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61" r:id="rId4"/>
    <p:sldId id="262" r:id="rId5"/>
    <p:sldId id="267" r:id="rId6"/>
    <p:sldId id="258" r:id="rId7"/>
    <p:sldId id="265" r:id="rId8"/>
    <p:sldId id="259" r:id="rId9"/>
    <p:sldId id="260" r:id="rId10"/>
    <p:sldId id="264" r:id="rId11"/>
    <p:sldId id="266"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3" d="100"/>
          <a:sy n="63" d="100"/>
        </p:scale>
        <p:origin x="696"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mailto:whs@westernsydney.edu.au" TargetMode="External"/><Relationship Id="rId1" Type="http://schemas.openxmlformats.org/officeDocument/2006/relationships/hyperlink" Target="https://www.westernsydney.edu.au/whs/whs" TargetMode="Externa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hyperlink" Target="mailto:whs@westernsydney.edu.au" TargetMode="External"/><Relationship Id="rId5" Type="http://schemas.openxmlformats.org/officeDocument/2006/relationships/hyperlink" Target="https://www.westernsydney.edu.au/whs/whs" TargetMode="External"/><Relationship Id="rId4" Type="http://schemas.openxmlformats.org/officeDocument/2006/relationships/image" Target="../media/image13.sv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9CDBE3-94F1-4A97-968F-8713CD351ED7}"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F93CD82E-402F-4D86-B68B-2CD2213AC5DC}">
      <dgm:prSet/>
      <dgm:spPr/>
      <dgm:t>
        <a:bodyPr/>
        <a:lstStyle/>
        <a:p>
          <a:r>
            <a:rPr lang="en-AU" b="1" dirty="0"/>
            <a:t>Biological:</a:t>
          </a:r>
          <a:r>
            <a:rPr lang="en-AU" dirty="0"/>
            <a:t> Biological hazards include viruses, bacteria, insects, animals, etc., that can cause adverse health impacts. For example, mould, blood and other bodily fluids, harmful plants, sewage, dust and vermin.</a:t>
          </a:r>
          <a:endParaRPr lang="en-US" dirty="0"/>
        </a:p>
      </dgm:t>
    </dgm:pt>
    <dgm:pt modelId="{ADCB5CD0-E404-4CA3-A13B-B81E8BA1B775}" type="parTrans" cxnId="{52D19689-7F8D-4F0B-9A72-D236A9C28414}">
      <dgm:prSet/>
      <dgm:spPr/>
      <dgm:t>
        <a:bodyPr/>
        <a:lstStyle/>
        <a:p>
          <a:endParaRPr lang="en-US"/>
        </a:p>
      </dgm:t>
    </dgm:pt>
    <dgm:pt modelId="{2A8DE563-C373-48D8-A153-AE81B4B3DDC8}" type="sibTrans" cxnId="{52D19689-7F8D-4F0B-9A72-D236A9C28414}">
      <dgm:prSet/>
      <dgm:spPr/>
      <dgm:t>
        <a:bodyPr/>
        <a:lstStyle/>
        <a:p>
          <a:endParaRPr lang="en-US"/>
        </a:p>
      </dgm:t>
    </dgm:pt>
    <dgm:pt modelId="{D75105C1-1184-496F-8EDE-07B3BCAB5A6F}">
      <dgm:prSet/>
      <dgm:spPr/>
      <dgm:t>
        <a:bodyPr/>
        <a:lstStyle/>
        <a:p>
          <a:r>
            <a:rPr lang="en-AU" b="1" dirty="0"/>
            <a:t>Chemical:</a:t>
          </a:r>
          <a:r>
            <a:rPr lang="en-AU" dirty="0"/>
            <a:t> Chemical hazards are hazardous substances that can cause harm. These hazards can result in both health and physical impacts, such as skin irritation, respiratory system irritation, blindness, corrosion and explosions.</a:t>
          </a:r>
          <a:endParaRPr lang="en-US" dirty="0"/>
        </a:p>
      </dgm:t>
    </dgm:pt>
    <dgm:pt modelId="{B88E29C9-73D6-4375-9C99-48EBF716F3F2}" type="parTrans" cxnId="{5CCEDC7C-78C6-44A0-AAF1-22BB93C4102D}">
      <dgm:prSet/>
      <dgm:spPr/>
      <dgm:t>
        <a:bodyPr/>
        <a:lstStyle/>
        <a:p>
          <a:endParaRPr lang="en-US"/>
        </a:p>
      </dgm:t>
    </dgm:pt>
    <dgm:pt modelId="{05BF9C15-208D-4D8A-A29B-179EBCC151ED}" type="sibTrans" cxnId="{5CCEDC7C-78C6-44A0-AAF1-22BB93C4102D}">
      <dgm:prSet/>
      <dgm:spPr/>
      <dgm:t>
        <a:bodyPr/>
        <a:lstStyle/>
        <a:p>
          <a:endParaRPr lang="en-US"/>
        </a:p>
      </dgm:t>
    </dgm:pt>
    <dgm:pt modelId="{4F968007-F872-4EA3-A0DE-C01904123A32}">
      <dgm:prSet/>
      <dgm:spPr/>
      <dgm:t>
        <a:bodyPr/>
        <a:lstStyle/>
        <a:p>
          <a:r>
            <a:rPr lang="en-AU" b="1"/>
            <a:t>Physical: </a:t>
          </a:r>
          <a:r>
            <a:rPr lang="en-AU"/>
            <a:t>Physical hazards are environmental factors that can harm an employee without necessarily touching them, including heights, noise, radiation and pressure.</a:t>
          </a:r>
          <a:endParaRPr lang="en-US"/>
        </a:p>
      </dgm:t>
    </dgm:pt>
    <dgm:pt modelId="{6E3A9EEF-3F45-4805-889C-95A471BB0982}" type="parTrans" cxnId="{4BD12FD9-5787-43CB-807F-1DCF038B1B82}">
      <dgm:prSet/>
      <dgm:spPr/>
      <dgm:t>
        <a:bodyPr/>
        <a:lstStyle/>
        <a:p>
          <a:endParaRPr lang="en-US"/>
        </a:p>
      </dgm:t>
    </dgm:pt>
    <dgm:pt modelId="{D5836AA8-BF7A-4264-B5B1-C56D208EDC30}" type="sibTrans" cxnId="{4BD12FD9-5787-43CB-807F-1DCF038B1B82}">
      <dgm:prSet/>
      <dgm:spPr/>
      <dgm:t>
        <a:bodyPr/>
        <a:lstStyle/>
        <a:p>
          <a:endParaRPr lang="en-US"/>
        </a:p>
      </dgm:t>
    </dgm:pt>
    <dgm:pt modelId="{F5D4BBBE-D9CC-44CF-AE47-C1CDCC1C0BEC}">
      <dgm:prSet/>
      <dgm:spPr/>
      <dgm:t>
        <a:bodyPr/>
        <a:lstStyle/>
        <a:p>
          <a:r>
            <a:rPr lang="en-AU" b="1" dirty="0"/>
            <a:t>Safety: </a:t>
          </a:r>
          <a:r>
            <a:rPr lang="en-AU" dirty="0"/>
            <a:t>These are hazards that create unsafe working conditions. For example, exposed wires or a damaged carpet might result in a tripping hazard. These are sometimes included under the category of physical hazards.</a:t>
          </a:r>
          <a:endParaRPr lang="en-US" dirty="0"/>
        </a:p>
      </dgm:t>
    </dgm:pt>
    <dgm:pt modelId="{97A7A8B8-29CF-4D7E-B0A2-4F3634DB72A4}" type="parTrans" cxnId="{F95DCD12-B9A9-45EC-AFC9-610289233A93}">
      <dgm:prSet/>
      <dgm:spPr/>
      <dgm:t>
        <a:bodyPr/>
        <a:lstStyle/>
        <a:p>
          <a:endParaRPr lang="en-US"/>
        </a:p>
      </dgm:t>
    </dgm:pt>
    <dgm:pt modelId="{AADFEC44-156F-4D07-AD55-333AAC3F7B7B}" type="sibTrans" cxnId="{F95DCD12-B9A9-45EC-AFC9-610289233A93}">
      <dgm:prSet/>
      <dgm:spPr/>
      <dgm:t>
        <a:bodyPr/>
        <a:lstStyle/>
        <a:p>
          <a:endParaRPr lang="en-US"/>
        </a:p>
      </dgm:t>
    </dgm:pt>
    <dgm:pt modelId="{1072343C-4D21-427E-831D-FCEFE8E9F47A}">
      <dgm:prSet/>
      <dgm:spPr/>
      <dgm:t>
        <a:bodyPr/>
        <a:lstStyle/>
        <a:p>
          <a:r>
            <a:rPr lang="en-AU" b="1"/>
            <a:t>Ergonomic: </a:t>
          </a:r>
          <a:r>
            <a:rPr lang="en-AU"/>
            <a:t>Ergonomic hazards are a result of physical factors that can result in musculoskeletal injuries. For example, a poor workstation setup in an office, poor posture and manual handling.</a:t>
          </a:r>
          <a:endParaRPr lang="en-US"/>
        </a:p>
      </dgm:t>
    </dgm:pt>
    <dgm:pt modelId="{CCC71574-602F-42AC-895F-45714E8F4B90}" type="parTrans" cxnId="{ECC983D6-D867-411B-8D5F-05740105D170}">
      <dgm:prSet/>
      <dgm:spPr/>
      <dgm:t>
        <a:bodyPr/>
        <a:lstStyle/>
        <a:p>
          <a:endParaRPr lang="en-US"/>
        </a:p>
      </dgm:t>
    </dgm:pt>
    <dgm:pt modelId="{DA319B14-0559-48CD-A8F2-06BF0D975396}" type="sibTrans" cxnId="{ECC983D6-D867-411B-8D5F-05740105D170}">
      <dgm:prSet/>
      <dgm:spPr/>
      <dgm:t>
        <a:bodyPr/>
        <a:lstStyle/>
        <a:p>
          <a:endParaRPr lang="en-US"/>
        </a:p>
      </dgm:t>
    </dgm:pt>
    <dgm:pt modelId="{0C7BD985-172D-4FEF-9273-E9B429A51E11}">
      <dgm:prSet/>
      <dgm:spPr/>
      <dgm:t>
        <a:bodyPr/>
        <a:lstStyle/>
        <a:p>
          <a:r>
            <a:rPr lang="en-AU" b="1"/>
            <a:t>Psychosocial:</a:t>
          </a:r>
          <a:r>
            <a:rPr lang="en-AU"/>
            <a:t> Psychosocial hazards include those that can have an adverse effect on an employee’s mental health or wellbeing. For example, sexual harassment, victimisation, stress and workplace violence.</a:t>
          </a:r>
          <a:endParaRPr lang="en-US"/>
        </a:p>
      </dgm:t>
    </dgm:pt>
    <dgm:pt modelId="{8D55C7AF-357C-4798-AB58-47FBE9251D86}" type="parTrans" cxnId="{92D2CE79-6832-4D47-8325-CCDA043BE9CF}">
      <dgm:prSet/>
      <dgm:spPr/>
      <dgm:t>
        <a:bodyPr/>
        <a:lstStyle/>
        <a:p>
          <a:endParaRPr lang="en-US"/>
        </a:p>
      </dgm:t>
    </dgm:pt>
    <dgm:pt modelId="{2A2A657D-998C-4EB4-BB0F-7C8562C7E011}" type="sibTrans" cxnId="{92D2CE79-6832-4D47-8325-CCDA043BE9CF}">
      <dgm:prSet/>
      <dgm:spPr/>
      <dgm:t>
        <a:bodyPr/>
        <a:lstStyle/>
        <a:p>
          <a:endParaRPr lang="en-US"/>
        </a:p>
      </dgm:t>
    </dgm:pt>
    <dgm:pt modelId="{B527130E-0062-4B39-A75A-F0DE8C3D8C4E}" type="pres">
      <dgm:prSet presAssocID="{219CDBE3-94F1-4A97-968F-8713CD351ED7}" presName="linear" presStyleCnt="0">
        <dgm:presLayoutVars>
          <dgm:animLvl val="lvl"/>
          <dgm:resizeHandles val="exact"/>
        </dgm:presLayoutVars>
      </dgm:prSet>
      <dgm:spPr/>
    </dgm:pt>
    <dgm:pt modelId="{B9DB8D94-63A9-46DF-A4A4-57836F37DF78}" type="pres">
      <dgm:prSet presAssocID="{F93CD82E-402F-4D86-B68B-2CD2213AC5DC}" presName="parentText" presStyleLbl="node1" presStyleIdx="0" presStyleCnt="6">
        <dgm:presLayoutVars>
          <dgm:chMax val="0"/>
          <dgm:bulletEnabled val="1"/>
        </dgm:presLayoutVars>
      </dgm:prSet>
      <dgm:spPr/>
    </dgm:pt>
    <dgm:pt modelId="{66675226-6EB9-4324-9EB5-4303C09035DE}" type="pres">
      <dgm:prSet presAssocID="{2A8DE563-C373-48D8-A153-AE81B4B3DDC8}" presName="spacer" presStyleCnt="0"/>
      <dgm:spPr/>
    </dgm:pt>
    <dgm:pt modelId="{6050A501-6C72-45AC-A688-0461EE9AE65B}" type="pres">
      <dgm:prSet presAssocID="{D75105C1-1184-496F-8EDE-07B3BCAB5A6F}" presName="parentText" presStyleLbl="node1" presStyleIdx="1" presStyleCnt="6">
        <dgm:presLayoutVars>
          <dgm:chMax val="0"/>
          <dgm:bulletEnabled val="1"/>
        </dgm:presLayoutVars>
      </dgm:prSet>
      <dgm:spPr/>
    </dgm:pt>
    <dgm:pt modelId="{95D0D6FE-4E83-4D35-8714-032BA690E4DE}" type="pres">
      <dgm:prSet presAssocID="{05BF9C15-208D-4D8A-A29B-179EBCC151ED}" presName="spacer" presStyleCnt="0"/>
      <dgm:spPr/>
    </dgm:pt>
    <dgm:pt modelId="{B1B259A3-5719-4C72-AC9D-94C1D8856F94}" type="pres">
      <dgm:prSet presAssocID="{4F968007-F872-4EA3-A0DE-C01904123A32}" presName="parentText" presStyleLbl="node1" presStyleIdx="2" presStyleCnt="6">
        <dgm:presLayoutVars>
          <dgm:chMax val="0"/>
          <dgm:bulletEnabled val="1"/>
        </dgm:presLayoutVars>
      </dgm:prSet>
      <dgm:spPr/>
    </dgm:pt>
    <dgm:pt modelId="{2CE78C7F-32E2-43B3-819C-92A224E51FA3}" type="pres">
      <dgm:prSet presAssocID="{D5836AA8-BF7A-4264-B5B1-C56D208EDC30}" presName="spacer" presStyleCnt="0"/>
      <dgm:spPr/>
    </dgm:pt>
    <dgm:pt modelId="{63D7B801-CA17-406D-8C1D-731C2916AD64}" type="pres">
      <dgm:prSet presAssocID="{F5D4BBBE-D9CC-44CF-AE47-C1CDCC1C0BEC}" presName="parentText" presStyleLbl="node1" presStyleIdx="3" presStyleCnt="6">
        <dgm:presLayoutVars>
          <dgm:chMax val="0"/>
          <dgm:bulletEnabled val="1"/>
        </dgm:presLayoutVars>
      </dgm:prSet>
      <dgm:spPr/>
    </dgm:pt>
    <dgm:pt modelId="{D11834BD-7A4B-428C-AA3A-4F6A3903B467}" type="pres">
      <dgm:prSet presAssocID="{AADFEC44-156F-4D07-AD55-333AAC3F7B7B}" presName="spacer" presStyleCnt="0"/>
      <dgm:spPr/>
    </dgm:pt>
    <dgm:pt modelId="{55087A51-18D3-491B-B122-7C60FB30D9EA}" type="pres">
      <dgm:prSet presAssocID="{1072343C-4D21-427E-831D-FCEFE8E9F47A}" presName="parentText" presStyleLbl="node1" presStyleIdx="4" presStyleCnt="6">
        <dgm:presLayoutVars>
          <dgm:chMax val="0"/>
          <dgm:bulletEnabled val="1"/>
        </dgm:presLayoutVars>
      </dgm:prSet>
      <dgm:spPr/>
    </dgm:pt>
    <dgm:pt modelId="{C9B068B0-22AE-48A8-9931-4D1E8AE41961}" type="pres">
      <dgm:prSet presAssocID="{DA319B14-0559-48CD-A8F2-06BF0D975396}" presName="spacer" presStyleCnt="0"/>
      <dgm:spPr/>
    </dgm:pt>
    <dgm:pt modelId="{ACEAFDBD-33E6-4341-BF9E-DB344F9F0897}" type="pres">
      <dgm:prSet presAssocID="{0C7BD985-172D-4FEF-9273-E9B429A51E11}" presName="parentText" presStyleLbl="node1" presStyleIdx="5" presStyleCnt="6">
        <dgm:presLayoutVars>
          <dgm:chMax val="0"/>
          <dgm:bulletEnabled val="1"/>
        </dgm:presLayoutVars>
      </dgm:prSet>
      <dgm:spPr/>
    </dgm:pt>
  </dgm:ptLst>
  <dgm:cxnLst>
    <dgm:cxn modelId="{F95DCD12-B9A9-45EC-AFC9-610289233A93}" srcId="{219CDBE3-94F1-4A97-968F-8713CD351ED7}" destId="{F5D4BBBE-D9CC-44CF-AE47-C1CDCC1C0BEC}" srcOrd="3" destOrd="0" parTransId="{97A7A8B8-29CF-4D7E-B0A2-4F3634DB72A4}" sibTransId="{AADFEC44-156F-4D07-AD55-333AAC3F7B7B}"/>
    <dgm:cxn modelId="{C3FFC241-E0C2-40AA-8B0A-695A855B705E}" type="presOf" srcId="{1072343C-4D21-427E-831D-FCEFE8E9F47A}" destId="{55087A51-18D3-491B-B122-7C60FB30D9EA}" srcOrd="0" destOrd="0" presId="urn:microsoft.com/office/officeart/2005/8/layout/vList2"/>
    <dgm:cxn modelId="{92D2CE79-6832-4D47-8325-CCDA043BE9CF}" srcId="{219CDBE3-94F1-4A97-968F-8713CD351ED7}" destId="{0C7BD985-172D-4FEF-9273-E9B429A51E11}" srcOrd="5" destOrd="0" parTransId="{8D55C7AF-357C-4798-AB58-47FBE9251D86}" sibTransId="{2A2A657D-998C-4EB4-BB0F-7C8562C7E011}"/>
    <dgm:cxn modelId="{5CCEDC7C-78C6-44A0-AAF1-22BB93C4102D}" srcId="{219CDBE3-94F1-4A97-968F-8713CD351ED7}" destId="{D75105C1-1184-496F-8EDE-07B3BCAB5A6F}" srcOrd="1" destOrd="0" parTransId="{B88E29C9-73D6-4375-9C99-48EBF716F3F2}" sibTransId="{05BF9C15-208D-4D8A-A29B-179EBCC151ED}"/>
    <dgm:cxn modelId="{52D19689-7F8D-4F0B-9A72-D236A9C28414}" srcId="{219CDBE3-94F1-4A97-968F-8713CD351ED7}" destId="{F93CD82E-402F-4D86-B68B-2CD2213AC5DC}" srcOrd="0" destOrd="0" parTransId="{ADCB5CD0-E404-4CA3-A13B-B81E8BA1B775}" sibTransId="{2A8DE563-C373-48D8-A153-AE81B4B3DDC8}"/>
    <dgm:cxn modelId="{600F15A3-AF36-4C4F-9986-1858D0DE29F8}" type="presOf" srcId="{0C7BD985-172D-4FEF-9273-E9B429A51E11}" destId="{ACEAFDBD-33E6-4341-BF9E-DB344F9F0897}" srcOrd="0" destOrd="0" presId="urn:microsoft.com/office/officeart/2005/8/layout/vList2"/>
    <dgm:cxn modelId="{9BBD46A4-BF5C-42DF-A0F8-10DE98144373}" type="presOf" srcId="{F5D4BBBE-D9CC-44CF-AE47-C1CDCC1C0BEC}" destId="{63D7B801-CA17-406D-8C1D-731C2916AD64}" srcOrd="0" destOrd="0" presId="urn:microsoft.com/office/officeart/2005/8/layout/vList2"/>
    <dgm:cxn modelId="{0E1C88F0-0FBC-46D2-BEE3-AE14A14DE84A}" type="presOf" srcId="{219CDBE3-94F1-4A97-968F-8713CD351ED7}" destId="{B527130E-0062-4B39-A75A-F0DE8C3D8C4E}" srcOrd="0" destOrd="0" presId="urn:microsoft.com/office/officeart/2005/8/layout/vList2"/>
    <dgm:cxn modelId="{8CB041F2-D707-4DE1-B0CF-00D0E80E1A39}" type="presOf" srcId="{D75105C1-1184-496F-8EDE-07B3BCAB5A6F}" destId="{6050A501-6C72-45AC-A688-0461EE9AE65B}" srcOrd="0" destOrd="0" presId="urn:microsoft.com/office/officeart/2005/8/layout/vList2"/>
    <dgm:cxn modelId="{ECC983D6-D867-411B-8D5F-05740105D170}" srcId="{219CDBE3-94F1-4A97-968F-8713CD351ED7}" destId="{1072343C-4D21-427E-831D-FCEFE8E9F47A}" srcOrd="4" destOrd="0" parTransId="{CCC71574-602F-42AC-895F-45714E8F4B90}" sibTransId="{DA319B14-0559-48CD-A8F2-06BF0D975396}"/>
    <dgm:cxn modelId="{4BD12FD9-5787-43CB-807F-1DCF038B1B82}" srcId="{219CDBE3-94F1-4A97-968F-8713CD351ED7}" destId="{4F968007-F872-4EA3-A0DE-C01904123A32}" srcOrd="2" destOrd="0" parTransId="{6E3A9EEF-3F45-4805-889C-95A471BB0982}" sibTransId="{D5836AA8-BF7A-4264-B5B1-C56D208EDC30}"/>
    <dgm:cxn modelId="{4DACB0DB-D0A3-4424-8E6D-FF7EC7EDBA32}" type="presOf" srcId="{4F968007-F872-4EA3-A0DE-C01904123A32}" destId="{B1B259A3-5719-4C72-AC9D-94C1D8856F94}" srcOrd="0" destOrd="0" presId="urn:microsoft.com/office/officeart/2005/8/layout/vList2"/>
    <dgm:cxn modelId="{8ADC299F-4F3A-49D6-9FEF-9398E4B38548}" type="presOf" srcId="{F93CD82E-402F-4D86-B68B-2CD2213AC5DC}" destId="{B9DB8D94-63A9-46DF-A4A4-57836F37DF78}" srcOrd="0" destOrd="0" presId="urn:microsoft.com/office/officeart/2005/8/layout/vList2"/>
    <dgm:cxn modelId="{E0ED5A69-1182-4E58-9931-BB3012C7E42C}" type="presParOf" srcId="{B527130E-0062-4B39-A75A-F0DE8C3D8C4E}" destId="{B9DB8D94-63A9-46DF-A4A4-57836F37DF78}" srcOrd="0" destOrd="0" presId="urn:microsoft.com/office/officeart/2005/8/layout/vList2"/>
    <dgm:cxn modelId="{664F4A28-CCC3-4A61-8102-CD33906C2DD7}" type="presParOf" srcId="{B527130E-0062-4B39-A75A-F0DE8C3D8C4E}" destId="{66675226-6EB9-4324-9EB5-4303C09035DE}" srcOrd="1" destOrd="0" presId="urn:microsoft.com/office/officeart/2005/8/layout/vList2"/>
    <dgm:cxn modelId="{0D2757A5-3A49-4752-8516-D25DC23313FF}" type="presParOf" srcId="{B527130E-0062-4B39-A75A-F0DE8C3D8C4E}" destId="{6050A501-6C72-45AC-A688-0461EE9AE65B}" srcOrd="2" destOrd="0" presId="urn:microsoft.com/office/officeart/2005/8/layout/vList2"/>
    <dgm:cxn modelId="{51367DF4-0F36-4CD8-B068-C51CE887D7D7}" type="presParOf" srcId="{B527130E-0062-4B39-A75A-F0DE8C3D8C4E}" destId="{95D0D6FE-4E83-4D35-8714-032BA690E4DE}" srcOrd="3" destOrd="0" presId="urn:microsoft.com/office/officeart/2005/8/layout/vList2"/>
    <dgm:cxn modelId="{E55DE534-02B5-4053-9BE6-6605CD073832}" type="presParOf" srcId="{B527130E-0062-4B39-A75A-F0DE8C3D8C4E}" destId="{B1B259A3-5719-4C72-AC9D-94C1D8856F94}" srcOrd="4" destOrd="0" presId="urn:microsoft.com/office/officeart/2005/8/layout/vList2"/>
    <dgm:cxn modelId="{A747F84A-B4EB-4A1B-8E56-030C4F72E217}" type="presParOf" srcId="{B527130E-0062-4B39-A75A-F0DE8C3D8C4E}" destId="{2CE78C7F-32E2-43B3-819C-92A224E51FA3}" srcOrd="5" destOrd="0" presId="urn:microsoft.com/office/officeart/2005/8/layout/vList2"/>
    <dgm:cxn modelId="{11BE06DC-D7B9-4B59-BCFC-D742A89B9722}" type="presParOf" srcId="{B527130E-0062-4B39-A75A-F0DE8C3D8C4E}" destId="{63D7B801-CA17-406D-8C1D-731C2916AD64}" srcOrd="6" destOrd="0" presId="urn:microsoft.com/office/officeart/2005/8/layout/vList2"/>
    <dgm:cxn modelId="{91D71284-1BCA-4C35-A9F3-828E470C7286}" type="presParOf" srcId="{B527130E-0062-4B39-A75A-F0DE8C3D8C4E}" destId="{D11834BD-7A4B-428C-AA3A-4F6A3903B467}" srcOrd="7" destOrd="0" presId="urn:microsoft.com/office/officeart/2005/8/layout/vList2"/>
    <dgm:cxn modelId="{A0B6F8B5-B206-4270-816C-D98D5B226D42}" type="presParOf" srcId="{B527130E-0062-4B39-A75A-F0DE8C3D8C4E}" destId="{55087A51-18D3-491B-B122-7C60FB30D9EA}" srcOrd="8" destOrd="0" presId="urn:microsoft.com/office/officeart/2005/8/layout/vList2"/>
    <dgm:cxn modelId="{81397E0D-1FD8-44B2-BF56-1E1E197AC955}" type="presParOf" srcId="{B527130E-0062-4B39-A75A-F0DE8C3D8C4E}" destId="{C9B068B0-22AE-48A8-9931-4D1E8AE41961}" srcOrd="9" destOrd="0" presId="urn:microsoft.com/office/officeart/2005/8/layout/vList2"/>
    <dgm:cxn modelId="{F95DD417-BBC2-499F-B0C4-5D8DA0A52E5F}" type="presParOf" srcId="{B527130E-0062-4B39-A75A-F0DE8C3D8C4E}" destId="{ACEAFDBD-33E6-4341-BF9E-DB344F9F0897}"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037EF7B-3879-4114-BF58-DD2271BA0991}"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79709B2D-4D06-4C1B-A2D6-641717F50E2E}">
      <dgm:prSet/>
      <dgm:spPr/>
      <dgm:t>
        <a:bodyPr/>
        <a:lstStyle/>
        <a:p>
          <a:r>
            <a:rPr lang="en-AU" dirty="0"/>
            <a:t>Thank you for partaking in our Workplace Inspections and Record Keeping Training presentation, We hope you enjoyed it.</a:t>
          </a:r>
          <a:endParaRPr lang="en-US" dirty="0"/>
        </a:p>
      </dgm:t>
    </dgm:pt>
    <dgm:pt modelId="{5137691B-6E2C-4D6C-AB23-DCB68BE76002}" type="parTrans" cxnId="{86349AA4-6B5C-404A-81CC-BC191FA3E558}">
      <dgm:prSet/>
      <dgm:spPr/>
      <dgm:t>
        <a:bodyPr/>
        <a:lstStyle/>
        <a:p>
          <a:endParaRPr lang="en-US"/>
        </a:p>
      </dgm:t>
    </dgm:pt>
    <dgm:pt modelId="{AF4F422E-BD10-4B76-8562-1C7BEF3287CF}" type="sibTrans" cxnId="{86349AA4-6B5C-404A-81CC-BC191FA3E558}">
      <dgm:prSet/>
      <dgm:spPr/>
      <dgm:t>
        <a:bodyPr/>
        <a:lstStyle/>
        <a:p>
          <a:endParaRPr lang="en-US"/>
        </a:p>
      </dgm:t>
    </dgm:pt>
    <dgm:pt modelId="{85289930-7D05-48D6-8D22-F16D7349FEAE}">
      <dgm:prSet/>
      <dgm:spPr/>
      <dgm:t>
        <a:bodyPr/>
        <a:lstStyle/>
        <a:p>
          <a:r>
            <a:rPr lang="en-AU" dirty="0"/>
            <a:t>If you would like further information regarding this presentation or anything Work Health Safety &amp; Wellbeing related, </a:t>
          </a:r>
        </a:p>
        <a:p>
          <a:r>
            <a:rPr lang="en-AU" dirty="0"/>
            <a:t>Please visit our webpage: </a:t>
          </a:r>
          <a:r>
            <a:rPr lang="en-AU" b="1" dirty="0">
              <a:hlinkClick xmlns:r="http://schemas.openxmlformats.org/officeDocument/2006/relationships" r:id="rId1"/>
            </a:rPr>
            <a:t>Work Health Safety &amp; Wellbeing | Western Sydney University</a:t>
          </a:r>
          <a:r>
            <a:rPr lang="en-AU" b="1" dirty="0"/>
            <a:t> </a:t>
          </a:r>
        </a:p>
        <a:p>
          <a:r>
            <a:rPr lang="en-AU" b="0" dirty="0"/>
            <a:t>or</a:t>
          </a:r>
        </a:p>
        <a:p>
          <a:r>
            <a:rPr lang="en-AU" dirty="0"/>
            <a:t>Email us at </a:t>
          </a:r>
          <a:r>
            <a:rPr lang="en-AU" b="1" dirty="0">
              <a:hlinkClick xmlns:r="http://schemas.openxmlformats.org/officeDocument/2006/relationships" r:id="rId2"/>
            </a:rPr>
            <a:t>whs@westernsydney.edu.au</a:t>
          </a:r>
          <a:endParaRPr lang="en-US" dirty="0"/>
        </a:p>
      </dgm:t>
    </dgm:pt>
    <dgm:pt modelId="{9C74A427-4F07-4503-8A8D-CE873F5D8BE1}" type="parTrans" cxnId="{4AA1AF9A-164E-4128-8040-53C6E436319D}">
      <dgm:prSet/>
      <dgm:spPr/>
      <dgm:t>
        <a:bodyPr/>
        <a:lstStyle/>
        <a:p>
          <a:endParaRPr lang="en-US"/>
        </a:p>
      </dgm:t>
    </dgm:pt>
    <dgm:pt modelId="{2944E550-4898-49DF-8C1A-B815E08490CD}" type="sibTrans" cxnId="{4AA1AF9A-164E-4128-8040-53C6E436319D}">
      <dgm:prSet/>
      <dgm:spPr/>
      <dgm:t>
        <a:bodyPr/>
        <a:lstStyle/>
        <a:p>
          <a:endParaRPr lang="en-US"/>
        </a:p>
      </dgm:t>
    </dgm:pt>
    <dgm:pt modelId="{B5725C61-908F-4A36-B46E-847E28427F58}" type="pres">
      <dgm:prSet presAssocID="{9037EF7B-3879-4114-BF58-DD2271BA0991}" presName="root" presStyleCnt="0">
        <dgm:presLayoutVars>
          <dgm:dir/>
          <dgm:resizeHandles val="exact"/>
        </dgm:presLayoutVars>
      </dgm:prSet>
      <dgm:spPr/>
    </dgm:pt>
    <dgm:pt modelId="{CAF57747-68D7-4DD7-890A-55334A4EF39C}" type="pres">
      <dgm:prSet presAssocID="{79709B2D-4D06-4C1B-A2D6-641717F50E2E}" presName="compNode" presStyleCnt="0"/>
      <dgm:spPr/>
    </dgm:pt>
    <dgm:pt modelId="{409E2680-B531-4A6A-BD11-D0A28D1376DD}" type="pres">
      <dgm:prSet presAssocID="{79709B2D-4D06-4C1B-A2D6-641717F50E2E}" presName="iconRect" presStyleLbl="node1" presStyleIdx="0"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apping Hands"/>
        </a:ext>
      </dgm:extLst>
    </dgm:pt>
    <dgm:pt modelId="{87E14EF9-C1E2-4717-9829-72CDAFB6022F}" type="pres">
      <dgm:prSet presAssocID="{79709B2D-4D06-4C1B-A2D6-641717F50E2E}" presName="spaceRect" presStyleCnt="0"/>
      <dgm:spPr/>
    </dgm:pt>
    <dgm:pt modelId="{7C3B7010-0F32-4F88-99D6-8970BD0054CC}" type="pres">
      <dgm:prSet presAssocID="{79709B2D-4D06-4C1B-A2D6-641717F50E2E}" presName="textRect" presStyleLbl="revTx" presStyleIdx="0" presStyleCnt="2">
        <dgm:presLayoutVars>
          <dgm:chMax val="1"/>
          <dgm:chPref val="1"/>
        </dgm:presLayoutVars>
      </dgm:prSet>
      <dgm:spPr/>
    </dgm:pt>
    <dgm:pt modelId="{6864EA67-CB0E-49AA-9F66-BE6C96437208}" type="pres">
      <dgm:prSet presAssocID="{AF4F422E-BD10-4B76-8562-1C7BEF3287CF}" presName="sibTrans" presStyleCnt="0"/>
      <dgm:spPr/>
    </dgm:pt>
    <dgm:pt modelId="{174EEC3D-101D-46B1-9AEA-07536703FB65}" type="pres">
      <dgm:prSet presAssocID="{85289930-7D05-48D6-8D22-F16D7349FEAE}" presName="compNode" presStyleCnt="0"/>
      <dgm:spPr/>
    </dgm:pt>
    <dgm:pt modelId="{4D293B68-5626-4DA0-9CF8-2BAC19DDD87F}" type="pres">
      <dgm:prSet presAssocID="{85289930-7D05-48D6-8D22-F16D7349FEAE}" presName="iconRect" presStyleLbl="node1" presStyleIdx="1" presStyleCnt="2"/>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mputer"/>
        </a:ext>
      </dgm:extLst>
    </dgm:pt>
    <dgm:pt modelId="{B9A9F19D-B3BF-4C88-B891-28CCB3DFADEB}" type="pres">
      <dgm:prSet presAssocID="{85289930-7D05-48D6-8D22-F16D7349FEAE}" presName="spaceRect" presStyleCnt="0"/>
      <dgm:spPr/>
    </dgm:pt>
    <dgm:pt modelId="{8EB77BF6-32D4-40E3-AD78-DFD57170C00D}" type="pres">
      <dgm:prSet presAssocID="{85289930-7D05-48D6-8D22-F16D7349FEAE}" presName="textRect" presStyleLbl="revTx" presStyleIdx="1" presStyleCnt="2" custScaleX="103001">
        <dgm:presLayoutVars>
          <dgm:chMax val="1"/>
          <dgm:chPref val="1"/>
        </dgm:presLayoutVars>
      </dgm:prSet>
      <dgm:spPr/>
    </dgm:pt>
  </dgm:ptLst>
  <dgm:cxnLst>
    <dgm:cxn modelId="{24AC6133-8052-464B-A2FA-2E97349F50B7}" type="presOf" srcId="{85289930-7D05-48D6-8D22-F16D7349FEAE}" destId="{8EB77BF6-32D4-40E3-AD78-DFD57170C00D}" srcOrd="0" destOrd="0" presId="urn:microsoft.com/office/officeart/2018/2/layout/IconLabelList"/>
    <dgm:cxn modelId="{71B8FF4A-3449-4AAF-84E1-7A20DAFE7040}" type="presOf" srcId="{79709B2D-4D06-4C1B-A2D6-641717F50E2E}" destId="{7C3B7010-0F32-4F88-99D6-8970BD0054CC}" srcOrd="0" destOrd="0" presId="urn:microsoft.com/office/officeart/2018/2/layout/IconLabelList"/>
    <dgm:cxn modelId="{77E99657-03DD-4FC0-AFA4-7D6FC11934F3}" type="presOf" srcId="{9037EF7B-3879-4114-BF58-DD2271BA0991}" destId="{B5725C61-908F-4A36-B46E-847E28427F58}" srcOrd="0" destOrd="0" presId="urn:microsoft.com/office/officeart/2018/2/layout/IconLabelList"/>
    <dgm:cxn modelId="{4AA1AF9A-164E-4128-8040-53C6E436319D}" srcId="{9037EF7B-3879-4114-BF58-DD2271BA0991}" destId="{85289930-7D05-48D6-8D22-F16D7349FEAE}" srcOrd="1" destOrd="0" parTransId="{9C74A427-4F07-4503-8A8D-CE873F5D8BE1}" sibTransId="{2944E550-4898-49DF-8C1A-B815E08490CD}"/>
    <dgm:cxn modelId="{86349AA4-6B5C-404A-81CC-BC191FA3E558}" srcId="{9037EF7B-3879-4114-BF58-DD2271BA0991}" destId="{79709B2D-4D06-4C1B-A2D6-641717F50E2E}" srcOrd="0" destOrd="0" parTransId="{5137691B-6E2C-4D6C-AB23-DCB68BE76002}" sibTransId="{AF4F422E-BD10-4B76-8562-1C7BEF3287CF}"/>
    <dgm:cxn modelId="{B25285A0-A87E-4CFD-BF67-6A408CF9F116}" type="presParOf" srcId="{B5725C61-908F-4A36-B46E-847E28427F58}" destId="{CAF57747-68D7-4DD7-890A-55334A4EF39C}" srcOrd="0" destOrd="0" presId="urn:microsoft.com/office/officeart/2018/2/layout/IconLabelList"/>
    <dgm:cxn modelId="{B74ED396-9650-44CE-B24D-073D20BE3E3E}" type="presParOf" srcId="{CAF57747-68D7-4DD7-890A-55334A4EF39C}" destId="{409E2680-B531-4A6A-BD11-D0A28D1376DD}" srcOrd="0" destOrd="0" presId="urn:microsoft.com/office/officeart/2018/2/layout/IconLabelList"/>
    <dgm:cxn modelId="{F849E4F7-F3C6-463D-91CF-540E60250D81}" type="presParOf" srcId="{CAF57747-68D7-4DD7-890A-55334A4EF39C}" destId="{87E14EF9-C1E2-4717-9829-72CDAFB6022F}" srcOrd="1" destOrd="0" presId="urn:microsoft.com/office/officeart/2018/2/layout/IconLabelList"/>
    <dgm:cxn modelId="{6FB64F3F-3DA2-45EA-B074-05AAFE8EAA0C}" type="presParOf" srcId="{CAF57747-68D7-4DD7-890A-55334A4EF39C}" destId="{7C3B7010-0F32-4F88-99D6-8970BD0054CC}" srcOrd="2" destOrd="0" presId="urn:microsoft.com/office/officeart/2018/2/layout/IconLabelList"/>
    <dgm:cxn modelId="{79E0F8DC-F5E3-40EB-8E21-B323AA653B51}" type="presParOf" srcId="{B5725C61-908F-4A36-B46E-847E28427F58}" destId="{6864EA67-CB0E-49AA-9F66-BE6C96437208}" srcOrd="1" destOrd="0" presId="urn:microsoft.com/office/officeart/2018/2/layout/IconLabelList"/>
    <dgm:cxn modelId="{CC5B982E-A09E-48DA-83C1-D19E37327687}" type="presParOf" srcId="{B5725C61-908F-4A36-B46E-847E28427F58}" destId="{174EEC3D-101D-46B1-9AEA-07536703FB65}" srcOrd="2" destOrd="0" presId="urn:microsoft.com/office/officeart/2018/2/layout/IconLabelList"/>
    <dgm:cxn modelId="{E6B4A3F9-8C0B-40B4-B502-F8913777AE2E}" type="presParOf" srcId="{174EEC3D-101D-46B1-9AEA-07536703FB65}" destId="{4D293B68-5626-4DA0-9CF8-2BAC19DDD87F}" srcOrd="0" destOrd="0" presId="urn:microsoft.com/office/officeart/2018/2/layout/IconLabelList"/>
    <dgm:cxn modelId="{3B796520-3DDD-42C9-8F31-90E19F3D4DC3}" type="presParOf" srcId="{174EEC3D-101D-46B1-9AEA-07536703FB65}" destId="{B9A9F19D-B3BF-4C88-B891-28CCB3DFADEB}" srcOrd="1" destOrd="0" presId="urn:microsoft.com/office/officeart/2018/2/layout/IconLabelList"/>
    <dgm:cxn modelId="{30F6F1AC-2CA8-406E-B32D-328C01EDBEB5}" type="presParOf" srcId="{174EEC3D-101D-46B1-9AEA-07536703FB65}" destId="{8EB77BF6-32D4-40E3-AD78-DFD57170C00D}"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DB8D94-63A9-46DF-A4A4-57836F37DF78}">
      <dsp:nvSpPr>
        <dsp:cNvPr id="0" name=""/>
        <dsp:cNvSpPr/>
      </dsp:nvSpPr>
      <dsp:spPr>
        <a:xfrm>
          <a:off x="0" y="152456"/>
          <a:ext cx="6400798" cy="76985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AU" sz="1400" b="1" kern="1200" dirty="0"/>
            <a:t>Biological:</a:t>
          </a:r>
          <a:r>
            <a:rPr lang="en-AU" sz="1400" kern="1200" dirty="0"/>
            <a:t> Biological hazards include viruses, bacteria, insects, animals, etc., that can cause adverse health impacts. For example, mould, blood and other bodily fluids, harmful plants, sewage, dust and vermin.</a:t>
          </a:r>
          <a:endParaRPr lang="en-US" sz="1400" kern="1200" dirty="0"/>
        </a:p>
      </dsp:txBody>
      <dsp:txXfrm>
        <a:off x="37581" y="190037"/>
        <a:ext cx="6325636" cy="694697"/>
      </dsp:txXfrm>
    </dsp:sp>
    <dsp:sp modelId="{6050A501-6C72-45AC-A688-0461EE9AE65B}">
      <dsp:nvSpPr>
        <dsp:cNvPr id="0" name=""/>
        <dsp:cNvSpPr/>
      </dsp:nvSpPr>
      <dsp:spPr>
        <a:xfrm>
          <a:off x="0" y="962636"/>
          <a:ext cx="6400798" cy="769859"/>
        </a:xfrm>
        <a:prstGeom prst="roundRect">
          <a:avLst/>
        </a:prstGeom>
        <a:solidFill>
          <a:schemeClr val="accent5">
            <a:hueOff val="-1351709"/>
            <a:satOff val="-3484"/>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AU" sz="1400" b="1" kern="1200" dirty="0"/>
            <a:t>Chemical:</a:t>
          </a:r>
          <a:r>
            <a:rPr lang="en-AU" sz="1400" kern="1200" dirty="0"/>
            <a:t> Chemical hazards are hazardous substances that can cause harm. These hazards can result in both health and physical impacts, such as skin irritation, respiratory system irritation, blindness, corrosion and explosions.</a:t>
          </a:r>
          <a:endParaRPr lang="en-US" sz="1400" kern="1200" dirty="0"/>
        </a:p>
      </dsp:txBody>
      <dsp:txXfrm>
        <a:off x="37581" y="1000217"/>
        <a:ext cx="6325636" cy="694697"/>
      </dsp:txXfrm>
    </dsp:sp>
    <dsp:sp modelId="{B1B259A3-5719-4C72-AC9D-94C1D8856F94}">
      <dsp:nvSpPr>
        <dsp:cNvPr id="0" name=""/>
        <dsp:cNvSpPr/>
      </dsp:nvSpPr>
      <dsp:spPr>
        <a:xfrm>
          <a:off x="0" y="1772816"/>
          <a:ext cx="6400798" cy="769859"/>
        </a:xfrm>
        <a:prstGeom prst="roundRect">
          <a:avLst/>
        </a:prstGeom>
        <a:solidFill>
          <a:schemeClr val="accent5">
            <a:hueOff val="-2703417"/>
            <a:satOff val="-6968"/>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AU" sz="1400" b="1" kern="1200"/>
            <a:t>Physical: </a:t>
          </a:r>
          <a:r>
            <a:rPr lang="en-AU" sz="1400" kern="1200"/>
            <a:t>Physical hazards are environmental factors that can harm an employee without necessarily touching them, including heights, noise, radiation and pressure.</a:t>
          </a:r>
          <a:endParaRPr lang="en-US" sz="1400" kern="1200"/>
        </a:p>
      </dsp:txBody>
      <dsp:txXfrm>
        <a:off x="37581" y="1810397"/>
        <a:ext cx="6325636" cy="694697"/>
      </dsp:txXfrm>
    </dsp:sp>
    <dsp:sp modelId="{63D7B801-CA17-406D-8C1D-731C2916AD64}">
      <dsp:nvSpPr>
        <dsp:cNvPr id="0" name=""/>
        <dsp:cNvSpPr/>
      </dsp:nvSpPr>
      <dsp:spPr>
        <a:xfrm>
          <a:off x="0" y="2582996"/>
          <a:ext cx="6400798" cy="769859"/>
        </a:xfrm>
        <a:prstGeom prst="roundRect">
          <a:avLst/>
        </a:prstGeom>
        <a:solidFill>
          <a:schemeClr val="accent5">
            <a:hueOff val="-4055126"/>
            <a:satOff val="-10451"/>
            <a:lumOff val="-7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AU" sz="1400" b="1" kern="1200" dirty="0"/>
            <a:t>Safety: </a:t>
          </a:r>
          <a:r>
            <a:rPr lang="en-AU" sz="1400" kern="1200" dirty="0"/>
            <a:t>These are hazards that create unsafe working conditions. For example, exposed wires or a damaged carpet might result in a tripping hazard. These are sometimes included under the category of physical hazards.</a:t>
          </a:r>
          <a:endParaRPr lang="en-US" sz="1400" kern="1200" dirty="0"/>
        </a:p>
      </dsp:txBody>
      <dsp:txXfrm>
        <a:off x="37581" y="2620577"/>
        <a:ext cx="6325636" cy="694697"/>
      </dsp:txXfrm>
    </dsp:sp>
    <dsp:sp modelId="{55087A51-18D3-491B-B122-7C60FB30D9EA}">
      <dsp:nvSpPr>
        <dsp:cNvPr id="0" name=""/>
        <dsp:cNvSpPr/>
      </dsp:nvSpPr>
      <dsp:spPr>
        <a:xfrm>
          <a:off x="0" y="3393176"/>
          <a:ext cx="6400798" cy="769859"/>
        </a:xfrm>
        <a:prstGeom prst="roundRect">
          <a:avLst/>
        </a:prstGeom>
        <a:solidFill>
          <a:schemeClr val="accent5">
            <a:hueOff val="-5406834"/>
            <a:satOff val="-13935"/>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AU" sz="1400" b="1" kern="1200"/>
            <a:t>Ergonomic: </a:t>
          </a:r>
          <a:r>
            <a:rPr lang="en-AU" sz="1400" kern="1200"/>
            <a:t>Ergonomic hazards are a result of physical factors that can result in musculoskeletal injuries. For example, a poor workstation setup in an office, poor posture and manual handling.</a:t>
          </a:r>
          <a:endParaRPr lang="en-US" sz="1400" kern="1200"/>
        </a:p>
      </dsp:txBody>
      <dsp:txXfrm>
        <a:off x="37581" y="3430757"/>
        <a:ext cx="6325636" cy="694697"/>
      </dsp:txXfrm>
    </dsp:sp>
    <dsp:sp modelId="{ACEAFDBD-33E6-4341-BF9E-DB344F9F0897}">
      <dsp:nvSpPr>
        <dsp:cNvPr id="0" name=""/>
        <dsp:cNvSpPr/>
      </dsp:nvSpPr>
      <dsp:spPr>
        <a:xfrm>
          <a:off x="0" y="4203356"/>
          <a:ext cx="6400798" cy="76985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AU" sz="1400" b="1" kern="1200"/>
            <a:t>Psychosocial:</a:t>
          </a:r>
          <a:r>
            <a:rPr lang="en-AU" sz="1400" kern="1200"/>
            <a:t> Psychosocial hazards include those that can have an adverse effect on an employee’s mental health or wellbeing. For example, sexual harassment, victimisation, stress and workplace violence.</a:t>
          </a:r>
          <a:endParaRPr lang="en-US" sz="1400" kern="1200"/>
        </a:p>
      </dsp:txBody>
      <dsp:txXfrm>
        <a:off x="37581" y="4240937"/>
        <a:ext cx="6325636" cy="6946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9E2680-B531-4A6A-BD11-D0A28D1376DD}">
      <dsp:nvSpPr>
        <dsp:cNvPr id="0" name=""/>
        <dsp:cNvSpPr/>
      </dsp:nvSpPr>
      <dsp:spPr>
        <a:xfrm>
          <a:off x="1682978" y="383598"/>
          <a:ext cx="1944000" cy="1944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C3B7010-0F32-4F88-99D6-8970BD0054CC}">
      <dsp:nvSpPr>
        <dsp:cNvPr id="0" name=""/>
        <dsp:cNvSpPr/>
      </dsp:nvSpPr>
      <dsp:spPr>
        <a:xfrm>
          <a:off x="494978" y="2865239"/>
          <a:ext cx="4320000" cy="1102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AU" sz="1100" kern="1200" dirty="0"/>
            <a:t>Thank you for partaking in our Workplace Inspections and Record Keeping Training presentation, We hope you enjoyed it.</a:t>
          </a:r>
          <a:endParaRPr lang="en-US" sz="1100" kern="1200" dirty="0"/>
        </a:p>
      </dsp:txBody>
      <dsp:txXfrm>
        <a:off x="494978" y="2865239"/>
        <a:ext cx="4320000" cy="1102500"/>
      </dsp:txXfrm>
    </dsp:sp>
    <dsp:sp modelId="{4D293B68-5626-4DA0-9CF8-2BAC19DDD87F}">
      <dsp:nvSpPr>
        <dsp:cNvPr id="0" name=""/>
        <dsp:cNvSpPr/>
      </dsp:nvSpPr>
      <dsp:spPr>
        <a:xfrm>
          <a:off x="6823800" y="383598"/>
          <a:ext cx="1944000" cy="1944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EB77BF6-32D4-40E3-AD78-DFD57170C00D}">
      <dsp:nvSpPr>
        <dsp:cNvPr id="0" name=""/>
        <dsp:cNvSpPr/>
      </dsp:nvSpPr>
      <dsp:spPr>
        <a:xfrm>
          <a:off x="5570978" y="2865239"/>
          <a:ext cx="4449643" cy="1102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AU" sz="1100" kern="1200" dirty="0"/>
            <a:t>If you would like further information regarding this presentation or anything Work Health Safety &amp; Wellbeing related, </a:t>
          </a:r>
        </a:p>
        <a:p>
          <a:pPr marL="0" lvl="0" indent="0" algn="ctr" defTabSz="488950">
            <a:lnSpc>
              <a:spcPct val="90000"/>
            </a:lnSpc>
            <a:spcBef>
              <a:spcPct val="0"/>
            </a:spcBef>
            <a:spcAft>
              <a:spcPct val="35000"/>
            </a:spcAft>
            <a:buNone/>
          </a:pPr>
          <a:r>
            <a:rPr lang="en-AU" sz="1100" kern="1200" dirty="0"/>
            <a:t>Please visit our webpage: </a:t>
          </a:r>
          <a:r>
            <a:rPr lang="en-AU" sz="1100" b="1" kern="1200" dirty="0">
              <a:hlinkClick xmlns:r="http://schemas.openxmlformats.org/officeDocument/2006/relationships" r:id="rId5"/>
            </a:rPr>
            <a:t>Work Health Safety &amp; Wellbeing | Western Sydney University</a:t>
          </a:r>
          <a:r>
            <a:rPr lang="en-AU" sz="1100" b="1" kern="1200" dirty="0"/>
            <a:t> </a:t>
          </a:r>
        </a:p>
        <a:p>
          <a:pPr marL="0" lvl="0" indent="0" algn="ctr" defTabSz="488950">
            <a:lnSpc>
              <a:spcPct val="90000"/>
            </a:lnSpc>
            <a:spcBef>
              <a:spcPct val="0"/>
            </a:spcBef>
            <a:spcAft>
              <a:spcPct val="35000"/>
            </a:spcAft>
            <a:buNone/>
          </a:pPr>
          <a:r>
            <a:rPr lang="en-AU" sz="1100" b="0" kern="1200" dirty="0"/>
            <a:t>or</a:t>
          </a:r>
        </a:p>
        <a:p>
          <a:pPr marL="0" lvl="0" indent="0" algn="ctr" defTabSz="488950">
            <a:lnSpc>
              <a:spcPct val="90000"/>
            </a:lnSpc>
            <a:spcBef>
              <a:spcPct val="0"/>
            </a:spcBef>
            <a:spcAft>
              <a:spcPct val="35000"/>
            </a:spcAft>
            <a:buNone/>
          </a:pPr>
          <a:r>
            <a:rPr lang="en-AU" sz="1100" kern="1200" dirty="0"/>
            <a:t>Email us at </a:t>
          </a:r>
          <a:r>
            <a:rPr lang="en-AU" sz="1100" b="1" kern="1200" dirty="0">
              <a:hlinkClick xmlns:r="http://schemas.openxmlformats.org/officeDocument/2006/relationships" r:id="rId6"/>
            </a:rPr>
            <a:t>whs@westernsydney.edu.au</a:t>
          </a:r>
          <a:endParaRPr lang="en-US" sz="1100" kern="1200" dirty="0"/>
        </a:p>
      </dsp:txBody>
      <dsp:txXfrm>
        <a:off x="5570978" y="2865239"/>
        <a:ext cx="4449643" cy="11025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A5CFFA-7BC4-4C95-9304-AC1390A3B843}" type="datetimeFigureOut">
              <a:rPr lang="en-AU" smtClean="0"/>
              <a:t>10/10/2022</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B788DF-B3FB-492B-A5E4-5EECA4B24881}" type="slidenum">
              <a:rPr lang="en-AU" smtClean="0"/>
              <a:t>‹#›</a:t>
            </a:fld>
            <a:endParaRPr lang="en-AU"/>
          </a:p>
        </p:txBody>
      </p:sp>
    </p:spTree>
    <p:extLst>
      <p:ext uri="{BB962C8B-B14F-4D97-AF65-F5344CB8AC3E}">
        <p14:creationId xmlns:p14="http://schemas.microsoft.com/office/powerpoint/2010/main" val="2918647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7514C-8B72-473E-B2E5-07BB83E361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06B934F7-24F4-49F2-8445-F9FB3BDB97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9BE962E0-F1D9-4B9A-B315-BF716A82F273}"/>
              </a:ext>
            </a:extLst>
          </p:cNvPr>
          <p:cNvSpPr>
            <a:spLocks noGrp="1"/>
          </p:cNvSpPr>
          <p:nvPr>
            <p:ph type="dt" sz="half" idx="10"/>
          </p:nvPr>
        </p:nvSpPr>
        <p:spPr/>
        <p:txBody>
          <a:bodyPr/>
          <a:lstStyle/>
          <a:p>
            <a:fld id="{D3E5B416-6EAE-411D-8EDB-88D95C71C586}" type="datetimeFigureOut">
              <a:rPr lang="en-AU" smtClean="0"/>
              <a:t>10/10/2022</a:t>
            </a:fld>
            <a:endParaRPr lang="en-AU"/>
          </a:p>
        </p:txBody>
      </p:sp>
      <p:sp>
        <p:nvSpPr>
          <p:cNvPr id="5" name="Footer Placeholder 4">
            <a:extLst>
              <a:ext uri="{FF2B5EF4-FFF2-40B4-BE49-F238E27FC236}">
                <a16:creationId xmlns:a16="http://schemas.microsoft.com/office/drawing/2014/main" id="{71C910A8-285A-4A35-B46A-8C275D4992B2}"/>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3EBBC93-C728-4620-9BF5-3E2599EF4FD5}"/>
              </a:ext>
            </a:extLst>
          </p:cNvPr>
          <p:cNvSpPr>
            <a:spLocks noGrp="1"/>
          </p:cNvSpPr>
          <p:nvPr>
            <p:ph type="sldNum" sz="quarter" idx="12"/>
          </p:nvPr>
        </p:nvSpPr>
        <p:spPr/>
        <p:txBody>
          <a:bodyPr/>
          <a:lstStyle/>
          <a:p>
            <a:fld id="{06DCFEB0-0D15-4649-889A-F951983760A2}" type="slidenum">
              <a:rPr lang="en-AU" smtClean="0"/>
              <a:t>‹#›</a:t>
            </a:fld>
            <a:endParaRPr lang="en-AU"/>
          </a:p>
        </p:txBody>
      </p:sp>
    </p:spTree>
    <p:extLst>
      <p:ext uri="{BB962C8B-B14F-4D97-AF65-F5344CB8AC3E}">
        <p14:creationId xmlns:p14="http://schemas.microsoft.com/office/powerpoint/2010/main" val="2412902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8478D-B1A6-4BF0-B091-DAEC326DB3F0}"/>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52041258-DD92-41E5-A3AA-D93C2AA615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D397CA59-1C19-4887-87DE-4FAB4C129623}"/>
              </a:ext>
            </a:extLst>
          </p:cNvPr>
          <p:cNvSpPr>
            <a:spLocks noGrp="1"/>
          </p:cNvSpPr>
          <p:nvPr>
            <p:ph type="dt" sz="half" idx="10"/>
          </p:nvPr>
        </p:nvSpPr>
        <p:spPr/>
        <p:txBody>
          <a:bodyPr/>
          <a:lstStyle/>
          <a:p>
            <a:fld id="{D3E5B416-6EAE-411D-8EDB-88D95C71C586}" type="datetimeFigureOut">
              <a:rPr lang="en-AU" smtClean="0"/>
              <a:t>10/10/2022</a:t>
            </a:fld>
            <a:endParaRPr lang="en-AU"/>
          </a:p>
        </p:txBody>
      </p:sp>
      <p:sp>
        <p:nvSpPr>
          <p:cNvPr id="5" name="Footer Placeholder 4">
            <a:extLst>
              <a:ext uri="{FF2B5EF4-FFF2-40B4-BE49-F238E27FC236}">
                <a16:creationId xmlns:a16="http://schemas.microsoft.com/office/drawing/2014/main" id="{B5907CAB-EBB3-415A-9699-DC0936B5E90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3B90066-2229-4E39-9A5B-3461A18FFCE6}"/>
              </a:ext>
            </a:extLst>
          </p:cNvPr>
          <p:cNvSpPr>
            <a:spLocks noGrp="1"/>
          </p:cNvSpPr>
          <p:nvPr>
            <p:ph type="sldNum" sz="quarter" idx="12"/>
          </p:nvPr>
        </p:nvSpPr>
        <p:spPr/>
        <p:txBody>
          <a:bodyPr/>
          <a:lstStyle/>
          <a:p>
            <a:fld id="{06DCFEB0-0D15-4649-889A-F951983760A2}" type="slidenum">
              <a:rPr lang="en-AU" smtClean="0"/>
              <a:t>‹#›</a:t>
            </a:fld>
            <a:endParaRPr lang="en-AU"/>
          </a:p>
        </p:txBody>
      </p:sp>
    </p:spTree>
    <p:extLst>
      <p:ext uri="{BB962C8B-B14F-4D97-AF65-F5344CB8AC3E}">
        <p14:creationId xmlns:p14="http://schemas.microsoft.com/office/powerpoint/2010/main" val="913721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D8617C-0E92-4E63-A8D9-6C42C2720CB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CAD26F9A-C467-444D-A97B-EA62F12EC5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6196D2B4-FA47-4EF4-B218-23C8D535E7D6}"/>
              </a:ext>
            </a:extLst>
          </p:cNvPr>
          <p:cNvSpPr>
            <a:spLocks noGrp="1"/>
          </p:cNvSpPr>
          <p:nvPr>
            <p:ph type="dt" sz="half" idx="10"/>
          </p:nvPr>
        </p:nvSpPr>
        <p:spPr/>
        <p:txBody>
          <a:bodyPr/>
          <a:lstStyle/>
          <a:p>
            <a:fld id="{D3E5B416-6EAE-411D-8EDB-88D95C71C586}" type="datetimeFigureOut">
              <a:rPr lang="en-AU" smtClean="0"/>
              <a:t>10/10/2022</a:t>
            </a:fld>
            <a:endParaRPr lang="en-AU"/>
          </a:p>
        </p:txBody>
      </p:sp>
      <p:sp>
        <p:nvSpPr>
          <p:cNvPr id="5" name="Footer Placeholder 4">
            <a:extLst>
              <a:ext uri="{FF2B5EF4-FFF2-40B4-BE49-F238E27FC236}">
                <a16:creationId xmlns:a16="http://schemas.microsoft.com/office/drawing/2014/main" id="{66366883-07BB-408E-BB88-CF4502FF462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40EA35D-5A19-4EC6-A4B6-FB5A37E76FFA}"/>
              </a:ext>
            </a:extLst>
          </p:cNvPr>
          <p:cNvSpPr>
            <a:spLocks noGrp="1"/>
          </p:cNvSpPr>
          <p:nvPr>
            <p:ph type="sldNum" sz="quarter" idx="12"/>
          </p:nvPr>
        </p:nvSpPr>
        <p:spPr/>
        <p:txBody>
          <a:bodyPr/>
          <a:lstStyle/>
          <a:p>
            <a:fld id="{06DCFEB0-0D15-4649-889A-F951983760A2}" type="slidenum">
              <a:rPr lang="en-AU" smtClean="0"/>
              <a:t>‹#›</a:t>
            </a:fld>
            <a:endParaRPr lang="en-AU"/>
          </a:p>
        </p:txBody>
      </p:sp>
    </p:spTree>
    <p:extLst>
      <p:ext uri="{BB962C8B-B14F-4D97-AF65-F5344CB8AC3E}">
        <p14:creationId xmlns:p14="http://schemas.microsoft.com/office/powerpoint/2010/main" val="3528640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5A784-64DF-48B5-950C-F65735AB37AE}"/>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E6F40F43-C777-4E1A-BD78-D2DADB82F4D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9C20808-2C9A-4CC4-9985-AEF663778E2C}"/>
              </a:ext>
            </a:extLst>
          </p:cNvPr>
          <p:cNvSpPr>
            <a:spLocks noGrp="1"/>
          </p:cNvSpPr>
          <p:nvPr>
            <p:ph type="dt" sz="half" idx="10"/>
          </p:nvPr>
        </p:nvSpPr>
        <p:spPr/>
        <p:txBody>
          <a:bodyPr/>
          <a:lstStyle/>
          <a:p>
            <a:fld id="{D3E5B416-6EAE-411D-8EDB-88D95C71C586}" type="datetimeFigureOut">
              <a:rPr lang="en-AU" smtClean="0"/>
              <a:t>10/10/2022</a:t>
            </a:fld>
            <a:endParaRPr lang="en-AU"/>
          </a:p>
        </p:txBody>
      </p:sp>
      <p:sp>
        <p:nvSpPr>
          <p:cNvPr id="5" name="Footer Placeholder 4">
            <a:extLst>
              <a:ext uri="{FF2B5EF4-FFF2-40B4-BE49-F238E27FC236}">
                <a16:creationId xmlns:a16="http://schemas.microsoft.com/office/drawing/2014/main" id="{B6890B4A-9174-4651-A94E-5445A6A4563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5BB5437-C34B-4DFA-A049-5E4F8E2F581F}"/>
              </a:ext>
            </a:extLst>
          </p:cNvPr>
          <p:cNvSpPr>
            <a:spLocks noGrp="1"/>
          </p:cNvSpPr>
          <p:nvPr>
            <p:ph type="sldNum" sz="quarter" idx="12"/>
          </p:nvPr>
        </p:nvSpPr>
        <p:spPr/>
        <p:txBody>
          <a:bodyPr/>
          <a:lstStyle/>
          <a:p>
            <a:fld id="{06DCFEB0-0D15-4649-889A-F951983760A2}" type="slidenum">
              <a:rPr lang="en-AU" smtClean="0"/>
              <a:t>‹#›</a:t>
            </a:fld>
            <a:endParaRPr lang="en-AU"/>
          </a:p>
        </p:txBody>
      </p:sp>
    </p:spTree>
    <p:extLst>
      <p:ext uri="{BB962C8B-B14F-4D97-AF65-F5344CB8AC3E}">
        <p14:creationId xmlns:p14="http://schemas.microsoft.com/office/powerpoint/2010/main" val="45946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E272D-638A-494D-88E0-C5BE0FE45C5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DEAB2DF2-A67E-48CC-BD6F-169983A88A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F9DF450-D269-435E-A480-74A4D96013BB}"/>
              </a:ext>
            </a:extLst>
          </p:cNvPr>
          <p:cNvSpPr>
            <a:spLocks noGrp="1"/>
          </p:cNvSpPr>
          <p:nvPr>
            <p:ph type="dt" sz="half" idx="10"/>
          </p:nvPr>
        </p:nvSpPr>
        <p:spPr/>
        <p:txBody>
          <a:bodyPr/>
          <a:lstStyle/>
          <a:p>
            <a:fld id="{D3E5B416-6EAE-411D-8EDB-88D95C71C586}" type="datetimeFigureOut">
              <a:rPr lang="en-AU" smtClean="0"/>
              <a:t>10/10/2022</a:t>
            </a:fld>
            <a:endParaRPr lang="en-AU"/>
          </a:p>
        </p:txBody>
      </p:sp>
      <p:sp>
        <p:nvSpPr>
          <p:cNvPr id="5" name="Footer Placeholder 4">
            <a:extLst>
              <a:ext uri="{FF2B5EF4-FFF2-40B4-BE49-F238E27FC236}">
                <a16:creationId xmlns:a16="http://schemas.microsoft.com/office/drawing/2014/main" id="{68C982DB-7A9E-40F4-86D3-0C8168D4B2A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7FBAC33-F6D4-4372-8DB7-4264473DA8EB}"/>
              </a:ext>
            </a:extLst>
          </p:cNvPr>
          <p:cNvSpPr>
            <a:spLocks noGrp="1"/>
          </p:cNvSpPr>
          <p:nvPr>
            <p:ph type="sldNum" sz="quarter" idx="12"/>
          </p:nvPr>
        </p:nvSpPr>
        <p:spPr/>
        <p:txBody>
          <a:bodyPr/>
          <a:lstStyle/>
          <a:p>
            <a:fld id="{06DCFEB0-0D15-4649-889A-F951983760A2}" type="slidenum">
              <a:rPr lang="en-AU" smtClean="0"/>
              <a:t>‹#›</a:t>
            </a:fld>
            <a:endParaRPr lang="en-AU"/>
          </a:p>
        </p:txBody>
      </p:sp>
    </p:spTree>
    <p:extLst>
      <p:ext uri="{BB962C8B-B14F-4D97-AF65-F5344CB8AC3E}">
        <p14:creationId xmlns:p14="http://schemas.microsoft.com/office/powerpoint/2010/main" val="158017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345DA-2153-4A50-8CEE-23FC27FDFF3D}"/>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1C66EF70-F4E4-48FC-978E-3B4A7DF57DF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E158D82F-361C-4593-BEF1-DEF01085BB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46906A13-B51B-4F80-88F6-A0DA87298520}"/>
              </a:ext>
            </a:extLst>
          </p:cNvPr>
          <p:cNvSpPr>
            <a:spLocks noGrp="1"/>
          </p:cNvSpPr>
          <p:nvPr>
            <p:ph type="dt" sz="half" idx="10"/>
          </p:nvPr>
        </p:nvSpPr>
        <p:spPr/>
        <p:txBody>
          <a:bodyPr/>
          <a:lstStyle/>
          <a:p>
            <a:fld id="{D3E5B416-6EAE-411D-8EDB-88D95C71C586}" type="datetimeFigureOut">
              <a:rPr lang="en-AU" smtClean="0"/>
              <a:t>10/10/2022</a:t>
            </a:fld>
            <a:endParaRPr lang="en-AU"/>
          </a:p>
        </p:txBody>
      </p:sp>
      <p:sp>
        <p:nvSpPr>
          <p:cNvPr id="6" name="Footer Placeholder 5">
            <a:extLst>
              <a:ext uri="{FF2B5EF4-FFF2-40B4-BE49-F238E27FC236}">
                <a16:creationId xmlns:a16="http://schemas.microsoft.com/office/drawing/2014/main" id="{F6D3E3D5-F9C5-4342-AB2A-A99203F9D476}"/>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05559E32-FDF1-47F9-89B4-30EFE5ACED1B}"/>
              </a:ext>
            </a:extLst>
          </p:cNvPr>
          <p:cNvSpPr>
            <a:spLocks noGrp="1"/>
          </p:cNvSpPr>
          <p:nvPr>
            <p:ph type="sldNum" sz="quarter" idx="12"/>
          </p:nvPr>
        </p:nvSpPr>
        <p:spPr/>
        <p:txBody>
          <a:bodyPr/>
          <a:lstStyle/>
          <a:p>
            <a:fld id="{06DCFEB0-0D15-4649-889A-F951983760A2}" type="slidenum">
              <a:rPr lang="en-AU" smtClean="0"/>
              <a:t>‹#›</a:t>
            </a:fld>
            <a:endParaRPr lang="en-AU"/>
          </a:p>
        </p:txBody>
      </p:sp>
    </p:spTree>
    <p:extLst>
      <p:ext uri="{BB962C8B-B14F-4D97-AF65-F5344CB8AC3E}">
        <p14:creationId xmlns:p14="http://schemas.microsoft.com/office/powerpoint/2010/main" val="714455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B7DE9-F5D0-4E43-A460-C106B6FEE8A0}"/>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A54015FE-0CBB-422A-84DA-9A28984B0F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DC25DFC-A2EB-47C3-BE4B-899C363A04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E71686F3-6470-45F3-A8AA-8DF617D0AB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72563F9-5DE9-47DC-B221-B860E6F6AD8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54435AA3-555A-415C-B724-60041C7EAEE6}"/>
              </a:ext>
            </a:extLst>
          </p:cNvPr>
          <p:cNvSpPr>
            <a:spLocks noGrp="1"/>
          </p:cNvSpPr>
          <p:nvPr>
            <p:ph type="dt" sz="half" idx="10"/>
          </p:nvPr>
        </p:nvSpPr>
        <p:spPr/>
        <p:txBody>
          <a:bodyPr/>
          <a:lstStyle/>
          <a:p>
            <a:fld id="{D3E5B416-6EAE-411D-8EDB-88D95C71C586}" type="datetimeFigureOut">
              <a:rPr lang="en-AU" smtClean="0"/>
              <a:t>10/10/2022</a:t>
            </a:fld>
            <a:endParaRPr lang="en-AU"/>
          </a:p>
        </p:txBody>
      </p:sp>
      <p:sp>
        <p:nvSpPr>
          <p:cNvPr id="8" name="Footer Placeholder 7">
            <a:extLst>
              <a:ext uri="{FF2B5EF4-FFF2-40B4-BE49-F238E27FC236}">
                <a16:creationId xmlns:a16="http://schemas.microsoft.com/office/drawing/2014/main" id="{0DD7D4D3-C87E-46F5-B665-2F9CF2081531}"/>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D8A71C6B-5DFA-47D8-87F8-65B8F272EC23}"/>
              </a:ext>
            </a:extLst>
          </p:cNvPr>
          <p:cNvSpPr>
            <a:spLocks noGrp="1"/>
          </p:cNvSpPr>
          <p:nvPr>
            <p:ph type="sldNum" sz="quarter" idx="12"/>
          </p:nvPr>
        </p:nvSpPr>
        <p:spPr/>
        <p:txBody>
          <a:bodyPr/>
          <a:lstStyle/>
          <a:p>
            <a:fld id="{06DCFEB0-0D15-4649-889A-F951983760A2}" type="slidenum">
              <a:rPr lang="en-AU" smtClean="0"/>
              <a:t>‹#›</a:t>
            </a:fld>
            <a:endParaRPr lang="en-AU"/>
          </a:p>
        </p:txBody>
      </p:sp>
    </p:spTree>
    <p:extLst>
      <p:ext uri="{BB962C8B-B14F-4D97-AF65-F5344CB8AC3E}">
        <p14:creationId xmlns:p14="http://schemas.microsoft.com/office/powerpoint/2010/main" val="3899411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F1915-8EA1-4FBC-B0F1-03E3D27194F2}"/>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13D56609-F02B-421F-AE09-71CDF0D8CFF0}"/>
              </a:ext>
            </a:extLst>
          </p:cNvPr>
          <p:cNvSpPr>
            <a:spLocks noGrp="1"/>
          </p:cNvSpPr>
          <p:nvPr>
            <p:ph type="dt" sz="half" idx="10"/>
          </p:nvPr>
        </p:nvSpPr>
        <p:spPr/>
        <p:txBody>
          <a:bodyPr/>
          <a:lstStyle/>
          <a:p>
            <a:fld id="{D3E5B416-6EAE-411D-8EDB-88D95C71C586}" type="datetimeFigureOut">
              <a:rPr lang="en-AU" smtClean="0"/>
              <a:t>10/10/2022</a:t>
            </a:fld>
            <a:endParaRPr lang="en-AU"/>
          </a:p>
        </p:txBody>
      </p:sp>
      <p:sp>
        <p:nvSpPr>
          <p:cNvPr id="4" name="Footer Placeholder 3">
            <a:extLst>
              <a:ext uri="{FF2B5EF4-FFF2-40B4-BE49-F238E27FC236}">
                <a16:creationId xmlns:a16="http://schemas.microsoft.com/office/drawing/2014/main" id="{72F57A56-1629-45B9-B455-F06EBFA1072A}"/>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4FAFE940-5202-4E77-B485-FCED4CFC9708}"/>
              </a:ext>
            </a:extLst>
          </p:cNvPr>
          <p:cNvSpPr>
            <a:spLocks noGrp="1"/>
          </p:cNvSpPr>
          <p:nvPr>
            <p:ph type="sldNum" sz="quarter" idx="12"/>
          </p:nvPr>
        </p:nvSpPr>
        <p:spPr/>
        <p:txBody>
          <a:bodyPr/>
          <a:lstStyle/>
          <a:p>
            <a:fld id="{06DCFEB0-0D15-4649-889A-F951983760A2}" type="slidenum">
              <a:rPr lang="en-AU" smtClean="0"/>
              <a:t>‹#›</a:t>
            </a:fld>
            <a:endParaRPr lang="en-AU"/>
          </a:p>
        </p:txBody>
      </p:sp>
    </p:spTree>
    <p:extLst>
      <p:ext uri="{BB962C8B-B14F-4D97-AF65-F5344CB8AC3E}">
        <p14:creationId xmlns:p14="http://schemas.microsoft.com/office/powerpoint/2010/main" val="476671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981F91-15C8-48C9-AFCE-D50CCA0EC44E}"/>
              </a:ext>
            </a:extLst>
          </p:cNvPr>
          <p:cNvSpPr>
            <a:spLocks noGrp="1"/>
          </p:cNvSpPr>
          <p:nvPr>
            <p:ph type="dt" sz="half" idx="10"/>
          </p:nvPr>
        </p:nvSpPr>
        <p:spPr/>
        <p:txBody>
          <a:bodyPr/>
          <a:lstStyle/>
          <a:p>
            <a:fld id="{D3E5B416-6EAE-411D-8EDB-88D95C71C586}" type="datetimeFigureOut">
              <a:rPr lang="en-AU" smtClean="0"/>
              <a:t>10/10/2022</a:t>
            </a:fld>
            <a:endParaRPr lang="en-AU"/>
          </a:p>
        </p:txBody>
      </p:sp>
      <p:sp>
        <p:nvSpPr>
          <p:cNvPr id="3" name="Footer Placeholder 2">
            <a:extLst>
              <a:ext uri="{FF2B5EF4-FFF2-40B4-BE49-F238E27FC236}">
                <a16:creationId xmlns:a16="http://schemas.microsoft.com/office/drawing/2014/main" id="{69E0B823-0CB5-4C3E-B471-F605CA4C9EB5}"/>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1B6B94B6-8880-494D-8C8A-268F3E62294F}"/>
              </a:ext>
            </a:extLst>
          </p:cNvPr>
          <p:cNvSpPr>
            <a:spLocks noGrp="1"/>
          </p:cNvSpPr>
          <p:nvPr>
            <p:ph type="sldNum" sz="quarter" idx="12"/>
          </p:nvPr>
        </p:nvSpPr>
        <p:spPr/>
        <p:txBody>
          <a:bodyPr/>
          <a:lstStyle/>
          <a:p>
            <a:fld id="{06DCFEB0-0D15-4649-889A-F951983760A2}" type="slidenum">
              <a:rPr lang="en-AU" smtClean="0"/>
              <a:t>‹#›</a:t>
            </a:fld>
            <a:endParaRPr lang="en-AU"/>
          </a:p>
        </p:txBody>
      </p:sp>
    </p:spTree>
    <p:extLst>
      <p:ext uri="{BB962C8B-B14F-4D97-AF65-F5344CB8AC3E}">
        <p14:creationId xmlns:p14="http://schemas.microsoft.com/office/powerpoint/2010/main" val="3202041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D8EFD-E643-42F9-9128-62CE4839B2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E4E295A5-43CB-4431-98ED-6E60621D39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032A09DB-0F32-49EF-AA98-14A79F2B88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87C34B-AADF-4094-B8F8-54DE9C7B1C06}"/>
              </a:ext>
            </a:extLst>
          </p:cNvPr>
          <p:cNvSpPr>
            <a:spLocks noGrp="1"/>
          </p:cNvSpPr>
          <p:nvPr>
            <p:ph type="dt" sz="half" idx="10"/>
          </p:nvPr>
        </p:nvSpPr>
        <p:spPr/>
        <p:txBody>
          <a:bodyPr/>
          <a:lstStyle/>
          <a:p>
            <a:fld id="{D3E5B416-6EAE-411D-8EDB-88D95C71C586}" type="datetimeFigureOut">
              <a:rPr lang="en-AU" smtClean="0"/>
              <a:t>10/10/2022</a:t>
            </a:fld>
            <a:endParaRPr lang="en-AU"/>
          </a:p>
        </p:txBody>
      </p:sp>
      <p:sp>
        <p:nvSpPr>
          <p:cNvPr id="6" name="Footer Placeholder 5">
            <a:extLst>
              <a:ext uri="{FF2B5EF4-FFF2-40B4-BE49-F238E27FC236}">
                <a16:creationId xmlns:a16="http://schemas.microsoft.com/office/drawing/2014/main" id="{559DE57E-DEDE-4D8D-B0DC-CD86FDC58EDF}"/>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D5CD69A0-AB3A-49CB-B62E-E32C417AC6EC}"/>
              </a:ext>
            </a:extLst>
          </p:cNvPr>
          <p:cNvSpPr>
            <a:spLocks noGrp="1"/>
          </p:cNvSpPr>
          <p:nvPr>
            <p:ph type="sldNum" sz="quarter" idx="12"/>
          </p:nvPr>
        </p:nvSpPr>
        <p:spPr/>
        <p:txBody>
          <a:bodyPr/>
          <a:lstStyle/>
          <a:p>
            <a:fld id="{06DCFEB0-0D15-4649-889A-F951983760A2}" type="slidenum">
              <a:rPr lang="en-AU" smtClean="0"/>
              <a:t>‹#›</a:t>
            </a:fld>
            <a:endParaRPr lang="en-AU"/>
          </a:p>
        </p:txBody>
      </p:sp>
    </p:spTree>
    <p:extLst>
      <p:ext uri="{BB962C8B-B14F-4D97-AF65-F5344CB8AC3E}">
        <p14:creationId xmlns:p14="http://schemas.microsoft.com/office/powerpoint/2010/main" val="629361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13E9A-E908-4EF4-B4BD-DE06B33AFB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509F58D6-75EE-4E40-9AB9-F8A23190E8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3AF55F04-3A38-47C9-84E6-1A0D8CF5FD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8CE4B4-F542-42A7-8DF8-9F72B44841F3}"/>
              </a:ext>
            </a:extLst>
          </p:cNvPr>
          <p:cNvSpPr>
            <a:spLocks noGrp="1"/>
          </p:cNvSpPr>
          <p:nvPr>
            <p:ph type="dt" sz="half" idx="10"/>
          </p:nvPr>
        </p:nvSpPr>
        <p:spPr/>
        <p:txBody>
          <a:bodyPr/>
          <a:lstStyle/>
          <a:p>
            <a:fld id="{D3E5B416-6EAE-411D-8EDB-88D95C71C586}" type="datetimeFigureOut">
              <a:rPr lang="en-AU" smtClean="0"/>
              <a:t>10/10/2022</a:t>
            </a:fld>
            <a:endParaRPr lang="en-AU"/>
          </a:p>
        </p:txBody>
      </p:sp>
      <p:sp>
        <p:nvSpPr>
          <p:cNvPr id="6" name="Footer Placeholder 5">
            <a:extLst>
              <a:ext uri="{FF2B5EF4-FFF2-40B4-BE49-F238E27FC236}">
                <a16:creationId xmlns:a16="http://schemas.microsoft.com/office/drawing/2014/main" id="{C9E16218-70E7-4A95-9AAB-109AB90C87A2}"/>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42608E6-19FD-47A3-BD1D-F5A0A360144A}"/>
              </a:ext>
            </a:extLst>
          </p:cNvPr>
          <p:cNvSpPr>
            <a:spLocks noGrp="1"/>
          </p:cNvSpPr>
          <p:nvPr>
            <p:ph type="sldNum" sz="quarter" idx="12"/>
          </p:nvPr>
        </p:nvSpPr>
        <p:spPr/>
        <p:txBody>
          <a:bodyPr/>
          <a:lstStyle/>
          <a:p>
            <a:fld id="{06DCFEB0-0D15-4649-889A-F951983760A2}" type="slidenum">
              <a:rPr lang="en-AU" smtClean="0"/>
              <a:t>‹#›</a:t>
            </a:fld>
            <a:endParaRPr lang="en-AU"/>
          </a:p>
        </p:txBody>
      </p:sp>
    </p:spTree>
    <p:extLst>
      <p:ext uri="{BB962C8B-B14F-4D97-AF65-F5344CB8AC3E}">
        <p14:creationId xmlns:p14="http://schemas.microsoft.com/office/powerpoint/2010/main" val="3691467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5463E8-F6C4-4074-9849-712E7DFBD4E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3B314A8D-A0DE-4965-8418-00547E9A4F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1F16668-4693-4D40-BF16-C9D8401014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E5B416-6EAE-411D-8EDB-88D95C71C586}" type="datetimeFigureOut">
              <a:rPr lang="en-AU" smtClean="0"/>
              <a:t>10/10/2022</a:t>
            </a:fld>
            <a:endParaRPr lang="en-AU"/>
          </a:p>
        </p:txBody>
      </p:sp>
      <p:sp>
        <p:nvSpPr>
          <p:cNvPr id="5" name="Footer Placeholder 4">
            <a:extLst>
              <a:ext uri="{FF2B5EF4-FFF2-40B4-BE49-F238E27FC236}">
                <a16:creationId xmlns:a16="http://schemas.microsoft.com/office/drawing/2014/main" id="{F4F0ABBE-BE99-4A60-8F5E-DA8B1BB885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852CADD5-71DA-4BF3-8A8C-585787CA9C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DCFEB0-0D15-4649-889A-F951983760A2}" type="slidenum">
              <a:rPr lang="en-AU" smtClean="0"/>
              <a:t>‹#›</a:t>
            </a:fld>
            <a:endParaRPr lang="en-AU"/>
          </a:p>
        </p:txBody>
      </p:sp>
    </p:spTree>
    <p:extLst>
      <p:ext uri="{BB962C8B-B14F-4D97-AF65-F5344CB8AC3E}">
        <p14:creationId xmlns:p14="http://schemas.microsoft.com/office/powerpoint/2010/main" val="1885369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safework.nsw.gov.au/safety-starts-here/safety-support/workplace-inspections#tabs__content-2" TargetMode="External"/><Relationship Id="rId7" Type="http://schemas.openxmlformats.org/officeDocument/2006/relationships/hyperlink" Target="https://www.safework.nsw.gov.au/safety-starts-here/safety-support/workplace-inspections#tabs__content-6" TargetMode="External"/><Relationship Id="rId2" Type="http://schemas.openxmlformats.org/officeDocument/2006/relationships/hyperlink" Target="https://www.safework.nsw.gov.au/safety-starts-here/safety-support/workplace-inspections#tabs__content-1" TargetMode="External"/><Relationship Id="rId1" Type="http://schemas.openxmlformats.org/officeDocument/2006/relationships/slideLayout" Target="../slideLayouts/slideLayout2.xml"/><Relationship Id="rId6" Type="http://schemas.openxmlformats.org/officeDocument/2006/relationships/hyperlink" Target="https://www.safework.nsw.gov.au/safety-starts-here/safety-support/workplace-inspections#tabs__content-5" TargetMode="External"/><Relationship Id="rId5" Type="http://schemas.openxmlformats.org/officeDocument/2006/relationships/hyperlink" Target="https://www.safework.nsw.gov.au/safety-starts-here/safety-support/workplace-inspections#tabs__content-4" TargetMode="External"/><Relationship Id="rId4" Type="http://schemas.openxmlformats.org/officeDocument/2006/relationships/hyperlink" Target="https://www.safework.nsw.gov.au/safety-starts-here/safety-support/workplace-inspections#tabs__content-3"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3">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Company name&#10;&#10;Description automatically generated with medium confidence">
            <a:extLst>
              <a:ext uri="{FF2B5EF4-FFF2-40B4-BE49-F238E27FC236}">
                <a16:creationId xmlns:a16="http://schemas.microsoft.com/office/drawing/2014/main" id="{EE05CE9F-E8DA-4A49-BAB8-10405C5787E9}"/>
              </a:ext>
            </a:extLst>
          </p:cNvPr>
          <p:cNvPicPr>
            <a:picLocks noChangeAspect="1"/>
          </p:cNvPicPr>
          <p:nvPr/>
        </p:nvPicPr>
        <p:blipFill>
          <a:blip r:embed="rId2"/>
          <a:stretch>
            <a:fillRect/>
          </a:stretch>
        </p:blipFill>
        <p:spPr>
          <a:xfrm>
            <a:off x="1289303" y="1119116"/>
            <a:ext cx="5268108" cy="2213635"/>
          </a:xfrm>
          <a:prstGeom prst="rect">
            <a:avLst/>
          </a:prstGeom>
        </p:spPr>
      </p:pic>
      <p:sp>
        <p:nvSpPr>
          <p:cNvPr id="30" name="Right Triangle 25">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2EF606-7535-4518-ABF1-2C63E1C206C5}"/>
              </a:ext>
            </a:extLst>
          </p:cNvPr>
          <p:cNvSpPr>
            <a:spLocks noGrp="1"/>
          </p:cNvSpPr>
          <p:nvPr>
            <p:ph type="ctrTitle"/>
          </p:nvPr>
        </p:nvSpPr>
        <p:spPr>
          <a:xfrm>
            <a:off x="1289304" y="3429000"/>
            <a:ext cx="9694006" cy="1713305"/>
          </a:xfrm>
        </p:spPr>
        <p:txBody>
          <a:bodyPr anchor="b">
            <a:normAutofit fontScale="90000"/>
          </a:bodyPr>
          <a:lstStyle/>
          <a:p>
            <a:pPr algn="l"/>
            <a:br>
              <a:rPr lang="en-AU" sz="2000" b="1" dirty="0"/>
            </a:br>
            <a:br>
              <a:rPr lang="en-AU" sz="2000" b="1" dirty="0"/>
            </a:br>
            <a:br>
              <a:rPr lang="en-AU" sz="2000" b="1" dirty="0"/>
            </a:br>
            <a:br>
              <a:rPr lang="en-AU" sz="2000" b="1" dirty="0"/>
            </a:br>
            <a:br>
              <a:rPr lang="en-AU" sz="2000" b="1" dirty="0"/>
            </a:br>
            <a:br>
              <a:rPr lang="en-AU" sz="2000" b="1" dirty="0"/>
            </a:br>
            <a:br>
              <a:rPr lang="en-AU" sz="2000" b="1" dirty="0"/>
            </a:br>
            <a:r>
              <a:rPr lang="en-AU" sz="4900" b="1" dirty="0"/>
              <a:t>Workplace Inspections and Record Keeping</a:t>
            </a:r>
            <a:br>
              <a:rPr lang="en-AU" sz="2000" b="1" dirty="0"/>
            </a:br>
            <a:endParaRPr lang="en-AU" sz="2000" dirty="0"/>
          </a:p>
        </p:txBody>
      </p:sp>
      <p:sp>
        <p:nvSpPr>
          <p:cNvPr id="3" name="Subtitle 2">
            <a:extLst>
              <a:ext uri="{FF2B5EF4-FFF2-40B4-BE49-F238E27FC236}">
                <a16:creationId xmlns:a16="http://schemas.microsoft.com/office/drawing/2014/main" id="{2F707F07-E7E8-46FE-8524-BEE05DB8ABE4}"/>
              </a:ext>
            </a:extLst>
          </p:cNvPr>
          <p:cNvSpPr>
            <a:spLocks noGrp="1"/>
          </p:cNvSpPr>
          <p:nvPr>
            <p:ph type="subTitle" idx="1"/>
          </p:nvPr>
        </p:nvSpPr>
        <p:spPr>
          <a:xfrm>
            <a:off x="1289303" y="5142305"/>
            <a:ext cx="7321298" cy="753165"/>
          </a:xfrm>
        </p:spPr>
        <p:txBody>
          <a:bodyPr anchor="t">
            <a:normAutofit/>
          </a:bodyPr>
          <a:lstStyle/>
          <a:p>
            <a:pPr algn="l"/>
            <a:r>
              <a:rPr lang="en-AU" b="1" dirty="0"/>
              <a:t>Work Health Safety &amp; Wellbeing Unit</a:t>
            </a:r>
          </a:p>
          <a:p>
            <a:pPr algn="l"/>
            <a:endParaRPr lang="en-AU" dirty="0"/>
          </a:p>
        </p:txBody>
      </p:sp>
    </p:spTree>
    <p:extLst>
      <p:ext uri="{BB962C8B-B14F-4D97-AF65-F5344CB8AC3E}">
        <p14:creationId xmlns:p14="http://schemas.microsoft.com/office/powerpoint/2010/main" val="2238763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2550BE34-C2B8-49B8-8519-67A8CAD51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 name="Rectangle 15">
            <a:extLst>
              <a:ext uri="{FF2B5EF4-FFF2-40B4-BE49-F238E27FC236}">
                <a16:creationId xmlns:a16="http://schemas.microsoft.com/office/drawing/2014/main" id="{A7457DD9-5A45-400A-AB4B-4B4EDECA25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416" y="365125"/>
            <a:ext cx="11167447" cy="2089317"/>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9B5C954-EED6-434C-9246-1A20936D5DFF}"/>
              </a:ext>
            </a:extLst>
          </p:cNvPr>
          <p:cNvSpPr>
            <a:spLocks noGrp="1"/>
          </p:cNvSpPr>
          <p:nvPr>
            <p:ph type="title"/>
          </p:nvPr>
        </p:nvSpPr>
        <p:spPr>
          <a:xfrm>
            <a:off x="1046746" y="586822"/>
            <a:ext cx="3560252" cy="1645920"/>
          </a:xfrm>
        </p:spPr>
        <p:txBody>
          <a:bodyPr>
            <a:normAutofit/>
          </a:bodyPr>
          <a:lstStyle/>
          <a:p>
            <a:r>
              <a:rPr lang="en-AU" dirty="0"/>
              <a:t>Action Items Sheet</a:t>
            </a:r>
          </a:p>
        </p:txBody>
      </p:sp>
      <p:sp>
        <p:nvSpPr>
          <p:cNvPr id="18" name="Rectangle 17">
            <a:extLst>
              <a:ext uri="{FF2B5EF4-FFF2-40B4-BE49-F238E27FC236}">
                <a16:creationId xmlns:a16="http://schemas.microsoft.com/office/drawing/2014/main" id="{441CF7D6-A660-431A-B0BB-140A0D5556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08" y="1057739"/>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20" name="Rectangle 19">
            <a:extLst>
              <a:ext uri="{FF2B5EF4-FFF2-40B4-BE49-F238E27FC236}">
                <a16:creationId xmlns:a16="http://schemas.microsoft.com/office/drawing/2014/main" id="{0570A85B-3810-4F95-97B0-CBF4CCDB38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243541" y="1400638"/>
            <a:ext cx="14630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9" name="Content Placeholder 8">
            <a:extLst>
              <a:ext uri="{FF2B5EF4-FFF2-40B4-BE49-F238E27FC236}">
                <a16:creationId xmlns:a16="http://schemas.microsoft.com/office/drawing/2014/main" id="{772602F8-953A-3CC9-FB70-83F279C3CD1E}"/>
              </a:ext>
            </a:extLst>
          </p:cNvPr>
          <p:cNvSpPr>
            <a:spLocks noGrp="1"/>
          </p:cNvSpPr>
          <p:nvPr>
            <p:ph idx="1"/>
          </p:nvPr>
        </p:nvSpPr>
        <p:spPr>
          <a:xfrm>
            <a:off x="5351164" y="586822"/>
            <a:ext cx="6002636" cy="1645920"/>
          </a:xfrm>
        </p:spPr>
        <p:txBody>
          <a:bodyPr anchor="ctr">
            <a:normAutofit/>
          </a:bodyPr>
          <a:lstStyle/>
          <a:p>
            <a:pPr marL="0" indent="0">
              <a:spcBef>
                <a:spcPct val="0"/>
              </a:spcBef>
              <a:buNone/>
            </a:pPr>
            <a:r>
              <a:rPr lang="en-AU" sz="2000" dirty="0">
                <a:latin typeface="+mj-lt"/>
                <a:ea typeface="+mj-ea"/>
                <a:cs typeface="+mj-cs"/>
              </a:rPr>
              <a:t>The purpose of the action item sheet is to ensure that the summary of actions or resolutions related to the identified hazard include the appropriate person responsible with a proposed action by date and actual completion date.</a:t>
            </a:r>
          </a:p>
          <a:p>
            <a:endParaRPr lang="en-US" sz="1800" dirty="0"/>
          </a:p>
        </p:txBody>
      </p:sp>
      <p:pic>
        <p:nvPicPr>
          <p:cNvPr id="5" name="Content Placeholder 4" descr="Table&#10;&#10;Description automatically generated">
            <a:extLst>
              <a:ext uri="{FF2B5EF4-FFF2-40B4-BE49-F238E27FC236}">
                <a16:creationId xmlns:a16="http://schemas.microsoft.com/office/drawing/2014/main" id="{C7AEDAC3-B277-4B44-9E69-2B3E892F8674}"/>
              </a:ext>
            </a:extLst>
          </p:cNvPr>
          <p:cNvPicPr>
            <a:picLocks noChangeAspect="1"/>
          </p:cNvPicPr>
          <p:nvPr/>
        </p:nvPicPr>
        <p:blipFill rotWithShape="1">
          <a:blip r:embed="rId2"/>
          <a:srcRect b="21981"/>
          <a:stretch/>
        </p:blipFill>
        <p:spPr>
          <a:xfrm>
            <a:off x="947862" y="2734056"/>
            <a:ext cx="10384667" cy="3483864"/>
          </a:xfrm>
          <a:prstGeom prst="rect">
            <a:avLst/>
          </a:prstGeom>
        </p:spPr>
      </p:pic>
    </p:spTree>
    <p:extLst>
      <p:ext uri="{BB962C8B-B14F-4D97-AF65-F5344CB8AC3E}">
        <p14:creationId xmlns:p14="http://schemas.microsoft.com/office/powerpoint/2010/main" val="3960340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heel(1)">
                                      <p:cBhvr>
                                        <p:cTn id="7"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445DC-6AAE-4D15-BDD3-2A87084009A4}"/>
              </a:ext>
            </a:extLst>
          </p:cNvPr>
          <p:cNvSpPr>
            <a:spLocks noGrp="1"/>
          </p:cNvSpPr>
          <p:nvPr>
            <p:ph type="title"/>
          </p:nvPr>
        </p:nvSpPr>
        <p:spPr>
          <a:xfrm>
            <a:off x="4965430" y="629268"/>
            <a:ext cx="6586491" cy="1286160"/>
          </a:xfrm>
        </p:spPr>
        <p:txBody>
          <a:bodyPr anchor="b">
            <a:noAutofit/>
          </a:bodyPr>
          <a:lstStyle/>
          <a:p>
            <a:r>
              <a:rPr lang="en-AU" dirty="0"/>
              <a:t>Who should keep the inspection reports?</a:t>
            </a:r>
          </a:p>
        </p:txBody>
      </p:sp>
      <p:sp>
        <p:nvSpPr>
          <p:cNvPr id="3" name="Content Placeholder 2">
            <a:extLst>
              <a:ext uri="{FF2B5EF4-FFF2-40B4-BE49-F238E27FC236}">
                <a16:creationId xmlns:a16="http://schemas.microsoft.com/office/drawing/2014/main" id="{71CC121A-67F7-419B-B877-64DF26138E01}"/>
              </a:ext>
            </a:extLst>
          </p:cNvPr>
          <p:cNvSpPr>
            <a:spLocks noGrp="1"/>
          </p:cNvSpPr>
          <p:nvPr>
            <p:ph idx="1"/>
          </p:nvPr>
        </p:nvSpPr>
        <p:spPr>
          <a:xfrm>
            <a:off x="4965431" y="2971801"/>
            <a:ext cx="6586489" cy="3252018"/>
          </a:xfrm>
        </p:spPr>
        <p:txBody>
          <a:bodyPr>
            <a:normAutofit/>
          </a:bodyPr>
          <a:lstStyle/>
          <a:p>
            <a:pPr>
              <a:buFont typeface="Wingdings" panose="05000000000000000000" pitchFamily="2" charset="2"/>
              <a:buChar char="ü"/>
            </a:pPr>
            <a:r>
              <a:rPr lang="en-AU" sz="2000" dirty="0">
                <a:latin typeface="+mj-lt"/>
                <a:ea typeface="+mj-ea"/>
                <a:cs typeface="+mj-cs"/>
              </a:rPr>
              <a:t>Low risk areas - Persons in charge of workplaces.</a:t>
            </a:r>
          </a:p>
          <a:p>
            <a:pPr>
              <a:buFont typeface="Wingdings" panose="05000000000000000000" pitchFamily="2" charset="2"/>
              <a:buChar char="ü"/>
            </a:pPr>
            <a:r>
              <a:rPr lang="en-AU" sz="2000" dirty="0">
                <a:latin typeface="+mj-lt"/>
                <a:ea typeface="+mj-ea"/>
                <a:cs typeface="+mj-cs"/>
              </a:rPr>
              <a:t>Medium and High risk areas - Persons in charge of workplaces and Work, Health, Safety &amp; Wellbeing.</a:t>
            </a:r>
          </a:p>
        </p:txBody>
      </p:sp>
      <p:pic>
        <p:nvPicPr>
          <p:cNvPr id="5" name="Picture 4">
            <a:extLst>
              <a:ext uri="{FF2B5EF4-FFF2-40B4-BE49-F238E27FC236}">
                <a16:creationId xmlns:a16="http://schemas.microsoft.com/office/drawing/2014/main" id="{8A150B36-DDC2-4FE2-902C-3D25BE49217A}"/>
              </a:ext>
            </a:extLst>
          </p:cNvPr>
          <p:cNvPicPr>
            <a:picLocks noChangeAspect="1"/>
          </p:cNvPicPr>
          <p:nvPr/>
        </p:nvPicPr>
        <p:blipFill rotWithShape="1">
          <a:blip r:embed="rId2"/>
          <a:srcRect l="20866" r="-2" b="-2"/>
          <a:stretch/>
        </p:blipFill>
        <p:spPr>
          <a:xfrm>
            <a:off x="20" y="10"/>
            <a:ext cx="4635571" cy="6857990"/>
          </a:xfrm>
          <a:prstGeom prst="rect">
            <a:avLst/>
          </a:prstGeom>
          <a:effectLst/>
        </p:spPr>
      </p:pic>
      <p:cxnSp>
        <p:nvCxnSpPr>
          <p:cNvPr id="30" name="Straight Connector 29">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B9C10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56748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BE8C87-728C-4518-9AD4-FA0575F27D2B}"/>
              </a:ext>
            </a:extLst>
          </p:cNvPr>
          <p:cNvSpPr>
            <a:spLocks noGrp="1"/>
          </p:cNvSpPr>
          <p:nvPr>
            <p:ph type="title"/>
          </p:nvPr>
        </p:nvSpPr>
        <p:spPr>
          <a:xfrm>
            <a:off x="838200" y="556995"/>
            <a:ext cx="10515600" cy="1133693"/>
          </a:xfrm>
        </p:spPr>
        <p:txBody>
          <a:bodyPr>
            <a:normAutofit/>
          </a:bodyPr>
          <a:lstStyle/>
          <a:p>
            <a:r>
              <a:rPr lang="en-AU" b="1" dirty="0"/>
              <a:t>Thank you!</a:t>
            </a:r>
          </a:p>
        </p:txBody>
      </p:sp>
      <p:graphicFrame>
        <p:nvGraphicFramePr>
          <p:cNvPr id="5" name="Content Placeholder 2">
            <a:extLst>
              <a:ext uri="{FF2B5EF4-FFF2-40B4-BE49-F238E27FC236}">
                <a16:creationId xmlns:a16="http://schemas.microsoft.com/office/drawing/2014/main" id="{B8A89722-3821-D8B2-CE93-90BB5EB848FB}"/>
              </a:ext>
            </a:extLst>
          </p:cNvPr>
          <p:cNvGraphicFramePr>
            <a:graphicFrameLocks noGrp="1"/>
          </p:cNvGraphicFramePr>
          <p:nvPr>
            <p:ph idx="1"/>
            <p:extLst>
              <p:ext uri="{D42A27DB-BD31-4B8C-83A1-F6EECF244321}">
                <p14:modId xmlns:p14="http://schemas.microsoft.com/office/powerpoint/2010/main" val="118505108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2106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 name="Rectangle 18">
            <a:extLst>
              <a:ext uri="{FF2B5EF4-FFF2-40B4-BE49-F238E27FC236}">
                <a16:creationId xmlns:a16="http://schemas.microsoft.com/office/drawing/2014/main" id="{9F701746-0657-4467-BBD3-24051A715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Diagram&#10;&#10;Description automatically generated with low confidence">
            <a:extLst>
              <a:ext uri="{FF2B5EF4-FFF2-40B4-BE49-F238E27FC236}">
                <a16:creationId xmlns:a16="http://schemas.microsoft.com/office/drawing/2014/main" id="{41F34E09-A97B-4FE6-84C2-9F355EAD8B45}"/>
              </a:ext>
            </a:extLst>
          </p:cNvPr>
          <p:cNvPicPr>
            <a:picLocks noChangeAspect="1"/>
          </p:cNvPicPr>
          <p:nvPr/>
        </p:nvPicPr>
        <p:blipFill rotWithShape="1">
          <a:blip r:embed="rId2"/>
          <a:srcRect b="434"/>
          <a:stretch/>
        </p:blipFill>
        <p:spPr>
          <a:xfrm>
            <a:off x="4559968" y="10"/>
            <a:ext cx="7632032" cy="6857990"/>
          </a:xfrm>
          <a:prstGeom prst="rect">
            <a:avLst/>
          </a:prstGeom>
        </p:spPr>
      </p:pic>
      <p:sp useBgFill="1">
        <p:nvSpPr>
          <p:cNvPr id="32" name="Freeform: Shape 20">
            <a:extLst>
              <a:ext uri="{FF2B5EF4-FFF2-40B4-BE49-F238E27FC236}">
                <a16:creationId xmlns:a16="http://schemas.microsoft.com/office/drawing/2014/main" id="{117BEB00-3E3D-4F08-AF56-DB0D22FB5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rot="10800000">
            <a:off x="1" y="0"/>
            <a:ext cx="4802188" cy="6858000"/>
          </a:xfrm>
          <a:custGeom>
            <a:avLst/>
            <a:gdLst>
              <a:gd name="connsiteX0" fmla="*/ 0 w 4802188"/>
              <a:gd name="connsiteY0" fmla="*/ 0 h 6858000"/>
              <a:gd name="connsiteX1" fmla="*/ 4802188 w 4802188"/>
              <a:gd name="connsiteY1" fmla="*/ 0 h 6858000"/>
              <a:gd name="connsiteX2" fmla="*/ 4802188 w 4802188"/>
              <a:gd name="connsiteY2" fmla="*/ 6858000 h 6858000"/>
              <a:gd name="connsiteX3" fmla="*/ 0 w 4802188"/>
              <a:gd name="connsiteY3" fmla="*/ 6858000 h 6858000"/>
              <a:gd name="connsiteX4" fmla="*/ 4763 w 4802188"/>
              <a:gd name="connsiteY4" fmla="*/ 6791325 h 6858000"/>
              <a:gd name="connsiteX5" fmla="*/ 12700 w 4802188"/>
              <a:gd name="connsiteY5" fmla="*/ 6735762 h 6858000"/>
              <a:gd name="connsiteX6" fmla="*/ 22225 w 4802188"/>
              <a:gd name="connsiteY6" fmla="*/ 6683375 h 6858000"/>
              <a:gd name="connsiteX7" fmla="*/ 38100 w 4802188"/>
              <a:gd name="connsiteY7" fmla="*/ 6640512 h 6858000"/>
              <a:gd name="connsiteX8" fmla="*/ 53975 w 4802188"/>
              <a:gd name="connsiteY8" fmla="*/ 6597650 h 6858000"/>
              <a:gd name="connsiteX9" fmla="*/ 73025 w 4802188"/>
              <a:gd name="connsiteY9" fmla="*/ 6561137 h 6858000"/>
              <a:gd name="connsiteX10" fmla="*/ 92075 w 4802188"/>
              <a:gd name="connsiteY10" fmla="*/ 6523037 h 6858000"/>
              <a:gd name="connsiteX11" fmla="*/ 109538 w 4802188"/>
              <a:gd name="connsiteY11" fmla="*/ 6488112 h 6858000"/>
              <a:gd name="connsiteX12" fmla="*/ 127000 w 4802188"/>
              <a:gd name="connsiteY12" fmla="*/ 6448425 h 6858000"/>
              <a:gd name="connsiteX13" fmla="*/ 142875 w 4802188"/>
              <a:gd name="connsiteY13" fmla="*/ 6407150 h 6858000"/>
              <a:gd name="connsiteX14" fmla="*/ 157163 w 4802188"/>
              <a:gd name="connsiteY14" fmla="*/ 6361112 h 6858000"/>
              <a:gd name="connsiteX15" fmla="*/ 168275 w 4802188"/>
              <a:gd name="connsiteY15" fmla="*/ 6311900 h 6858000"/>
              <a:gd name="connsiteX16" fmla="*/ 176213 w 4802188"/>
              <a:gd name="connsiteY16" fmla="*/ 6251575 h 6858000"/>
              <a:gd name="connsiteX17" fmla="*/ 179388 w 4802188"/>
              <a:gd name="connsiteY17" fmla="*/ 6183312 h 6858000"/>
              <a:gd name="connsiteX18" fmla="*/ 176213 w 4802188"/>
              <a:gd name="connsiteY18" fmla="*/ 6113462 h 6858000"/>
              <a:gd name="connsiteX19" fmla="*/ 168275 w 4802188"/>
              <a:gd name="connsiteY19" fmla="*/ 6056312 h 6858000"/>
              <a:gd name="connsiteX20" fmla="*/ 157163 w 4802188"/>
              <a:gd name="connsiteY20" fmla="*/ 6003925 h 6858000"/>
              <a:gd name="connsiteX21" fmla="*/ 142875 w 4802188"/>
              <a:gd name="connsiteY21" fmla="*/ 5956300 h 6858000"/>
              <a:gd name="connsiteX22" fmla="*/ 127000 w 4802188"/>
              <a:gd name="connsiteY22" fmla="*/ 5915025 h 6858000"/>
              <a:gd name="connsiteX23" fmla="*/ 107950 w 4802188"/>
              <a:gd name="connsiteY23" fmla="*/ 5876925 h 6858000"/>
              <a:gd name="connsiteX24" fmla="*/ 88900 w 4802188"/>
              <a:gd name="connsiteY24" fmla="*/ 5840412 h 6858000"/>
              <a:gd name="connsiteX25" fmla="*/ 69850 w 4802188"/>
              <a:gd name="connsiteY25" fmla="*/ 5802312 h 6858000"/>
              <a:gd name="connsiteX26" fmla="*/ 52388 w 4802188"/>
              <a:gd name="connsiteY26" fmla="*/ 5762625 h 6858000"/>
              <a:gd name="connsiteX27" fmla="*/ 34925 w 4802188"/>
              <a:gd name="connsiteY27" fmla="*/ 5721350 h 6858000"/>
              <a:gd name="connsiteX28" fmla="*/ 20638 w 4802188"/>
              <a:gd name="connsiteY28" fmla="*/ 5675312 h 6858000"/>
              <a:gd name="connsiteX29" fmla="*/ 11113 w 4802188"/>
              <a:gd name="connsiteY29" fmla="*/ 5622925 h 6858000"/>
              <a:gd name="connsiteX30" fmla="*/ 1588 w 4802188"/>
              <a:gd name="connsiteY30" fmla="*/ 5562600 h 6858000"/>
              <a:gd name="connsiteX31" fmla="*/ 0 w 4802188"/>
              <a:gd name="connsiteY31" fmla="*/ 5494337 h 6858000"/>
              <a:gd name="connsiteX32" fmla="*/ 1588 w 4802188"/>
              <a:gd name="connsiteY32" fmla="*/ 5426075 h 6858000"/>
              <a:gd name="connsiteX33" fmla="*/ 11113 w 4802188"/>
              <a:gd name="connsiteY33" fmla="*/ 5365750 h 6858000"/>
              <a:gd name="connsiteX34" fmla="*/ 20638 w 4802188"/>
              <a:gd name="connsiteY34" fmla="*/ 5313362 h 6858000"/>
              <a:gd name="connsiteX35" fmla="*/ 34925 w 4802188"/>
              <a:gd name="connsiteY35" fmla="*/ 5268912 h 6858000"/>
              <a:gd name="connsiteX36" fmla="*/ 52388 w 4802188"/>
              <a:gd name="connsiteY36" fmla="*/ 5226050 h 6858000"/>
              <a:gd name="connsiteX37" fmla="*/ 69850 w 4802188"/>
              <a:gd name="connsiteY37" fmla="*/ 5186362 h 6858000"/>
              <a:gd name="connsiteX38" fmla="*/ 88900 w 4802188"/>
              <a:gd name="connsiteY38" fmla="*/ 5149850 h 6858000"/>
              <a:gd name="connsiteX39" fmla="*/ 107950 w 4802188"/>
              <a:gd name="connsiteY39" fmla="*/ 5114925 h 6858000"/>
              <a:gd name="connsiteX40" fmla="*/ 127000 w 4802188"/>
              <a:gd name="connsiteY40" fmla="*/ 5075237 h 6858000"/>
              <a:gd name="connsiteX41" fmla="*/ 142875 w 4802188"/>
              <a:gd name="connsiteY41" fmla="*/ 5033962 h 6858000"/>
              <a:gd name="connsiteX42" fmla="*/ 157163 w 4802188"/>
              <a:gd name="connsiteY42" fmla="*/ 4987925 h 6858000"/>
              <a:gd name="connsiteX43" fmla="*/ 168275 w 4802188"/>
              <a:gd name="connsiteY43" fmla="*/ 4935537 h 6858000"/>
              <a:gd name="connsiteX44" fmla="*/ 176213 w 4802188"/>
              <a:gd name="connsiteY44" fmla="*/ 4875212 h 6858000"/>
              <a:gd name="connsiteX45" fmla="*/ 179388 w 4802188"/>
              <a:gd name="connsiteY45" fmla="*/ 4806950 h 6858000"/>
              <a:gd name="connsiteX46" fmla="*/ 176213 w 4802188"/>
              <a:gd name="connsiteY46" fmla="*/ 4738687 h 6858000"/>
              <a:gd name="connsiteX47" fmla="*/ 168275 w 4802188"/>
              <a:gd name="connsiteY47" fmla="*/ 4678362 h 6858000"/>
              <a:gd name="connsiteX48" fmla="*/ 157163 w 4802188"/>
              <a:gd name="connsiteY48" fmla="*/ 4625975 h 6858000"/>
              <a:gd name="connsiteX49" fmla="*/ 142875 w 4802188"/>
              <a:gd name="connsiteY49" fmla="*/ 4579937 h 6858000"/>
              <a:gd name="connsiteX50" fmla="*/ 127000 w 4802188"/>
              <a:gd name="connsiteY50" fmla="*/ 4537075 h 6858000"/>
              <a:gd name="connsiteX51" fmla="*/ 107950 w 4802188"/>
              <a:gd name="connsiteY51" fmla="*/ 4498975 h 6858000"/>
              <a:gd name="connsiteX52" fmla="*/ 69850 w 4802188"/>
              <a:gd name="connsiteY52" fmla="*/ 4424362 h 6858000"/>
              <a:gd name="connsiteX53" fmla="*/ 52388 w 4802188"/>
              <a:gd name="connsiteY53" fmla="*/ 4386262 h 6858000"/>
              <a:gd name="connsiteX54" fmla="*/ 34925 w 4802188"/>
              <a:gd name="connsiteY54" fmla="*/ 4343400 h 6858000"/>
              <a:gd name="connsiteX55" fmla="*/ 20638 w 4802188"/>
              <a:gd name="connsiteY55" fmla="*/ 4297362 h 6858000"/>
              <a:gd name="connsiteX56" fmla="*/ 11113 w 4802188"/>
              <a:gd name="connsiteY56" fmla="*/ 4244975 h 6858000"/>
              <a:gd name="connsiteX57" fmla="*/ 1588 w 4802188"/>
              <a:gd name="connsiteY57" fmla="*/ 4186237 h 6858000"/>
              <a:gd name="connsiteX58" fmla="*/ 0 w 4802188"/>
              <a:gd name="connsiteY58" fmla="*/ 4116387 h 6858000"/>
              <a:gd name="connsiteX59" fmla="*/ 1588 w 4802188"/>
              <a:gd name="connsiteY59" fmla="*/ 4048125 h 6858000"/>
              <a:gd name="connsiteX60" fmla="*/ 11113 w 4802188"/>
              <a:gd name="connsiteY60" fmla="*/ 3987800 h 6858000"/>
              <a:gd name="connsiteX61" fmla="*/ 20638 w 4802188"/>
              <a:gd name="connsiteY61" fmla="*/ 3935412 h 6858000"/>
              <a:gd name="connsiteX62" fmla="*/ 34925 w 4802188"/>
              <a:gd name="connsiteY62" fmla="*/ 3890962 h 6858000"/>
              <a:gd name="connsiteX63" fmla="*/ 52388 w 4802188"/>
              <a:gd name="connsiteY63" fmla="*/ 3848100 h 6858000"/>
              <a:gd name="connsiteX64" fmla="*/ 69850 w 4802188"/>
              <a:gd name="connsiteY64" fmla="*/ 3811587 h 6858000"/>
              <a:gd name="connsiteX65" fmla="*/ 107950 w 4802188"/>
              <a:gd name="connsiteY65" fmla="*/ 3736975 h 6858000"/>
              <a:gd name="connsiteX66" fmla="*/ 127000 w 4802188"/>
              <a:gd name="connsiteY66" fmla="*/ 3697287 h 6858000"/>
              <a:gd name="connsiteX67" fmla="*/ 142875 w 4802188"/>
              <a:gd name="connsiteY67" fmla="*/ 3656012 h 6858000"/>
              <a:gd name="connsiteX68" fmla="*/ 157163 w 4802188"/>
              <a:gd name="connsiteY68" fmla="*/ 3609975 h 6858000"/>
              <a:gd name="connsiteX69" fmla="*/ 168275 w 4802188"/>
              <a:gd name="connsiteY69" fmla="*/ 3557587 h 6858000"/>
              <a:gd name="connsiteX70" fmla="*/ 176213 w 4802188"/>
              <a:gd name="connsiteY70" fmla="*/ 3497262 h 6858000"/>
              <a:gd name="connsiteX71" fmla="*/ 179388 w 4802188"/>
              <a:gd name="connsiteY71" fmla="*/ 3427412 h 6858000"/>
              <a:gd name="connsiteX72" fmla="*/ 176213 w 4802188"/>
              <a:gd name="connsiteY72" fmla="*/ 3360737 h 6858000"/>
              <a:gd name="connsiteX73" fmla="*/ 168275 w 4802188"/>
              <a:gd name="connsiteY73" fmla="*/ 3300412 h 6858000"/>
              <a:gd name="connsiteX74" fmla="*/ 157163 w 4802188"/>
              <a:gd name="connsiteY74" fmla="*/ 3248025 h 6858000"/>
              <a:gd name="connsiteX75" fmla="*/ 142875 w 4802188"/>
              <a:gd name="connsiteY75" fmla="*/ 3201987 h 6858000"/>
              <a:gd name="connsiteX76" fmla="*/ 127000 w 4802188"/>
              <a:gd name="connsiteY76" fmla="*/ 3160712 h 6858000"/>
              <a:gd name="connsiteX77" fmla="*/ 107950 w 4802188"/>
              <a:gd name="connsiteY77" fmla="*/ 3121025 h 6858000"/>
              <a:gd name="connsiteX78" fmla="*/ 88900 w 4802188"/>
              <a:gd name="connsiteY78" fmla="*/ 3084512 h 6858000"/>
              <a:gd name="connsiteX79" fmla="*/ 69850 w 4802188"/>
              <a:gd name="connsiteY79" fmla="*/ 3046412 h 6858000"/>
              <a:gd name="connsiteX80" fmla="*/ 52388 w 4802188"/>
              <a:gd name="connsiteY80" fmla="*/ 3009900 h 6858000"/>
              <a:gd name="connsiteX81" fmla="*/ 34925 w 4802188"/>
              <a:gd name="connsiteY81" fmla="*/ 2967037 h 6858000"/>
              <a:gd name="connsiteX82" fmla="*/ 20638 w 4802188"/>
              <a:gd name="connsiteY82" fmla="*/ 2922587 h 6858000"/>
              <a:gd name="connsiteX83" fmla="*/ 11113 w 4802188"/>
              <a:gd name="connsiteY83" fmla="*/ 2868612 h 6858000"/>
              <a:gd name="connsiteX84" fmla="*/ 1588 w 4802188"/>
              <a:gd name="connsiteY84" fmla="*/ 2809875 h 6858000"/>
              <a:gd name="connsiteX85" fmla="*/ 0 w 4802188"/>
              <a:gd name="connsiteY85" fmla="*/ 2741612 h 6858000"/>
              <a:gd name="connsiteX86" fmla="*/ 1588 w 4802188"/>
              <a:gd name="connsiteY86" fmla="*/ 2671762 h 6858000"/>
              <a:gd name="connsiteX87" fmla="*/ 11113 w 4802188"/>
              <a:gd name="connsiteY87" fmla="*/ 2613025 h 6858000"/>
              <a:gd name="connsiteX88" fmla="*/ 20638 w 4802188"/>
              <a:gd name="connsiteY88" fmla="*/ 2560637 h 6858000"/>
              <a:gd name="connsiteX89" fmla="*/ 34925 w 4802188"/>
              <a:gd name="connsiteY89" fmla="*/ 2513012 h 6858000"/>
              <a:gd name="connsiteX90" fmla="*/ 52388 w 4802188"/>
              <a:gd name="connsiteY90" fmla="*/ 2471737 h 6858000"/>
              <a:gd name="connsiteX91" fmla="*/ 69850 w 4802188"/>
              <a:gd name="connsiteY91" fmla="*/ 2433637 h 6858000"/>
              <a:gd name="connsiteX92" fmla="*/ 88900 w 4802188"/>
              <a:gd name="connsiteY92" fmla="*/ 2395537 h 6858000"/>
              <a:gd name="connsiteX93" fmla="*/ 107950 w 4802188"/>
              <a:gd name="connsiteY93" fmla="*/ 2359025 h 6858000"/>
              <a:gd name="connsiteX94" fmla="*/ 127000 w 4802188"/>
              <a:gd name="connsiteY94" fmla="*/ 2319337 h 6858000"/>
              <a:gd name="connsiteX95" fmla="*/ 142875 w 4802188"/>
              <a:gd name="connsiteY95" fmla="*/ 2278062 h 6858000"/>
              <a:gd name="connsiteX96" fmla="*/ 157163 w 4802188"/>
              <a:gd name="connsiteY96" fmla="*/ 2232025 h 6858000"/>
              <a:gd name="connsiteX97" fmla="*/ 168275 w 4802188"/>
              <a:gd name="connsiteY97" fmla="*/ 2179637 h 6858000"/>
              <a:gd name="connsiteX98" fmla="*/ 176213 w 4802188"/>
              <a:gd name="connsiteY98" fmla="*/ 2119312 h 6858000"/>
              <a:gd name="connsiteX99" fmla="*/ 179388 w 4802188"/>
              <a:gd name="connsiteY99" fmla="*/ 2051050 h 6858000"/>
              <a:gd name="connsiteX100" fmla="*/ 176213 w 4802188"/>
              <a:gd name="connsiteY100" fmla="*/ 1982787 h 6858000"/>
              <a:gd name="connsiteX101" fmla="*/ 168275 w 4802188"/>
              <a:gd name="connsiteY101" fmla="*/ 1922462 h 6858000"/>
              <a:gd name="connsiteX102" fmla="*/ 157163 w 4802188"/>
              <a:gd name="connsiteY102" fmla="*/ 1870075 h 6858000"/>
              <a:gd name="connsiteX103" fmla="*/ 142875 w 4802188"/>
              <a:gd name="connsiteY103" fmla="*/ 1824037 h 6858000"/>
              <a:gd name="connsiteX104" fmla="*/ 127000 w 4802188"/>
              <a:gd name="connsiteY104" fmla="*/ 1782762 h 6858000"/>
              <a:gd name="connsiteX105" fmla="*/ 107950 w 4802188"/>
              <a:gd name="connsiteY105" fmla="*/ 1743075 h 6858000"/>
              <a:gd name="connsiteX106" fmla="*/ 88900 w 4802188"/>
              <a:gd name="connsiteY106" fmla="*/ 1708150 h 6858000"/>
              <a:gd name="connsiteX107" fmla="*/ 69850 w 4802188"/>
              <a:gd name="connsiteY107" fmla="*/ 1671637 h 6858000"/>
              <a:gd name="connsiteX108" fmla="*/ 52388 w 4802188"/>
              <a:gd name="connsiteY108" fmla="*/ 1631950 h 6858000"/>
              <a:gd name="connsiteX109" fmla="*/ 34925 w 4802188"/>
              <a:gd name="connsiteY109" fmla="*/ 1589087 h 6858000"/>
              <a:gd name="connsiteX110" fmla="*/ 20638 w 4802188"/>
              <a:gd name="connsiteY110" fmla="*/ 1544637 h 6858000"/>
              <a:gd name="connsiteX111" fmla="*/ 11113 w 4802188"/>
              <a:gd name="connsiteY111" fmla="*/ 1492250 h 6858000"/>
              <a:gd name="connsiteX112" fmla="*/ 1588 w 4802188"/>
              <a:gd name="connsiteY112" fmla="*/ 1431925 h 6858000"/>
              <a:gd name="connsiteX113" fmla="*/ 0 w 4802188"/>
              <a:gd name="connsiteY113" fmla="*/ 1363662 h 6858000"/>
              <a:gd name="connsiteX114" fmla="*/ 1588 w 4802188"/>
              <a:gd name="connsiteY114" fmla="*/ 1295400 h 6858000"/>
              <a:gd name="connsiteX115" fmla="*/ 11113 w 4802188"/>
              <a:gd name="connsiteY115" fmla="*/ 1235075 h 6858000"/>
              <a:gd name="connsiteX116" fmla="*/ 20638 w 4802188"/>
              <a:gd name="connsiteY116" fmla="*/ 1182687 h 6858000"/>
              <a:gd name="connsiteX117" fmla="*/ 34925 w 4802188"/>
              <a:gd name="connsiteY117" fmla="*/ 1136650 h 6858000"/>
              <a:gd name="connsiteX118" fmla="*/ 52388 w 4802188"/>
              <a:gd name="connsiteY118" fmla="*/ 1095375 h 6858000"/>
              <a:gd name="connsiteX119" fmla="*/ 69850 w 4802188"/>
              <a:gd name="connsiteY119" fmla="*/ 1055687 h 6858000"/>
              <a:gd name="connsiteX120" fmla="*/ 88900 w 4802188"/>
              <a:gd name="connsiteY120" fmla="*/ 1017587 h 6858000"/>
              <a:gd name="connsiteX121" fmla="*/ 107950 w 4802188"/>
              <a:gd name="connsiteY121" fmla="*/ 981075 h 6858000"/>
              <a:gd name="connsiteX122" fmla="*/ 127000 w 4802188"/>
              <a:gd name="connsiteY122" fmla="*/ 942975 h 6858000"/>
              <a:gd name="connsiteX123" fmla="*/ 142875 w 4802188"/>
              <a:gd name="connsiteY123" fmla="*/ 901700 h 6858000"/>
              <a:gd name="connsiteX124" fmla="*/ 157163 w 4802188"/>
              <a:gd name="connsiteY124" fmla="*/ 854075 h 6858000"/>
              <a:gd name="connsiteX125" fmla="*/ 168275 w 4802188"/>
              <a:gd name="connsiteY125" fmla="*/ 801687 h 6858000"/>
              <a:gd name="connsiteX126" fmla="*/ 176213 w 4802188"/>
              <a:gd name="connsiteY126" fmla="*/ 744537 h 6858000"/>
              <a:gd name="connsiteX127" fmla="*/ 179388 w 4802188"/>
              <a:gd name="connsiteY127" fmla="*/ 673100 h 6858000"/>
              <a:gd name="connsiteX128" fmla="*/ 176213 w 4802188"/>
              <a:gd name="connsiteY128" fmla="*/ 606425 h 6858000"/>
              <a:gd name="connsiteX129" fmla="*/ 168275 w 4802188"/>
              <a:gd name="connsiteY129" fmla="*/ 546100 h 6858000"/>
              <a:gd name="connsiteX130" fmla="*/ 157163 w 4802188"/>
              <a:gd name="connsiteY130" fmla="*/ 496887 h 6858000"/>
              <a:gd name="connsiteX131" fmla="*/ 142875 w 4802188"/>
              <a:gd name="connsiteY131" fmla="*/ 450850 h 6858000"/>
              <a:gd name="connsiteX132" fmla="*/ 127000 w 4802188"/>
              <a:gd name="connsiteY132" fmla="*/ 409575 h 6858000"/>
              <a:gd name="connsiteX133" fmla="*/ 109538 w 4802188"/>
              <a:gd name="connsiteY133" fmla="*/ 369887 h 6858000"/>
              <a:gd name="connsiteX134" fmla="*/ 92075 w 4802188"/>
              <a:gd name="connsiteY134" fmla="*/ 334962 h 6858000"/>
              <a:gd name="connsiteX135" fmla="*/ 73025 w 4802188"/>
              <a:gd name="connsiteY135" fmla="*/ 296862 h 6858000"/>
              <a:gd name="connsiteX136" fmla="*/ 53975 w 4802188"/>
              <a:gd name="connsiteY136" fmla="*/ 260350 h 6858000"/>
              <a:gd name="connsiteX137" fmla="*/ 38100 w 4802188"/>
              <a:gd name="connsiteY137" fmla="*/ 217487 h 6858000"/>
              <a:gd name="connsiteX138" fmla="*/ 22225 w 4802188"/>
              <a:gd name="connsiteY138" fmla="*/ 174625 h 6858000"/>
              <a:gd name="connsiteX139" fmla="*/ 12700 w 4802188"/>
              <a:gd name="connsiteY139" fmla="*/ 122237 h 6858000"/>
              <a:gd name="connsiteX140" fmla="*/ 4763 w 4802188"/>
              <a:gd name="connsiteY140" fmla="*/ 6667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Lst>
            <a:rect l="l" t="t" r="r" b="b"/>
            <a:pathLst>
              <a:path w="4802188" h="6858000">
                <a:moveTo>
                  <a:pt x="0" y="0"/>
                </a:moveTo>
                <a:lnTo>
                  <a:pt x="4802188" y="0"/>
                </a:lnTo>
                <a:lnTo>
                  <a:pt x="4802188" y="6858000"/>
                </a:lnTo>
                <a:lnTo>
                  <a:pt x="0" y="6858000"/>
                </a:lnTo>
                <a:lnTo>
                  <a:pt x="4763" y="6791325"/>
                </a:lnTo>
                <a:lnTo>
                  <a:pt x="12700" y="6735762"/>
                </a:lnTo>
                <a:lnTo>
                  <a:pt x="22225" y="6683375"/>
                </a:lnTo>
                <a:lnTo>
                  <a:pt x="38100" y="6640512"/>
                </a:lnTo>
                <a:lnTo>
                  <a:pt x="53975" y="6597650"/>
                </a:lnTo>
                <a:lnTo>
                  <a:pt x="73025" y="6561137"/>
                </a:lnTo>
                <a:lnTo>
                  <a:pt x="92075" y="6523037"/>
                </a:lnTo>
                <a:lnTo>
                  <a:pt x="109538" y="6488112"/>
                </a:lnTo>
                <a:lnTo>
                  <a:pt x="127000" y="6448425"/>
                </a:lnTo>
                <a:lnTo>
                  <a:pt x="142875" y="6407150"/>
                </a:lnTo>
                <a:lnTo>
                  <a:pt x="157163" y="6361112"/>
                </a:lnTo>
                <a:lnTo>
                  <a:pt x="168275" y="6311900"/>
                </a:lnTo>
                <a:lnTo>
                  <a:pt x="176213" y="6251575"/>
                </a:lnTo>
                <a:lnTo>
                  <a:pt x="179388" y="6183312"/>
                </a:lnTo>
                <a:lnTo>
                  <a:pt x="176213" y="6113462"/>
                </a:lnTo>
                <a:lnTo>
                  <a:pt x="168275" y="6056312"/>
                </a:lnTo>
                <a:lnTo>
                  <a:pt x="157163" y="6003925"/>
                </a:lnTo>
                <a:lnTo>
                  <a:pt x="142875" y="5956300"/>
                </a:lnTo>
                <a:lnTo>
                  <a:pt x="127000" y="5915025"/>
                </a:lnTo>
                <a:lnTo>
                  <a:pt x="107950" y="5876925"/>
                </a:lnTo>
                <a:lnTo>
                  <a:pt x="88900" y="5840412"/>
                </a:lnTo>
                <a:lnTo>
                  <a:pt x="69850" y="5802312"/>
                </a:lnTo>
                <a:lnTo>
                  <a:pt x="52388" y="5762625"/>
                </a:lnTo>
                <a:lnTo>
                  <a:pt x="34925" y="5721350"/>
                </a:lnTo>
                <a:lnTo>
                  <a:pt x="20638" y="5675312"/>
                </a:lnTo>
                <a:lnTo>
                  <a:pt x="11113" y="5622925"/>
                </a:lnTo>
                <a:lnTo>
                  <a:pt x="1588" y="5562600"/>
                </a:lnTo>
                <a:lnTo>
                  <a:pt x="0" y="5494337"/>
                </a:lnTo>
                <a:lnTo>
                  <a:pt x="1588" y="5426075"/>
                </a:lnTo>
                <a:lnTo>
                  <a:pt x="11113" y="5365750"/>
                </a:lnTo>
                <a:lnTo>
                  <a:pt x="20638" y="5313362"/>
                </a:lnTo>
                <a:lnTo>
                  <a:pt x="34925" y="5268912"/>
                </a:lnTo>
                <a:lnTo>
                  <a:pt x="52388" y="5226050"/>
                </a:lnTo>
                <a:lnTo>
                  <a:pt x="69850" y="5186362"/>
                </a:lnTo>
                <a:lnTo>
                  <a:pt x="88900" y="5149850"/>
                </a:lnTo>
                <a:lnTo>
                  <a:pt x="107950" y="5114925"/>
                </a:lnTo>
                <a:lnTo>
                  <a:pt x="127000" y="5075237"/>
                </a:lnTo>
                <a:lnTo>
                  <a:pt x="142875" y="5033962"/>
                </a:lnTo>
                <a:lnTo>
                  <a:pt x="157163" y="4987925"/>
                </a:lnTo>
                <a:lnTo>
                  <a:pt x="168275" y="4935537"/>
                </a:lnTo>
                <a:lnTo>
                  <a:pt x="176213" y="4875212"/>
                </a:lnTo>
                <a:lnTo>
                  <a:pt x="179388" y="4806950"/>
                </a:lnTo>
                <a:lnTo>
                  <a:pt x="176213" y="4738687"/>
                </a:lnTo>
                <a:lnTo>
                  <a:pt x="168275" y="4678362"/>
                </a:lnTo>
                <a:lnTo>
                  <a:pt x="157163" y="4625975"/>
                </a:lnTo>
                <a:lnTo>
                  <a:pt x="142875" y="4579937"/>
                </a:lnTo>
                <a:lnTo>
                  <a:pt x="127000" y="4537075"/>
                </a:lnTo>
                <a:lnTo>
                  <a:pt x="107950" y="4498975"/>
                </a:lnTo>
                <a:lnTo>
                  <a:pt x="69850" y="4424362"/>
                </a:lnTo>
                <a:lnTo>
                  <a:pt x="52388" y="4386262"/>
                </a:lnTo>
                <a:lnTo>
                  <a:pt x="34925" y="4343400"/>
                </a:lnTo>
                <a:lnTo>
                  <a:pt x="20638" y="4297362"/>
                </a:lnTo>
                <a:lnTo>
                  <a:pt x="11113" y="4244975"/>
                </a:lnTo>
                <a:lnTo>
                  <a:pt x="1588" y="4186237"/>
                </a:lnTo>
                <a:lnTo>
                  <a:pt x="0" y="4116387"/>
                </a:lnTo>
                <a:lnTo>
                  <a:pt x="1588" y="4048125"/>
                </a:lnTo>
                <a:lnTo>
                  <a:pt x="11113" y="3987800"/>
                </a:lnTo>
                <a:lnTo>
                  <a:pt x="20638" y="3935412"/>
                </a:lnTo>
                <a:lnTo>
                  <a:pt x="34925" y="3890962"/>
                </a:lnTo>
                <a:lnTo>
                  <a:pt x="52388" y="3848100"/>
                </a:lnTo>
                <a:lnTo>
                  <a:pt x="69850" y="3811587"/>
                </a:lnTo>
                <a:lnTo>
                  <a:pt x="107950" y="3736975"/>
                </a:lnTo>
                <a:lnTo>
                  <a:pt x="127000" y="3697287"/>
                </a:lnTo>
                <a:lnTo>
                  <a:pt x="142875" y="3656012"/>
                </a:lnTo>
                <a:lnTo>
                  <a:pt x="157163" y="3609975"/>
                </a:lnTo>
                <a:lnTo>
                  <a:pt x="168275" y="3557587"/>
                </a:lnTo>
                <a:lnTo>
                  <a:pt x="176213" y="3497262"/>
                </a:lnTo>
                <a:lnTo>
                  <a:pt x="179388" y="3427412"/>
                </a:lnTo>
                <a:lnTo>
                  <a:pt x="176213" y="3360737"/>
                </a:lnTo>
                <a:lnTo>
                  <a:pt x="168275" y="3300412"/>
                </a:lnTo>
                <a:lnTo>
                  <a:pt x="157163" y="3248025"/>
                </a:lnTo>
                <a:lnTo>
                  <a:pt x="142875" y="3201987"/>
                </a:lnTo>
                <a:lnTo>
                  <a:pt x="127000" y="3160712"/>
                </a:lnTo>
                <a:lnTo>
                  <a:pt x="107950" y="3121025"/>
                </a:lnTo>
                <a:lnTo>
                  <a:pt x="88900" y="3084512"/>
                </a:lnTo>
                <a:lnTo>
                  <a:pt x="69850" y="3046412"/>
                </a:lnTo>
                <a:lnTo>
                  <a:pt x="52388" y="3009900"/>
                </a:lnTo>
                <a:lnTo>
                  <a:pt x="34925" y="2967037"/>
                </a:lnTo>
                <a:lnTo>
                  <a:pt x="20638" y="2922587"/>
                </a:lnTo>
                <a:lnTo>
                  <a:pt x="11113" y="2868612"/>
                </a:lnTo>
                <a:lnTo>
                  <a:pt x="1588" y="2809875"/>
                </a:lnTo>
                <a:lnTo>
                  <a:pt x="0" y="2741612"/>
                </a:lnTo>
                <a:lnTo>
                  <a:pt x="1588" y="2671762"/>
                </a:lnTo>
                <a:lnTo>
                  <a:pt x="11113" y="2613025"/>
                </a:lnTo>
                <a:lnTo>
                  <a:pt x="20638" y="2560637"/>
                </a:lnTo>
                <a:lnTo>
                  <a:pt x="34925" y="2513012"/>
                </a:lnTo>
                <a:lnTo>
                  <a:pt x="52388" y="2471737"/>
                </a:lnTo>
                <a:lnTo>
                  <a:pt x="69850" y="2433637"/>
                </a:lnTo>
                <a:lnTo>
                  <a:pt x="88900" y="2395537"/>
                </a:lnTo>
                <a:lnTo>
                  <a:pt x="107950" y="2359025"/>
                </a:lnTo>
                <a:lnTo>
                  <a:pt x="127000" y="2319337"/>
                </a:lnTo>
                <a:lnTo>
                  <a:pt x="142875" y="2278062"/>
                </a:lnTo>
                <a:lnTo>
                  <a:pt x="157163" y="2232025"/>
                </a:lnTo>
                <a:lnTo>
                  <a:pt x="168275" y="2179637"/>
                </a:lnTo>
                <a:lnTo>
                  <a:pt x="176213" y="2119312"/>
                </a:lnTo>
                <a:lnTo>
                  <a:pt x="179388" y="2051050"/>
                </a:lnTo>
                <a:lnTo>
                  <a:pt x="176213" y="1982787"/>
                </a:lnTo>
                <a:lnTo>
                  <a:pt x="168275" y="1922462"/>
                </a:lnTo>
                <a:lnTo>
                  <a:pt x="157163" y="1870075"/>
                </a:lnTo>
                <a:lnTo>
                  <a:pt x="142875" y="1824037"/>
                </a:lnTo>
                <a:lnTo>
                  <a:pt x="127000" y="1782762"/>
                </a:lnTo>
                <a:lnTo>
                  <a:pt x="107950" y="1743075"/>
                </a:lnTo>
                <a:lnTo>
                  <a:pt x="88900" y="1708150"/>
                </a:lnTo>
                <a:lnTo>
                  <a:pt x="69850" y="1671637"/>
                </a:lnTo>
                <a:lnTo>
                  <a:pt x="52388" y="1631950"/>
                </a:lnTo>
                <a:lnTo>
                  <a:pt x="34925" y="1589087"/>
                </a:lnTo>
                <a:lnTo>
                  <a:pt x="20638" y="1544637"/>
                </a:lnTo>
                <a:lnTo>
                  <a:pt x="11113" y="1492250"/>
                </a:lnTo>
                <a:lnTo>
                  <a:pt x="1588" y="1431925"/>
                </a:lnTo>
                <a:lnTo>
                  <a:pt x="0" y="1363662"/>
                </a:lnTo>
                <a:lnTo>
                  <a:pt x="1588" y="1295400"/>
                </a:lnTo>
                <a:lnTo>
                  <a:pt x="11113" y="1235075"/>
                </a:lnTo>
                <a:lnTo>
                  <a:pt x="20638" y="1182687"/>
                </a:lnTo>
                <a:lnTo>
                  <a:pt x="34925" y="1136650"/>
                </a:lnTo>
                <a:lnTo>
                  <a:pt x="52388" y="1095375"/>
                </a:lnTo>
                <a:lnTo>
                  <a:pt x="69850" y="1055687"/>
                </a:lnTo>
                <a:lnTo>
                  <a:pt x="88900" y="1017587"/>
                </a:lnTo>
                <a:lnTo>
                  <a:pt x="107950" y="981075"/>
                </a:lnTo>
                <a:lnTo>
                  <a:pt x="127000" y="942975"/>
                </a:lnTo>
                <a:lnTo>
                  <a:pt x="142875" y="901700"/>
                </a:lnTo>
                <a:lnTo>
                  <a:pt x="157163" y="854075"/>
                </a:lnTo>
                <a:lnTo>
                  <a:pt x="168275" y="801687"/>
                </a:lnTo>
                <a:lnTo>
                  <a:pt x="176213" y="744537"/>
                </a:lnTo>
                <a:lnTo>
                  <a:pt x="179388" y="673100"/>
                </a:lnTo>
                <a:lnTo>
                  <a:pt x="176213" y="606425"/>
                </a:lnTo>
                <a:lnTo>
                  <a:pt x="168275" y="546100"/>
                </a:lnTo>
                <a:lnTo>
                  <a:pt x="157163" y="496887"/>
                </a:lnTo>
                <a:lnTo>
                  <a:pt x="142875" y="450850"/>
                </a:lnTo>
                <a:lnTo>
                  <a:pt x="127000" y="409575"/>
                </a:lnTo>
                <a:lnTo>
                  <a:pt x="109538" y="369887"/>
                </a:lnTo>
                <a:lnTo>
                  <a:pt x="92075" y="334962"/>
                </a:lnTo>
                <a:lnTo>
                  <a:pt x="73025" y="296862"/>
                </a:lnTo>
                <a:lnTo>
                  <a:pt x="53975" y="260350"/>
                </a:lnTo>
                <a:lnTo>
                  <a:pt x="38100" y="217487"/>
                </a:lnTo>
                <a:lnTo>
                  <a:pt x="22225" y="174625"/>
                </a:lnTo>
                <a:lnTo>
                  <a:pt x="12700" y="122237"/>
                </a:lnTo>
                <a:lnTo>
                  <a:pt x="4763" y="66675"/>
                </a:lnTo>
                <a:close/>
              </a:path>
            </a:pathLst>
          </a:custGeom>
          <a:ln w="0">
            <a:noFill/>
            <a:prstDash val="solid"/>
            <a:round/>
            <a:headEnd/>
            <a:tailEnd/>
          </a:ln>
        </p:spPr>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98728287-7DBE-42A8-AA18-6C12AE11655E}"/>
              </a:ext>
            </a:extLst>
          </p:cNvPr>
          <p:cNvSpPr>
            <a:spLocks noGrp="1"/>
          </p:cNvSpPr>
          <p:nvPr>
            <p:ph type="title"/>
          </p:nvPr>
        </p:nvSpPr>
        <p:spPr>
          <a:xfrm>
            <a:off x="765051" y="662400"/>
            <a:ext cx="3409200" cy="1492132"/>
          </a:xfrm>
        </p:spPr>
        <p:txBody>
          <a:bodyPr anchor="t">
            <a:noAutofit/>
          </a:bodyPr>
          <a:lstStyle/>
          <a:p>
            <a:r>
              <a:rPr lang="en-AU" dirty="0"/>
              <a:t>What is a Workplace Inspection?</a:t>
            </a:r>
          </a:p>
        </p:txBody>
      </p:sp>
      <p:sp>
        <p:nvSpPr>
          <p:cNvPr id="9" name="Content Placeholder 8">
            <a:extLst>
              <a:ext uri="{FF2B5EF4-FFF2-40B4-BE49-F238E27FC236}">
                <a16:creationId xmlns:a16="http://schemas.microsoft.com/office/drawing/2014/main" id="{5738DAAB-5244-432A-951A-F69C41BC1C7C}"/>
              </a:ext>
            </a:extLst>
          </p:cNvPr>
          <p:cNvSpPr>
            <a:spLocks noGrp="1"/>
          </p:cNvSpPr>
          <p:nvPr>
            <p:ph idx="1"/>
          </p:nvPr>
        </p:nvSpPr>
        <p:spPr>
          <a:xfrm>
            <a:off x="765051" y="2816931"/>
            <a:ext cx="3409200" cy="3688971"/>
          </a:xfrm>
        </p:spPr>
        <p:txBody>
          <a:bodyPr>
            <a:normAutofit fontScale="47500" lnSpcReduction="20000"/>
          </a:bodyPr>
          <a:lstStyle/>
          <a:p>
            <a:pPr marL="0" indent="0">
              <a:buNone/>
            </a:pPr>
            <a:r>
              <a:rPr lang="en-AU" sz="4200" dirty="0">
                <a:latin typeface="+mj-lt"/>
                <a:ea typeface="+mj-ea"/>
                <a:cs typeface="+mj-cs"/>
              </a:rPr>
              <a:t>A workplace inspection is the process of critically examining the workplace for the identification and mitigation of workplace hazards and to ensure that all standards are met and the workplace is in fact safe and free from any risks. Workplace inspections are an ongoing process that play an important role in actively monitoring an organization's safety and adherence to safe practices. They need to be carried out regularly.</a:t>
            </a:r>
          </a:p>
          <a:p>
            <a:pPr marL="0" indent="0">
              <a:buNone/>
            </a:pPr>
            <a:endParaRPr lang="en-AU" sz="1400" b="0" i="0" dirty="0">
              <a:solidFill>
                <a:srgbClr val="494949"/>
              </a:solidFill>
              <a:effectLst/>
              <a:latin typeface="Proxima Nova"/>
            </a:endParaRPr>
          </a:p>
          <a:p>
            <a:endParaRPr lang="en-US" sz="2000" dirty="0">
              <a:solidFill>
                <a:schemeClr val="tx1">
                  <a:alpha val="60000"/>
                </a:schemeClr>
              </a:solidFill>
            </a:endParaRPr>
          </a:p>
        </p:txBody>
      </p:sp>
    </p:spTree>
    <p:extLst>
      <p:ext uri="{BB962C8B-B14F-4D97-AF65-F5344CB8AC3E}">
        <p14:creationId xmlns:p14="http://schemas.microsoft.com/office/powerpoint/2010/main" val="951774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additive="base">
                                        <p:cTn id="1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FD13FC8-7E5F-4829-BF78-33AC912FFEF0}"/>
              </a:ext>
            </a:extLst>
          </p:cNvPr>
          <p:cNvSpPr>
            <a:spLocks noGrp="1"/>
          </p:cNvSpPr>
          <p:nvPr>
            <p:ph type="title"/>
          </p:nvPr>
        </p:nvSpPr>
        <p:spPr>
          <a:xfrm>
            <a:off x="630936" y="640080"/>
            <a:ext cx="4818888" cy="1481328"/>
          </a:xfrm>
        </p:spPr>
        <p:txBody>
          <a:bodyPr anchor="b">
            <a:normAutofit/>
          </a:bodyPr>
          <a:lstStyle/>
          <a:p>
            <a:r>
              <a:rPr lang="en-AU" dirty="0"/>
              <a:t>What is a Hazard?</a:t>
            </a:r>
          </a:p>
        </p:txBody>
      </p:sp>
      <p:sp>
        <p:nvSpPr>
          <p:cNvPr id="21" name="sketch line">
            <a:extLst>
              <a:ext uri="{FF2B5EF4-FFF2-40B4-BE49-F238E27FC236}">
                <a16:creationId xmlns:a16="http://schemas.microsoft.com/office/drawing/2014/main" id="{650D18FE-0824-4A46-B22C-A86B52E578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0F8E077-5230-4D6D-893B-99A2BFB2F036}"/>
              </a:ext>
            </a:extLst>
          </p:cNvPr>
          <p:cNvSpPr>
            <a:spLocks noGrp="1"/>
          </p:cNvSpPr>
          <p:nvPr>
            <p:ph idx="1"/>
          </p:nvPr>
        </p:nvSpPr>
        <p:spPr>
          <a:xfrm>
            <a:off x="630936" y="2660904"/>
            <a:ext cx="4818888" cy="3547872"/>
          </a:xfrm>
        </p:spPr>
        <p:txBody>
          <a:bodyPr anchor="t">
            <a:normAutofit/>
          </a:bodyPr>
          <a:lstStyle/>
          <a:p>
            <a:pPr marL="0" indent="0">
              <a:buNone/>
            </a:pPr>
            <a:endParaRPr lang="en-AU" sz="2200" dirty="0">
              <a:latin typeface="+mj-lt"/>
              <a:ea typeface="+mj-ea"/>
              <a:cs typeface="+mj-cs"/>
            </a:endParaRPr>
          </a:p>
          <a:p>
            <a:pPr marL="0" indent="0">
              <a:buNone/>
            </a:pPr>
            <a:endParaRPr lang="en-AU" sz="2200" dirty="0">
              <a:latin typeface="+mj-lt"/>
              <a:ea typeface="+mj-ea"/>
              <a:cs typeface="+mj-cs"/>
            </a:endParaRPr>
          </a:p>
          <a:p>
            <a:pPr marL="0" indent="0">
              <a:buNone/>
            </a:pPr>
            <a:endParaRPr lang="en-AU" sz="2200" dirty="0">
              <a:latin typeface="+mj-lt"/>
              <a:ea typeface="+mj-ea"/>
              <a:cs typeface="+mj-cs"/>
            </a:endParaRPr>
          </a:p>
          <a:p>
            <a:pPr marL="0" indent="0">
              <a:buNone/>
            </a:pPr>
            <a:r>
              <a:rPr lang="en-AU" sz="2000" b="1" dirty="0">
                <a:latin typeface="+mj-lt"/>
                <a:ea typeface="+mj-ea"/>
                <a:cs typeface="+mj-cs"/>
              </a:rPr>
              <a:t>“A hazard is anything that has the potential to cause harm”</a:t>
            </a:r>
            <a:endParaRPr lang="en-AU" sz="2000" b="1" dirty="0"/>
          </a:p>
        </p:txBody>
      </p:sp>
      <p:pic>
        <p:nvPicPr>
          <p:cNvPr id="5" name="Picture 4">
            <a:extLst>
              <a:ext uri="{FF2B5EF4-FFF2-40B4-BE49-F238E27FC236}">
                <a16:creationId xmlns:a16="http://schemas.microsoft.com/office/drawing/2014/main" id="{98418424-0221-4C14-9138-2BD6A25DA6F4}"/>
              </a:ext>
            </a:extLst>
          </p:cNvPr>
          <p:cNvPicPr>
            <a:picLocks noChangeAspect="1"/>
          </p:cNvPicPr>
          <p:nvPr/>
        </p:nvPicPr>
        <p:blipFill>
          <a:blip r:embed="rId2"/>
          <a:stretch>
            <a:fillRect/>
          </a:stretch>
        </p:blipFill>
        <p:spPr>
          <a:xfrm>
            <a:off x="6290615" y="793540"/>
            <a:ext cx="4936185" cy="5424380"/>
          </a:xfrm>
          <a:prstGeom prst="rect">
            <a:avLst/>
          </a:prstGeom>
        </p:spPr>
      </p:pic>
    </p:spTree>
    <p:extLst>
      <p:ext uri="{BB962C8B-B14F-4D97-AF65-F5344CB8AC3E}">
        <p14:creationId xmlns:p14="http://schemas.microsoft.com/office/powerpoint/2010/main" val="4189623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A32D11-FADC-41A8-8259-5F261E6200A5}"/>
              </a:ext>
            </a:extLst>
          </p:cNvPr>
          <p:cNvSpPr>
            <a:spLocks noGrp="1"/>
          </p:cNvSpPr>
          <p:nvPr>
            <p:ph type="title"/>
          </p:nvPr>
        </p:nvSpPr>
        <p:spPr>
          <a:xfrm>
            <a:off x="85907" y="1265230"/>
            <a:ext cx="4317468" cy="4833566"/>
          </a:xfrm>
        </p:spPr>
        <p:txBody>
          <a:bodyPr>
            <a:normAutofit/>
          </a:bodyPr>
          <a:lstStyle/>
          <a:p>
            <a:pPr algn="ctr"/>
            <a:r>
              <a:rPr lang="en-AU" dirty="0"/>
              <a:t>The six main categories of hazards are:</a:t>
            </a:r>
            <a:br>
              <a:rPr lang="en-AU" sz="3200" dirty="0"/>
            </a:br>
            <a:endParaRPr lang="en-AU" sz="3200" dirty="0"/>
          </a:p>
        </p:txBody>
      </p:sp>
      <p:sp>
        <p:nvSpPr>
          <p:cNvPr id="11" name="Right Triangle 1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0232" y="623275"/>
            <a:ext cx="6896595"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24551CDA-B67A-2DFC-587E-044EDDE0921B}"/>
              </a:ext>
            </a:extLst>
          </p:cNvPr>
          <p:cNvGraphicFramePr>
            <a:graphicFrameLocks noGrp="1"/>
          </p:cNvGraphicFramePr>
          <p:nvPr>
            <p:ph idx="1"/>
            <p:extLst>
              <p:ext uri="{D42A27DB-BD31-4B8C-83A1-F6EECF244321}">
                <p14:modId xmlns:p14="http://schemas.microsoft.com/office/powerpoint/2010/main" val="1867995253"/>
              </p:ext>
            </p:extLst>
          </p:nvPr>
        </p:nvGraphicFramePr>
        <p:xfrm>
          <a:off x="4899171" y="914399"/>
          <a:ext cx="6400799" cy="51256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7619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0187C7-395C-43CF-81F5-A3C4CEAB8574}"/>
              </a:ext>
            </a:extLst>
          </p:cNvPr>
          <p:cNvSpPr>
            <a:spLocks noGrp="1"/>
          </p:cNvSpPr>
          <p:nvPr>
            <p:ph type="title"/>
          </p:nvPr>
        </p:nvSpPr>
        <p:spPr>
          <a:xfrm>
            <a:off x="5297762" y="329184"/>
            <a:ext cx="6251110" cy="1783080"/>
          </a:xfrm>
        </p:spPr>
        <p:txBody>
          <a:bodyPr vert="horz" lIns="91440" tIns="45720" rIns="91440" bIns="45720" rtlCol="0" anchor="b">
            <a:normAutofit/>
          </a:bodyPr>
          <a:lstStyle/>
          <a:p>
            <a:r>
              <a:rPr lang="en-US" dirty="0"/>
              <a:t>Why should we do inspections?</a:t>
            </a:r>
          </a:p>
        </p:txBody>
      </p:sp>
      <p:pic>
        <p:nvPicPr>
          <p:cNvPr id="5" name="Content Placeholder 4">
            <a:extLst>
              <a:ext uri="{FF2B5EF4-FFF2-40B4-BE49-F238E27FC236}">
                <a16:creationId xmlns:a16="http://schemas.microsoft.com/office/drawing/2014/main" id="{4F128B3D-D14C-4CB5-9B8C-79489D2DAD97}"/>
              </a:ext>
            </a:extLst>
          </p:cNvPr>
          <p:cNvPicPr>
            <a:picLocks noGrp="1" noChangeAspect="1"/>
          </p:cNvPicPr>
          <p:nvPr>
            <p:ph idx="1"/>
          </p:nvPr>
        </p:nvPicPr>
        <p:blipFill rotWithShape="1">
          <a:blip r:embed="rId2"/>
          <a:srcRect t="3828"/>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21"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7B60FE1B-AC09-44C5-8797-C84E8CE6A22C}"/>
              </a:ext>
            </a:extLst>
          </p:cNvPr>
          <p:cNvSpPr txBox="1"/>
          <p:nvPr/>
        </p:nvSpPr>
        <p:spPr>
          <a:xfrm>
            <a:off x="5297762" y="2706624"/>
            <a:ext cx="6251110" cy="3483864"/>
          </a:xfrm>
          <a:prstGeom prst="rect">
            <a:avLst/>
          </a:prstGeom>
        </p:spPr>
        <p:txBody>
          <a:bodyPr vert="horz" lIns="91440" tIns="45720" rIns="91440" bIns="45720" rtlCol="0">
            <a:normAutofit/>
          </a:bodyPr>
          <a:lstStyle/>
          <a:p>
            <a:pPr>
              <a:lnSpc>
                <a:spcPct val="90000"/>
              </a:lnSpc>
              <a:spcBef>
                <a:spcPct val="0"/>
              </a:spcBef>
              <a:spcAft>
                <a:spcPts val="600"/>
              </a:spcAft>
            </a:pPr>
            <a:r>
              <a:rPr lang="en-US" sz="2000" dirty="0"/>
              <a:t>Because regular inspections critically examines the workplace to identify and report potential hazards that can be removed or avoided and allow you to engage directly with staff about safety.</a:t>
            </a:r>
          </a:p>
          <a:p>
            <a:pPr marL="0" indent="-228600">
              <a:lnSpc>
                <a:spcPct val="90000"/>
              </a:lnSpc>
              <a:spcAft>
                <a:spcPts val="600"/>
              </a:spcAft>
              <a:buFont typeface="Arial" panose="020B0604020202020204" pitchFamily="34" charset="0"/>
              <a:buChar char="•"/>
            </a:pPr>
            <a:endParaRPr lang="en-US" sz="2200" b="0" i="0" dirty="0">
              <a:effectLst/>
            </a:endParaRPr>
          </a:p>
        </p:txBody>
      </p:sp>
    </p:spTree>
    <p:extLst>
      <p:ext uri="{BB962C8B-B14F-4D97-AF65-F5344CB8AC3E}">
        <p14:creationId xmlns:p14="http://schemas.microsoft.com/office/powerpoint/2010/main" val="1305424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3C59CF8-03AA-48B4-99C4-64DF8F5E4AC4}"/>
              </a:ext>
            </a:extLst>
          </p:cNvPr>
          <p:cNvSpPr>
            <a:spLocks noGrp="1"/>
          </p:cNvSpPr>
          <p:nvPr>
            <p:ph type="title"/>
          </p:nvPr>
        </p:nvSpPr>
        <p:spPr>
          <a:xfrm>
            <a:off x="572493" y="238539"/>
            <a:ext cx="11018520" cy="1434415"/>
          </a:xfrm>
        </p:spPr>
        <p:txBody>
          <a:bodyPr anchor="b">
            <a:normAutofit/>
          </a:bodyPr>
          <a:lstStyle/>
          <a:p>
            <a:r>
              <a:rPr lang="en-AU" dirty="0"/>
              <a:t>    When should you inspect? </a:t>
            </a:r>
          </a:p>
        </p:txBody>
      </p:sp>
      <p:sp>
        <p:nvSpPr>
          <p:cNvPr id="2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9E2477D-DC8D-48BF-A862-C5830D225308}"/>
              </a:ext>
            </a:extLst>
          </p:cNvPr>
          <p:cNvSpPr>
            <a:spLocks noGrp="1"/>
          </p:cNvSpPr>
          <p:nvPr>
            <p:ph idx="1"/>
          </p:nvPr>
        </p:nvSpPr>
        <p:spPr>
          <a:xfrm>
            <a:off x="572493" y="2071316"/>
            <a:ext cx="6713552" cy="4119172"/>
          </a:xfrm>
        </p:spPr>
        <p:txBody>
          <a:bodyPr anchor="t">
            <a:normAutofit fontScale="47500" lnSpcReduction="20000"/>
          </a:bodyPr>
          <a:lstStyle/>
          <a:p>
            <a:pPr marL="0" indent="0">
              <a:buNone/>
            </a:pPr>
            <a:r>
              <a:rPr lang="en-AU" sz="5000" b="1" dirty="0">
                <a:latin typeface="+mj-lt"/>
                <a:ea typeface="+mj-ea"/>
                <a:cs typeface="+mj-cs"/>
              </a:rPr>
              <a:t>You need to inspect and review your risk control measures:</a:t>
            </a:r>
          </a:p>
          <a:p>
            <a:pPr>
              <a:buFont typeface="Wingdings" panose="05000000000000000000" pitchFamily="2" charset="2"/>
              <a:buChar char="ü"/>
            </a:pPr>
            <a:r>
              <a:rPr lang="en-AU" sz="5000" dirty="0">
                <a:latin typeface="+mj-lt"/>
                <a:ea typeface="+mj-ea"/>
                <a:cs typeface="+mj-cs"/>
              </a:rPr>
              <a:t>When a control measure is not working (</a:t>
            </a:r>
            <a:r>
              <a:rPr lang="en-AU" sz="5000" dirty="0" err="1">
                <a:latin typeface="+mj-lt"/>
                <a:ea typeface="+mj-ea"/>
                <a:cs typeface="+mj-cs"/>
              </a:rPr>
              <a:t>eg</a:t>
            </a:r>
            <a:r>
              <a:rPr lang="en-AU" sz="5000" dirty="0">
                <a:latin typeface="+mj-lt"/>
                <a:ea typeface="+mj-ea"/>
                <a:cs typeface="+mj-cs"/>
              </a:rPr>
              <a:t> when someone is injured or experiences a ‘near </a:t>
            </a:r>
            <a:r>
              <a:rPr lang="en-AU" sz="5000" dirty="0" err="1">
                <a:latin typeface="+mj-lt"/>
                <a:ea typeface="+mj-ea"/>
                <a:cs typeface="+mj-cs"/>
              </a:rPr>
              <a:t>miss’</a:t>
            </a:r>
            <a:r>
              <a:rPr lang="en-AU" sz="5000" dirty="0">
                <a:latin typeface="+mj-lt"/>
                <a:ea typeface="+mj-ea"/>
                <a:cs typeface="+mj-cs"/>
              </a:rPr>
              <a:t>)</a:t>
            </a:r>
          </a:p>
          <a:p>
            <a:pPr>
              <a:buFont typeface="Wingdings" panose="05000000000000000000" pitchFamily="2" charset="2"/>
              <a:buChar char="ü"/>
            </a:pPr>
            <a:r>
              <a:rPr lang="en-AU" sz="5000" dirty="0">
                <a:latin typeface="+mj-lt"/>
                <a:ea typeface="+mj-ea"/>
                <a:cs typeface="+mj-cs"/>
              </a:rPr>
              <a:t>Before workplace layout or practices are changed</a:t>
            </a:r>
          </a:p>
          <a:p>
            <a:pPr>
              <a:buFont typeface="Wingdings" panose="05000000000000000000" pitchFamily="2" charset="2"/>
              <a:buChar char="ü"/>
            </a:pPr>
            <a:r>
              <a:rPr lang="en-AU" sz="5000" dirty="0">
                <a:latin typeface="+mj-lt"/>
                <a:ea typeface="+mj-ea"/>
                <a:cs typeface="+mj-cs"/>
              </a:rPr>
              <a:t>When new equipment, materials or work processes are introduced</a:t>
            </a:r>
          </a:p>
          <a:p>
            <a:pPr>
              <a:buFont typeface="Wingdings" panose="05000000000000000000" pitchFamily="2" charset="2"/>
              <a:buChar char="ü"/>
            </a:pPr>
            <a:r>
              <a:rPr lang="en-AU" sz="5000" dirty="0">
                <a:latin typeface="+mj-lt"/>
                <a:ea typeface="+mj-ea"/>
                <a:cs typeface="+mj-cs"/>
              </a:rPr>
              <a:t>If a new problem is found</a:t>
            </a:r>
          </a:p>
          <a:p>
            <a:pPr>
              <a:buFont typeface="Wingdings" panose="05000000000000000000" pitchFamily="2" charset="2"/>
              <a:buChar char="ü"/>
            </a:pPr>
            <a:r>
              <a:rPr lang="en-AU" sz="5000" dirty="0">
                <a:latin typeface="+mj-lt"/>
                <a:ea typeface="+mj-ea"/>
                <a:cs typeface="+mj-cs"/>
              </a:rPr>
              <a:t>If consultation shows a review is necessary</a:t>
            </a:r>
          </a:p>
          <a:p>
            <a:pPr>
              <a:buFont typeface="Wingdings" panose="05000000000000000000" pitchFamily="2" charset="2"/>
              <a:buChar char="ü"/>
            </a:pPr>
            <a:r>
              <a:rPr lang="en-AU" sz="5000" dirty="0">
                <a:latin typeface="+mj-lt"/>
                <a:ea typeface="+mj-ea"/>
                <a:cs typeface="+mj-cs"/>
              </a:rPr>
              <a:t>If a health and safety representative requests it</a:t>
            </a:r>
          </a:p>
          <a:p>
            <a:endParaRPr lang="en-AU" sz="2200" dirty="0"/>
          </a:p>
        </p:txBody>
      </p:sp>
      <p:pic>
        <p:nvPicPr>
          <p:cNvPr id="5" name="Picture 4">
            <a:extLst>
              <a:ext uri="{FF2B5EF4-FFF2-40B4-BE49-F238E27FC236}">
                <a16:creationId xmlns:a16="http://schemas.microsoft.com/office/drawing/2014/main" id="{72A3D51D-A767-4BC2-89AD-9C8552DB884B}"/>
              </a:ext>
            </a:extLst>
          </p:cNvPr>
          <p:cNvPicPr>
            <a:picLocks noChangeAspect="1"/>
          </p:cNvPicPr>
          <p:nvPr/>
        </p:nvPicPr>
        <p:blipFill rotWithShape="1">
          <a:blip r:embed="rId2"/>
          <a:srcRect b="22619"/>
          <a:stretch/>
        </p:blipFill>
        <p:spPr>
          <a:xfrm>
            <a:off x="7675658" y="2093976"/>
            <a:ext cx="3941064" cy="4096512"/>
          </a:xfrm>
          <a:prstGeom prst="rect">
            <a:avLst/>
          </a:prstGeom>
        </p:spPr>
      </p:pic>
    </p:spTree>
    <p:extLst>
      <p:ext uri="{BB962C8B-B14F-4D97-AF65-F5344CB8AC3E}">
        <p14:creationId xmlns:p14="http://schemas.microsoft.com/office/powerpoint/2010/main" val="951853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62">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64">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3C59CF8-03AA-48B4-99C4-64DF8F5E4AC4}"/>
              </a:ext>
            </a:extLst>
          </p:cNvPr>
          <p:cNvSpPr>
            <a:spLocks noGrp="1"/>
          </p:cNvSpPr>
          <p:nvPr>
            <p:ph type="title"/>
          </p:nvPr>
        </p:nvSpPr>
        <p:spPr>
          <a:xfrm>
            <a:off x="804672" y="802955"/>
            <a:ext cx="4766330" cy="1454051"/>
          </a:xfrm>
        </p:spPr>
        <p:txBody>
          <a:bodyPr>
            <a:noAutofit/>
          </a:bodyPr>
          <a:lstStyle/>
          <a:p>
            <a:r>
              <a:rPr lang="en-AU" dirty="0"/>
              <a:t>Who should do the inspection?</a:t>
            </a:r>
          </a:p>
        </p:txBody>
      </p:sp>
      <p:sp>
        <p:nvSpPr>
          <p:cNvPr id="3" name="Content Placeholder 2">
            <a:extLst>
              <a:ext uri="{FF2B5EF4-FFF2-40B4-BE49-F238E27FC236}">
                <a16:creationId xmlns:a16="http://schemas.microsoft.com/office/drawing/2014/main" id="{39E2477D-DC8D-48BF-A862-C5830D225308}"/>
              </a:ext>
            </a:extLst>
          </p:cNvPr>
          <p:cNvSpPr>
            <a:spLocks noGrp="1"/>
          </p:cNvSpPr>
          <p:nvPr>
            <p:ph idx="1"/>
          </p:nvPr>
        </p:nvSpPr>
        <p:spPr>
          <a:xfrm>
            <a:off x="804672" y="2421683"/>
            <a:ext cx="4765949" cy="3353476"/>
          </a:xfrm>
        </p:spPr>
        <p:txBody>
          <a:bodyPr anchor="t">
            <a:normAutofit fontScale="32500" lnSpcReduction="20000"/>
          </a:bodyPr>
          <a:lstStyle/>
          <a:p>
            <a:pPr>
              <a:buFont typeface="Wingdings" panose="05000000000000000000" pitchFamily="2" charset="2"/>
              <a:buChar char="ü"/>
            </a:pPr>
            <a:r>
              <a:rPr lang="en-AU" sz="6000" dirty="0">
                <a:latin typeface="+mj-lt"/>
                <a:ea typeface="+mj-ea"/>
                <a:cs typeface="+mj-cs"/>
              </a:rPr>
              <a:t>Persons in charge of workplaces.</a:t>
            </a:r>
          </a:p>
          <a:p>
            <a:pPr>
              <a:buFont typeface="Wingdings" panose="05000000000000000000" pitchFamily="2" charset="2"/>
              <a:buChar char="ü"/>
            </a:pPr>
            <a:r>
              <a:rPr lang="en-AU" sz="6000" dirty="0">
                <a:latin typeface="+mj-lt"/>
                <a:ea typeface="+mj-ea"/>
                <a:cs typeface="+mj-cs"/>
              </a:rPr>
              <a:t>Shared facilities - Persons in charge of workplaces need to formally organise the inspection between facilities.</a:t>
            </a:r>
          </a:p>
          <a:p>
            <a:pPr>
              <a:buFont typeface="Wingdings" panose="05000000000000000000" pitchFamily="2" charset="2"/>
              <a:buChar char="ü"/>
            </a:pPr>
            <a:r>
              <a:rPr lang="en-AU" sz="6000" dirty="0">
                <a:latin typeface="+mj-lt"/>
                <a:ea typeface="+mj-ea"/>
                <a:cs typeface="+mj-cs"/>
              </a:rPr>
              <a:t>Facilities/Buildings with no nominated person in charge – Facilities management should nominate a person to be in charge for inspections</a:t>
            </a:r>
          </a:p>
          <a:p>
            <a:pPr>
              <a:buFont typeface="Wingdings" panose="05000000000000000000" pitchFamily="2" charset="2"/>
              <a:buChar char="ü"/>
            </a:pPr>
            <a:r>
              <a:rPr lang="en-AU" sz="6000" dirty="0">
                <a:latin typeface="+mj-lt"/>
                <a:ea typeface="+mj-ea"/>
                <a:cs typeface="+mj-cs"/>
              </a:rPr>
              <a:t>HSRs and WHS &amp; Wellbeing have the legal right to inspect any facility without notice.</a:t>
            </a:r>
          </a:p>
          <a:p>
            <a:endParaRPr lang="en-AU" sz="1800" dirty="0">
              <a:solidFill>
                <a:schemeClr val="tx2"/>
              </a:solidFill>
            </a:endParaRPr>
          </a:p>
          <a:p>
            <a:endParaRPr lang="en-AU" sz="1800" dirty="0">
              <a:solidFill>
                <a:schemeClr val="tx2"/>
              </a:solidFill>
            </a:endParaRPr>
          </a:p>
        </p:txBody>
      </p:sp>
      <p:grpSp>
        <p:nvGrpSpPr>
          <p:cNvPr id="75" name="Group 66">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68" name="Freeform: Shape 67">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Freeform: Shape 68">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Shape 69">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Freeform: Shape 70">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8" name="Picture 7">
            <a:extLst>
              <a:ext uri="{FF2B5EF4-FFF2-40B4-BE49-F238E27FC236}">
                <a16:creationId xmlns:a16="http://schemas.microsoft.com/office/drawing/2014/main" id="{494EF0F7-BE3F-4D24-BF61-694C9A2CEF30}"/>
              </a:ext>
            </a:extLst>
          </p:cNvPr>
          <p:cNvPicPr>
            <a:picLocks noChangeAspect="1"/>
          </p:cNvPicPr>
          <p:nvPr/>
        </p:nvPicPr>
        <p:blipFill>
          <a:blip r:embed="rId2"/>
          <a:stretch>
            <a:fillRect/>
          </a:stretch>
        </p:blipFill>
        <p:spPr>
          <a:xfrm>
            <a:off x="7794494" y="1700784"/>
            <a:ext cx="3970027" cy="4379976"/>
          </a:xfrm>
          <a:prstGeom prst="rect">
            <a:avLst/>
          </a:prstGeom>
        </p:spPr>
      </p:pic>
    </p:spTree>
    <p:extLst>
      <p:ext uri="{BB962C8B-B14F-4D97-AF65-F5344CB8AC3E}">
        <p14:creationId xmlns:p14="http://schemas.microsoft.com/office/powerpoint/2010/main" val="1040611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A5675A-C045-4BBE-AED2-2F251E375A05}"/>
              </a:ext>
            </a:extLst>
          </p:cNvPr>
          <p:cNvSpPr>
            <a:spLocks noGrp="1"/>
          </p:cNvSpPr>
          <p:nvPr>
            <p:ph type="title"/>
          </p:nvPr>
        </p:nvSpPr>
        <p:spPr>
          <a:xfrm>
            <a:off x="1006900" y="1188637"/>
            <a:ext cx="3141430" cy="4480726"/>
          </a:xfrm>
        </p:spPr>
        <p:txBody>
          <a:bodyPr>
            <a:normAutofit/>
          </a:bodyPr>
          <a:lstStyle/>
          <a:p>
            <a:pPr algn="r"/>
            <a:r>
              <a:rPr lang="en-AU" dirty="0"/>
              <a:t>Conducting a Workplace Inspection</a:t>
            </a:r>
          </a:p>
        </p:txBody>
      </p:sp>
      <p:cxnSp>
        <p:nvCxnSpPr>
          <p:cNvPr id="16" name="Straight Connector 15">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2CB2449C-ABA6-4614-BAB6-FBD52817A2AD}"/>
              </a:ext>
            </a:extLst>
          </p:cNvPr>
          <p:cNvSpPr>
            <a:spLocks noGrp="1"/>
          </p:cNvSpPr>
          <p:nvPr>
            <p:ph idx="1"/>
          </p:nvPr>
        </p:nvSpPr>
        <p:spPr>
          <a:xfrm>
            <a:off x="5138928" y="1338729"/>
            <a:ext cx="4795584" cy="4180542"/>
          </a:xfrm>
        </p:spPr>
        <p:txBody>
          <a:bodyPr anchor="ctr">
            <a:normAutofit fontScale="55000" lnSpcReduction="20000"/>
          </a:bodyPr>
          <a:lstStyle/>
          <a:p>
            <a:pPr marL="0" indent="0">
              <a:buNone/>
            </a:pPr>
            <a:r>
              <a:rPr lang="en-AU" sz="4200" dirty="0">
                <a:latin typeface="+mj-lt"/>
                <a:ea typeface="+mj-ea"/>
                <a:cs typeface="+mj-cs"/>
              </a:rPr>
              <a:t>During an inspection, identify any unsafe conditions and activities that may cause injury or illness, and figure out how to eliminate or minimise them. </a:t>
            </a:r>
          </a:p>
          <a:p>
            <a:pPr marL="0" indent="0">
              <a:buNone/>
            </a:pPr>
            <a:r>
              <a:rPr lang="en-AU" sz="4200" dirty="0">
                <a:latin typeface="+mj-lt"/>
                <a:ea typeface="+mj-ea"/>
                <a:cs typeface="+mj-cs"/>
              </a:rPr>
              <a:t>Follow these steps:</a:t>
            </a:r>
          </a:p>
          <a:p>
            <a:pPr marL="0" indent="0">
              <a:buNone/>
            </a:pPr>
            <a:r>
              <a:rPr lang="en-AU" sz="4200" b="1" dirty="0">
                <a:latin typeface="+mj-lt"/>
                <a:ea typeface="+mj-ea"/>
                <a:cs typeface="+mj-cs"/>
                <a:hlinkClick r:id="rId2">
                  <a:extLst>
                    <a:ext uri="{A12FA001-AC4F-418D-AE19-62706E023703}">
                      <ahyp:hlinkClr xmlns:ahyp="http://schemas.microsoft.com/office/drawing/2018/hyperlinkcolor" val="tx"/>
                    </a:ext>
                  </a:extLst>
                </a:hlinkClick>
              </a:rPr>
              <a:t>Checklist</a:t>
            </a:r>
            <a:r>
              <a:rPr lang="en-AU" sz="4200" b="1" dirty="0">
                <a:latin typeface="+mj-lt"/>
                <a:ea typeface="+mj-ea"/>
                <a:cs typeface="+mj-cs"/>
              </a:rPr>
              <a:t> </a:t>
            </a:r>
          </a:p>
          <a:p>
            <a:pPr>
              <a:buFont typeface="Wingdings" panose="05000000000000000000" pitchFamily="2" charset="2"/>
              <a:buChar char="Ø"/>
            </a:pPr>
            <a:r>
              <a:rPr lang="en-AU" sz="4200" dirty="0">
                <a:latin typeface="+mj-lt"/>
                <a:ea typeface="+mj-ea"/>
                <a:cs typeface="+mj-cs"/>
                <a:hlinkClick r:id="rId3">
                  <a:extLst>
                    <a:ext uri="{A12FA001-AC4F-418D-AE19-62706E023703}">
                      <ahyp:hlinkClr xmlns:ahyp="http://schemas.microsoft.com/office/drawing/2018/hyperlinkcolor" val="tx"/>
                    </a:ext>
                  </a:extLst>
                </a:hlinkClick>
              </a:rPr>
              <a:t>Hazards</a:t>
            </a:r>
            <a:r>
              <a:rPr lang="en-AU" sz="4200" dirty="0">
                <a:latin typeface="+mj-lt"/>
                <a:ea typeface="+mj-ea"/>
                <a:cs typeface="+mj-cs"/>
              </a:rPr>
              <a:t> </a:t>
            </a:r>
          </a:p>
          <a:p>
            <a:pPr>
              <a:buFont typeface="Wingdings" panose="05000000000000000000" pitchFamily="2" charset="2"/>
              <a:buChar char="Ø"/>
            </a:pPr>
            <a:r>
              <a:rPr lang="en-AU" sz="4200" dirty="0">
                <a:latin typeface="+mj-lt"/>
                <a:ea typeface="+mj-ea"/>
                <a:cs typeface="+mj-cs"/>
                <a:hlinkClick r:id="rId4">
                  <a:extLst>
                    <a:ext uri="{A12FA001-AC4F-418D-AE19-62706E023703}">
                      <ahyp:hlinkClr xmlns:ahyp="http://schemas.microsoft.com/office/drawing/2018/hyperlinkcolor" val="tx"/>
                    </a:ext>
                  </a:extLst>
                </a:hlinkClick>
              </a:rPr>
              <a:t>Observe</a:t>
            </a:r>
            <a:r>
              <a:rPr lang="en-AU" sz="4200" dirty="0">
                <a:latin typeface="+mj-lt"/>
                <a:ea typeface="+mj-ea"/>
                <a:cs typeface="+mj-cs"/>
              </a:rPr>
              <a:t> </a:t>
            </a:r>
          </a:p>
          <a:p>
            <a:pPr>
              <a:buFont typeface="Wingdings" panose="05000000000000000000" pitchFamily="2" charset="2"/>
              <a:buChar char="Ø"/>
            </a:pPr>
            <a:r>
              <a:rPr lang="en-AU" sz="4200" dirty="0">
                <a:latin typeface="+mj-lt"/>
                <a:ea typeface="+mj-ea"/>
                <a:cs typeface="+mj-cs"/>
                <a:hlinkClick r:id="rId5">
                  <a:extLst>
                    <a:ext uri="{A12FA001-AC4F-418D-AE19-62706E023703}">
                      <ahyp:hlinkClr xmlns:ahyp="http://schemas.microsoft.com/office/drawing/2018/hyperlinkcolor" val="tx"/>
                    </a:ext>
                  </a:extLst>
                </a:hlinkClick>
              </a:rPr>
              <a:t>Ask</a:t>
            </a:r>
            <a:r>
              <a:rPr lang="en-AU" sz="4200" dirty="0">
                <a:latin typeface="+mj-lt"/>
                <a:ea typeface="+mj-ea"/>
                <a:cs typeface="+mj-cs"/>
              </a:rPr>
              <a:t> </a:t>
            </a:r>
          </a:p>
          <a:p>
            <a:pPr>
              <a:buFont typeface="Wingdings" panose="05000000000000000000" pitchFamily="2" charset="2"/>
              <a:buChar char="Ø"/>
            </a:pPr>
            <a:r>
              <a:rPr lang="en-AU" sz="4200" dirty="0">
                <a:latin typeface="+mj-lt"/>
                <a:ea typeface="+mj-ea"/>
                <a:cs typeface="+mj-cs"/>
                <a:hlinkClick r:id="rId6">
                  <a:extLst>
                    <a:ext uri="{A12FA001-AC4F-418D-AE19-62706E023703}">
                      <ahyp:hlinkClr xmlns:ahyp="http://schemas.microsoft.com/office/drawing/2018/hyperlinkcolor" val="tx"/>
                    </a:ext>
                  </a:extLst>
                </a:hlinkClick>
              </a:rPr>
              <a:t>Record</a:t>
            </a:r>
            <a:r>
              <a:rPr lang="en-AU" sz="4200" dirty="0">
                <a:latin typeface="+mj-lt"/>
                <a:ea typeface="+mj-ea"/>
                <a:cs typeface="+mj-cs"/>
              </a:rPr>
              <a:t> </a:t>
            </a:r>
          </a:p>
          <a:p>
            <a:pPr>
              <a:buFont typeface="Wingdings" panose="05000000000000000000" pitchFamily="2" charset="2"/>
              <a:buChar char="Ø"/>
            </a:pPr>
            <a:r>
              <a:rPr lang="en-AU" sz="4200" dirty="0">
                <a:latin typeface="+mj-lt"/>
                <a:ea typeface="+mj-ea"/>
                <a:cs typeface="+mj-cs"/>
                <a:hlinkClick r:id="rId7">
                  <a:extLst>
                    <a:ext uri="{A12FA001-AC4F-418D-AE19-62706E023703}">
                      <ahyp:hlinkClr xmlns:ahyp="http://schemas.microsoft.com/office/drawing/2018/hyperlinkcolor" val="tx"/>
                    </a:ext>
                  </a:extLst>
                </a:hlinkClick>
              </a:rPr>
              <a:t>Consider</a:t>
            </a:r>
            <a:endParaRPr lang="en-AU" sz="4200" dirty="0">
              <a:latin typeface="+mj-lt"/>
              <a:ea typeface="+mj-ea"/>
              <a:cs typeface="+mj-cs"/>
            </a:endParaRPr>
          </a:p>
          <a:p>
            <a:endParaRPr lang="en-AU" sz="2000" dirty="0"/>
          </a:p>
        </p:txBody>
      </p:sp>
    </p:spTree>
    <p:extLst>
      <p:ext uri="{BB962C8B-B14F-4D97-AF65-F5344CB8AC3E}">
        <p14:creationId xmlns:p14="http://schemas.microsoft.com/office/powerpoint/2010/main" val="4102559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ight Triangle 18">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8F451A30-466B-4996-9BA5-CD6ABCC6D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FB2F60-C550-4A47-B625-659F5D4F7FAC}"/>
              </a:ext>
            </a:extLst>
          </p:cNvPr>
          <p:cNvSpPr>
            <a:spLocks noGrp="1"/>
          </p:cNvSpPr>
          <p:nvPr>
            <p:ph type="title"/>
          </p:nvPr>
        </p:nvSpPr>
        <p:spPr>
          <a:xfrm>
            <a:off x="1123356" y="1188637"/>
            <a:ext cx="9984615" cy="1597228"/>
          </a:xfrm>
        </p:spPr>
        <p:txBody>
          <a:bodyPr>
            <a:normAutofit/>
          </a:bodyPr>
          <a:lstStyle/>
          <a:p>
            <a:r>
              <a:rPr lang="en-AU" dirty="0"/>
              <a:t>Checklist? – We have one for you </a:t>
            </a:r>
          </a:p>
        </p:txBody>
      </p:sp>
      <p:pic>
        <p:nvPicPr>
          <p:cNvPr id="5" name="Picture 4">
            <a:extLst>
              <a:ext uri="{FF2B5EF4-FFF2-40B4-BE49-F238E27FC236}">
                <a16:creationId xmlns:a16="http://schemas.microsoft.com/office/drawing/2014/main" id="{57F7192F-640B-4C82-869C-F6DCD7883C4A}"/>
              </a:ext>
            </a:extLst>
          </p:cNvPr>
          <p:cNvPicPr>
            <a:picLocks noChangeAspect="1"/>
          </p:cNvPicPr>
          <p:nvPr/>
        </p:nvPicPr>
        <p:blipFill>
          <a:blip r:embed="rId2"/>
          <a:stretch>
            <a:fillRect/>
          </a:stretch>
        </p:blipFill>
        <p:spPr>
          <a:xfrm>
            <a:off x="845994" y="2645936"/>
            <a:ext cx="4567129" cy="3288333"/>
          </a:xfrm>
          <a:prstGeom prst="rect">
            <a:avLst/>
          </a:prstGeom>
        </p:spPr>
      </p:pic>
      <p:sp>
        <p:nvSpPr>
          <p:cNvPr id="3" name="Content Placeholder 2">
            <a:extLst>
              <a:ext uri="{FF2B5EF4-FFF2-40B4-BE49-F238E27FC236}">
                <a16:creationId xmlns:a16="http://schemas.microsoft.com/office/drawing/2014/main" id="{A7544CB0-511D-4400-BC42-717E62873771}"/>
              </a:ext>
            </a:extLst>
          </p:cNvPr>
          <p:cNvSpPr>
            <a:spLocks noGrp="1"/>
          </p:cNvSpPr>
          <p:nvPr>
            <p:ph idx="1"/>
          </p:nvPr>
        </p:nvSpPr>
        <p:spPr>
          <a:xfrm>
            <a:off x="6457591" y="2645936"/>
            <a:ext cx="4238257" cy="2728198"/>
          </a:xfrm>
        </p:spPr>
        <p:txBody>
          <a:bodyPr anchor="t">
            <a:normAutofit/>
          </a:bodyPr>
          <a:lstStyle/>
          <a:p>
            <a:r>
              <a:rPr lang="en-AU" sz="2000" dirty="0">
                <a:latin typeface="+mj-lt"/>
                <a:ea typeface="+mj-ea"/>
                <a:cs typeface="+mj-cs"/>
              </a:rPr>
              <a:t>Use this checklist to make sure your inspection is thorough and consistent with previous inspections. </a:t>
            </a:r>
          </a:p>
          <a:p>
            <a:r>
              <a:rPr lang="en-AU" sz="2000" dirty="0">
                <a:latin typeface="+mj-lt"/>
                <a:ea typeface="+mj-ea"/>
                <a:cs typeface="+mj-cs"/>
              </a:rPr>
              <a:t>This will also serve as a record of your inspection.</a:t>
            </a:r>
          </a:p>
        </p:txBody>
      </p:sp>
    </p:spTree>
    <p:extLst>
      <p:ext uri="{BB962C8B-B14F-4D97-AF65-F5344CB8AC3E}">
        <p14:creationId xmlns:p14="http://schemas.microsoft.com/office/powerpoint/2010/main" val="13336898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265</TotalTime>
  <Words>732</Words>
  <Application>Microsoft Office PowerPoint</Application>
  <PresentationFormat>Widescreen</PresentationFormat>
  <Paragraphs>54</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Proxima Nova</vt:lpstr>
      <vt:lpstr>Wingdings</vt:lpstr>
      <vt:lpstr>Office Theme</vt:lpstr>
      <vt:lpstr>       Workplace Inspections and Record Keeping </vt:lpstr>
      <vt:lpstr>What is a Workplace Inspection?</vt:lpstr>
      <vt:lpstr>What is a Hazard?</vt:lpstr>
      <vt:lpstr>The six main categories of hazards are: </vt:lpstr>
      <vt:lpstr>Why should we do inspections?</vt:lpstr>
      <vt:lpstr>    When should you inspect? </vt:lpstr>
      <vt:lpstr>Who should do the inspection?</vt:lpstr>
      <vt:lpstr>Conducting a Workplace Inspection</vt:lpstr>
      <vt:lpstr>Checklist? – We have one for you </vt:lpstr>
      <vt:lpstr>Action Items Sheet</vt:lpstr>
      <vt:lpstr>Who should keep the inspection reports?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Tanya Sartori</dc:creator>
  <cp:lastModifiedBy>Smitha Parameswaran</cp:lastModifiedBy>
  <cp:revision>39</cp:revision>
  <dcterms:created xsi:type="dcterms:W3CDTF">2022-09-29T03:34:23Z</dcterms:created>
  <dcterms:modified xsi:type="dcterms:W3CDTF">2022-10-10T03:04:18Z</dcterms:modified>
</cp:coreProperties>
</file>