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7" r:id="rId4"/>
    <p:sldId id="270" r:id="rId5"/>
    <p:sldId id="262" r:id="rId6"/>
    <p:sldId id="259" r:id="rId7"/>
    <p:sldId id="258" r:id="rId8"/>
    <p:sldId id="269" r:id="rId9"/>
    <p:sldId id="263" r:id="rId10"/>
    <p:sldId id="257" r:id="rId11"/>
    <p:sldId id="261" r:id="rId12"/>
    <p:sldId id="272" r:id="rId13"/>
    <p:sldId id="409" r:id="rId14"/>
    <p:sldId id="407" r:id="rId15"/>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37AA05-B776-7E4D-8367-6B6C36690B3E}">
          <p14:sldIdLst>
            <p14:sldId id="256"/>
            <p14:sldId id="265"/>
            <p14:sldId id="267"/>
            <p14:sldId id="270"/>
            <p14:sldId id="262"/>
            <p14:sldId id="259"/>
            <p14:sldId id="258"/>
            <p14:sldId id="269"/>
            <p14:sldId id="263"/>
            <p14:sldId id="257"/>
            <p14:sldId id="261"/>
            <p14:sldId id="272"/>
            <p14:sldId id="409"/>
            <p14:sldId id="4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6" d="100"/>
          <a:sy n="126" d="100"/>
        </p:scale>
        <p:origin x="560"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50CE-BD5F-B3C2-FF13-3ABD2ED31E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C46A07F-79D9-368D-0159-F6102A5466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2ECA431-F6D4-1EB6-EB05-264A5D16F309}"/>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5" name="Footer Placeholder 4">
            <a:extLst>
              <a:ext uri="{FF2B5EF4-FFF2-40B4-BE49-F238E27FC236}">
                <a16:creationId xmlns:a16="http://schemas.microsoft.com/office/drawing/2014/main" id="{E97272B7-1BF0-858A-E18F-08A04397D9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A283CC-0A4E-68CF-8569-FE5673831692}"/>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428687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810F-8AF7-F00B-0A90-1C69A80EF3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245907-C0FD-2497-5517-D76761D1F1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07D1ED-3FF8-AEA6-AD18-0B9571298EAD}"/>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5" name="Footer Placeholder 4">
            <a:extLst>
              <a:ext uri="{FF2B5EF4-FFF2-40B4-BE49-F238E27FC236}">
                <a16:creationId xmlns:a16="http://schemas.microsoft.com/office/drawing/2014/main" id="{A2D9045C-ADF7-12FB-1785-8F33DCDC5F5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B74AC0-970A-BAA6-ACCD-C1F3085AAC8A}"/>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357178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5733B-D7E6-7EFB-2964-0B33E8C2CE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15316E-1EED-04C3-0274-1322B3668C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F56F0A-6123-5608-E559-51D3C570552F}"/>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5" name="Footer Placeholder 4">
            <a:extLst>
              <a:ext uri="{FF2B5EF4-FFF2-40B4-BE49-F238E27FC236}">
                <a16:creationId xmlns:a16="http://schemas.microsoft.com/office/drawing/2014/main" id="{07938F80-DAF2-4F46-24D1-EA77FF357D7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4CA64C-C3EB-5F8F-F726-9B01004EE327}"/>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76064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09121-803B-9750-F8B8-2D1E8D85843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57BB926-8303-3C23-3C1F-3C2B3ECD5A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5EC92D2-B731-D312-54C3-306E73BE7504}"/>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5" name="Footer Placeholder 4">
            <a:extLst>
              <a:ext uri="{FF2B5EF4-FFF2-40B4-BE49-F238E27FC236}">
                <a16:creationId xmlns:a16="http://schemas.microsoft.com/office/drawing/2014/main" id="{A1A892C6-613E-F22A-074D-F4AC3DF17A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608257-43FB-4F3D-2DE9-6E32268D3D7D}"/>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129977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E2C2-35DE-89C3-2EE7-A5C5EDF34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8959B79-29F4-4CC7-14A6-2A44016AF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D8F1-F8E3-017C-E084-D21B48734D82}"/>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5" name="Footer Placeholder 4">
            <a:extLst>
              <a:ext uri="{FF2B5EF4-FFF2-40B4-BE49-F238E27FC236}">
                <a16:creationId xmlns:a16="http://schemas.microsoft.com/office/drawing/2014/main" id="{FBEDB182-2B72-4B5C-35E3-8E2BD8F909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65BA37-F1FC-2A9A-DC71-8CDFD99EF97E}"/>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148845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2581-5B65-478B-F8AE-760810C3D7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339B02E-1774-213F-5C7F-2DE5D31C24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B4B4D93-DC69-9BF8-9F99-A4EDD25E37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D43633D-0B77-7D12-CE2F-EFAF3E44EC2E}"/>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6" name="Footer Placeholder 5">
            <a:extLst>
              <a:ext uri="{FF2B5EF4-FFF2-40B4-BE49-F238E27FC236}">
                <a16:creationId xmlns:a16="http://schemas.microsoft.com/office/drawing/2014/main" id="{316CE4A3-E66A-747C-B06C-A60AC376A3B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5D9D040-3A9E-EE7E-B2D7-4AA5CE29693A}"/>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123887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D83D-33CF-5B00-C93A-E26A1ACA447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D44540E-27F9-B5CD-C375-149E96F5E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6C0A08-25E3-F071-C8FF-347F9EEAE9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36C2450-E6DB-33B0-956E-7A678A6BC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60C789-B619-3B3B-B6D2-983F82992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AF800F2-52FF-5B62-72CE-27A31FCA05EC}"/>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8" name="Footer Placeholder 7">
            <a:extLst>
              <a:ext uri="{FF2B5EF4-FFF2-40B4-BE49-F238E27FC236}">
                <a16:creationId xmlns:a16="http://schemas.microsoft.com/office/drawing/2014/main" id="{1334B7AE-0178-88DC-6573-38493A06C2D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D8658A6-E69C-2C2C-BB1A-9EED534C981F}"/>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21185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57BF-E396-F9F8-076D-D19362ED21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216DFFE-EDB7-618C-9430-72A8EB927795}"/>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4" name="Footer Placeholder 3">
            <a:extLst>
              <a:ext uri="{FF2B5EF4-FFF2-40B4-BE49-F238E27FC236}">
                <a16:creationId xmlns:a16="http://schemas.microsoft.com/office/drawing/2014/main" id="{C4744215-1F48-F977-CCB9-9F72021D994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5B7C5D5-0BF0-4542-9EF6-02A3B3189F49}"/>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412816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0818F-82F6-B076-38F3-33801E297BA8}"/>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3" name="Footer Placeholder 2">
            <a:extLst>
              <a:ext uri="{FF2B5EF4-FFF2-40B4-BE49-F238E27FC236}">
                <a16:creationId xmlns:a16="http://schemas.microsoft.com/office/drawing/2014/main" id="{F87D6965-3511-F8F7-D94C-1468B6194A4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A92B019-D716-9B48-B389-DA31D68392E3}"/>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281398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D8CA-F294-610A-8FC5-8439ED6D4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960FFCA-E748-DB83-23CF-D76214BA5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5AF7BF2-BBC5-2B84-D543-8C9BA9C59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C7F2F-C3D5-F348-6FB4-507D6ABCF29E}"/>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6" name="Footer Placeholder 5">
            <a:extLst>
              <a:ext uri="{FF2B5EF4-FFF2-40B4-BE49-F238E27FC236}">
                <a16:creationId xmlns:a16="http://schemas.microsoft.com/office/drawing/2014/main" id="{CA09A87D-8727-BFF5-904A-4836D521CE8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BE0EE43-8957-B9ED-2346-2972E6E3539F}"/>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176195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C384-0EFF-80F0-5858-0218C7E831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90BFBB5-1DA7-FA53-78FA-8F6223660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E7D9DEA-D00D-0B2D-E823-4A6AC72E0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43375-A63F-054E-79F3-CB300F68109B}"/>
              </a:ext>
            </a:extLst>
          </p:cNvPr>
          <p:cNvSpPr>
            <a:spLocks noGrp="1"/>
          </p:cNvSpPr>
          <p:nvPr>
            <p:ph type="dt" sz="half" idx="10"/>
          </p:nvPr>
        </p:nvSpPr>
        <p:spPr/>
        <p:txBody>
          <a:bodyPr/>
          <a:lstStyle/>
          <a:p>
            <a:fld id="{6C0D233B-A5E5-4C66-81FA-9FAACEAEE594}" type="datetimeFigureOut">
              <a:rPr lang="en-AU" smtClean="0"/>
              <a:t>29/10/2025</a:t>
            </a:fld>
            <a:endParaRPr lang="en-AU"/>
          </a:p>
        </p:txBody>
      </p:sp>
      <p:sp>
        <p:nvSpPr>
          <p:cNvPr id="6" name="Footer Placeholder 5">
            <a:extLst>
              <a:ext uri="{FF2B5EF4-FFF2-40B4-BE49-F238E27FC236}">
                <a16:creationId xmlns:a16="http://schemas.microsoft.com/office/drawing/2014/main" id="{E04F16C6-D3FD-A05F-107C-1A9AD811045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D78C3F5-A719-CF92-885F-152E0DD9F682}"/>
              </a:ext>
            </a:extLst>
          </p:cNvPr>
          <p:cNvSpPr>
            <a:spLocks noGrp="1"/>
          </p:cNvSpPr>
          <p:nvPr>
            <p:ph type="sldNum" sz="quarter" idx="12"/>
          </p:nvPr>
        </p:nvSpPr>
        <p:spPr/>
        <p:txBody>
          <a:bodyPr/>
          <a:lstStyle/>
          <a:p>
            <a:fld id="{A269125B-6855-4D34-B0D8-75CE05B2AB99}" type="slidenum">
              <a:rPr lang="en-AU" smtClean="0"/>
              <a:t>‹#›</a:t>
            </a:fld>
            <a:endParaRPr lang="en-AU"/>
          </a:p>
        </p:txBody>
      </p:sp>
    </p:spTree>
    <p:extLst>
      <p:ext uri="{BB962C8B-B14F-4D97-AF65-F5344CB8AC3E}">
        <p14:creationId xmlns:p14="http://schemas.microsoft.com/office/powerpoint/2010/main" val="135761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C4946-493D-73A0-7980-1B91A5DD9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697FF6-96B3-F83E-FD99-1E847FCDA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5421434-D6D0-47F3-D2CE-0BB7A4F9E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D233B-A5E5-4C66-81FA-9FAACEAEE594}" type="datetimeFigureOut">
              <a:rPr lang="en-AU" smtClean="0"/>
              <a:t>29/10/2025</a:t>
            </a:fld>
            <a:endParaRPr lang="en-AU"/>
          </a:p>
        </p:txBody>
      </p:sp>
      <p:sp>
        <p:nvSpPr>
          <p:cNvPr id="5" name="Footer Placeholder 4">
            <a:extLst>
              <a:ext uri="{FF2B5EF4-FFF2-40B4-BE49-F238E27FC236}">
                <a16:creationId xmlns:a16="http://schemas.microsoft.com/office/drawing/2014/main" id="{814FC835-AE6B-1745-9C02-959129BF8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C8B4CAD-557F-2A05-4D27-5E97D22CC8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9125B-6855-4D34-B0D8-75CE05B2AB99}" type="slidenum">
              <a:rPr lang="en-AU" smtClean="0"/>
              <a:t>‹#›</a:t>
            </a:fld>
            <a:endParaRPr lang="en-AU"/>
          </a:p>
        </p:txBody>
      </p:sp>
    </p:spTree>
    <p:extLst>
      <p:ext uri="{BB962C8B-B14F-4D97-AF65-F5344CB8AC3E}">
        <p14:creationId xmlns:p14="http://schemas.microsoft.com/office/powerpoint/2010/main" val="83999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esternsydney.edu.au/sol/school_of_law/honou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qf.edu.a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esternsydney.edu.au/currentstudents/current_students/enrolment/varying_your_course" TargetMode="External"/><Relationship Id="rId2" Type="http://schemas.openxmlformats.org/officeDocument/2006/relationships/hyperlink" Target="https://hbook.westernsydney.edu.au/progra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CDF4-922E-7563-54C1-50C2560874EB}"/>
              </a:ext>
            </a:extLst>
          </p:cNvPr>
          <p:cNvSpPr>
            <a:spLocks noGrp="1"/>
          </p:cNvSpPr>
          <p:nvPr>
            <p:ph type="ctrTitle"/>
          </p:nvPr>
        </p:nvSpPr>
        <p:spPr>
          <a:xfrm>
            <a:off x="7028496" y="339754"/>
            <a:ext cx="4992928" cy="1855437"/>
          </a:xfrm>
        </p:spPr>
        <p:txBody>
          <a:bodyPr anchor="b">
            <a:normAutofit fontScale="90000"/>
          </a:bodyPr>
          <a:lstStyle/>
          <a:p>
            <a:pPr algn="r"/>
            <a:r>
              <a:rPr lang="en-AU" sz="5400" dirty="0"/>
              <a:t>2026 Law </a:t>
            </a:r>
            <a:br>
              <a:rPr lang="en-AU" sz="5400" dirty="0"/>
            </a:br>
            <a:r>
              <a:rPr lang="en-AU" sz="5400" dirty="0"/>
              <a:t>Honours Program</a:t>
            </a:r>
          </a:p>
        </p:txBody>
      </p:sp>
      <p:sp>
        <p:nvSpPr>
          <p:cNvPr id="3" name="Subtitle 2">
            <a:extLst>
              <a:ext uri="{FF2B5EF4-FFF2-40B4-BE49-F238E27FC236}">
                <a16:creationId xmlns:a16="http://schemas.microsoft.com/office/drawing/2014/main" id="{EF12BA38-B647-D4A0-7192-EC03F46B84CB}"/>
              </a:ext>
            </a:extLst>
          </p:cNvPr>
          <p:cNvSpPr>
            <a:spLocks noGrp="1"/>
          </p:cNvSpPr>
          <p:nvPr>
            <p:ph type="subTitle" idx="1"/>
          </p:nvPr>
        </p:nvSpPr>
        <p:spPr>
          <a:xfrm>
            <a:off x="6249798" y="2961314"/>
            <a:ext cx="5771626" cy="3556932"/>
          </a:xfrm>
        </p:spPr>
        <p:txBody>
          <a:bodyPr anchor="t">
            <a:normAutofit lnSpcReduction="10000"/>
          </a:bodyPr>
          <a:lstStyle/>
          <a:p>
            <a:pPr algn="l"/>
            <a:r>
              <a:rPr lang="en-AU" sz="4400" b="1" dirty="0"/>
              <a:t>        </a:t>
            </a:r>
          </a:p>
          <a:p>
            <a:pPr algn="r"/>
            <a:r>
              <a:rPr lang="en-AU" sz="4400" b="1" dirty="0"/>
              <a:t>	Information Session </a:t>
            </a:r>
          </a:p>
          <a:p>
            <a:pPr algn="r"/>
            <a:endParaRPr lang="en-AU" sz="3200" dirty="0"/>
          </a:p>
          <a:p>
            <a:pPr algn="r"/>
            <a:endParaRPr lang="en-AU" sz="3200" dirty="0"/>
          </a:p>
          <a:p>
            <a:pPr algn="r"/>
            <a:r>
              <a:rPr lang="en-AU" sz="2800" dirty="0"/>
              <a:t>Professor Rehan Abeyratne</a:t>
            </a:r>
          </a:p>
          <a:p>
            <a:pPr algn="r"/>
            <a:r>
              <a:rPr lang="en-AU" sz="2800" dirty="0"/>
              <a:t>Honours Program Coordinator </a:t>
            </a:r>
          </a:p>
          <a:p>
            <a:pPr algn="l"/>
            <a:endParaRPr lang="en-AU" sz="32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20100F5-0BAA-9572-60F7-C439386EBAD5}"/>
              </a:ext>
            </a:extLst>
          </p:cNvPr>
          <p:cNvPicPr>
            <a:picLocks noChangeAspect="1"/>
          </p:cNvPicPr>
          <p:nvPr/>
        </p:nvPicPr>
        <p:blipFill rotWithShape="1">
          <a:blip r:embed="rId2"/>
          <a:srcRect t="29535" b="411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1206963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A5122-34C0-53FB-F763-714503B11723}"/>
              </a:ext>
            </a:extLst>
          </p:cNvPr>
          <p:cNvSpPr>
            <a:spLocks noGrp="1"/>
          </p:cNvSpPr>
          <p:nvPr>
            <p:ph type="title"/>
          </p:nvPr>
        </p:nvSpPr>
        <p:spPr>
          <a:xfrm>
            <a:off x="5297762" y="329184"/>
            <a:ext cx="6251110" cy="1783080"/>
          </a:xfrm>
        </p:spPr>
        <p:txBody>
          <a:bodyPr anchor="b">
            <a:normAutofit/>
          </a:bodyPr>
          <a:lstStyle/>
          <a:p>
            <a:r>
              <a:rPr lang="en-AU" sz="5400" dirty="0"/>
              <a:t>Before you apply</a:t>
            </a:r>
          </a:p>
        </p:txBody>
      </p:sp>
      <p:pic>
        <p:nvPicPr>
          <p:cNvPr id="5" name="Picture 4">
            <a:extLst>
              <a:ext uri="{FF2B5EF4-FFF2-40B4-BE49-F238E27FC236}">
                <a16:creationId xmlns:a16="http://schemas.microsoft.com/office/drawing/2014/main" id="{74A887AE-808B-225F-B464-0BB6ECE4BF7C}"/>
              </a:ext>
            </a:extLst>
          </p:cNvPr>
          <p:cNvPicPr>
            <a:picLocks noChangeAspect="1"/>
          </p:cNvPicPr>
          <p:nvPr/>
        </p:nvPicPr>
        <p:blipFill rotWithShape="1">
          <a:blip r:embed="rId2"/>
          <a:srcRect t="568" r="-2" b="3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221651-34E0-4865-86EF-FCBD2CC76129}"/>
              </a:ext>
            </a:extLst>
          </p:cNvPr>
          <p:cNvSpPr>
            <a:spLocks noGrp="1"/>
          </p:cNvSpPr>
          <p:nvPr>
            <p:ph idx="1"/>
          </p:nvPr>
        </p:nvSpPr>
        <p:spPr>
          <a:xfrm>
            <a:off x="5297762" y="2706624"/>
            <a:ext cx="6251110" cy="3483864"/>
          </a:xfrm>
        </p:spPr>
        <p:txBody>
          <a:bodyPr>
            <a:normAutofit lnSpcReduction="10000"/>
          </a:bodyPr>
          <a:lstStyle/>
          <a:p>
            <a:pPr lvl="1"/>
            <a:r>
              <a:rPr lang="en-AU" sz="1900" b="1" dirty="0"/>
              <a:t>Read 2026 Honours Guidelines and other information </a:t>
            </a:r>
          </a:p>
          <a:p>
            <a:pPr lvl="1"/>
            <a:r>
              <a:rPr lang="en-AU" sz="1900" b="1" dirty="0"/>
              <a:t>Contact Supervisor </a:t>
            </a:r>
          </a:p>
          <a:p>
            <a:pPr lvl="2"/>
            <a:r>
              <a:rPr lang="en-AU" sz="1800" dirty="0"/>
              <a:t>Selecting the appropriate supervisor is very important. You should start with a consideration of who you think you might get on well with and who is an expert in an area you might want to research. </a:t>
            </a:r>
          </a:p>
          <a:p>
            <a:pPr lvl="2"/>
            <a:r>
              <a:rPr lang="en-AU" sz="1800" dirty="0"/>
              <a:t>You can find more information about the expertise and background of Law academic staff via the Law School webpage and the Honours webpage. </a:t>
            </a:r>
          </a:p>
          <a:p>
            <a:pPr lvl="2"/>
            <a:r>
              <a:rPr lang="en-AU" sz="1800" dirty="0"/>
              <a:t>You should contact your prospective supervisor to discuss both their availability and their interest in your topic, and to assess whether you think you might be able to work with them.</a:t>
            </a:r>
          </a:p>
        </p:txBody>
      </p:sp>
    </p:spTree>
    <p:extLst>
      <p:ext uri="{BB962C8B-B14F-4D97-AF65-F5344CB8AC3E}">
        <p14:creationId xmlns:p14="http://schemas.microsoft.com/office/powerpoint/2010/main" val="395573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C94D8C16-1494-9C3E-090A-08CE5AEFD532}"/>
              </a:ext>
            </a:extLst>
          </p:cNvPr>
          <p:cNvSpPr>
            <a:spLocks noGrp="1"/>
          </p:cNvSpPr>
          <p:nvPr>
            <p:ph type="title"/>
          </p:nvPr>
        </p:nvSpPr>
        <p:spPr>
          <a:xfrm>
            <a:off x="841246" y="673770"/>
            <a:ext cx="3644489" cy="2414488"/>
          </a:xfrm>
        </p:spPr>
        <p:txBody>
          <a:bodyPr anchor="t">
            <a:normAutofit/>
          </a:bodyPr>
          <a:lstStyle/>
          <a:p>
            <a:r>
              <a:rPr lang="en-AU" sz="5000">
                <a:solidFill>
                  <a:srgbClr val="FFFFFF"/>
                </a:solidFill>
              </a:rPr>
              <a:t>Setting expectations</a:t>
            </a:r>
          </a:p>
        </p:txBody>
      </p:sp>
      <p:sp>
        <p:nvSpPr>
          <p:cNvPr id="3" name="Content Placeholder 2">
            <a:extLst>
              <a:ext uri="{FF2B5EF4-FFF2-40B4-BE49-F238E27FC236}">
                <a16:creationId xmlns:a16="http://schemas.microsoft.com/office/drawing/2014/main" id="{39609576-BE99-1ABB-A9F0-5D68B85553A1}"/>
              </a:ext>
            </a:extLst>
          </p:cNvPr>
          <p:cNvSpPr>
            <a:spLocks noGrp="1"/>
          </p:cNvSpPr>
          <p:nvPr>
            <p:ph idx="1"/>
          </p:nvPr>
        </p:nvSpPr>
        <p:spPr>
          <a:xfrm>
            <a:off x="6095999" y="882315"/>
            <a:ext cx="5254754" cy="5294647"/>
          </a:xfrm>
        </p:spPr>
        <p:txBody>
          <a:bodyPr>
            <a:normAutofit/>
          </a:bodyPr>
          <a:lstStyle/>
          <a:p>
            <a:r>
              <a:rPr lang="en-AU" sz="2400" dirty="0"/>
              <a:t>Autumn semester 2026</a:t>
            </a:r>
          </a:p>
          <a:p>
            <a:pPr lvl="1"/>
            <a:r>
              <a:rPr lang="en-AU" dirty="0"/>
              <a:t>LAWS4016 – 10 credit points</a:t>
            </a:r>
          </a:p>
          <a:p>
            <a:pPr lvl="1"/>
            <a:r>
              <a:rPr lang="en-AU" dirty="0"/>
              <a:t>Must achieve a mark of more than 65 in order to progress to LAWS4011</a:t>
            </a:r>
          </a:p>
          <a:p>
            <a:r>
              <a:rPr lang="en-AU" sz="2400" dirty="0"/>
              <a:t>Spring semester 2026:</a:t>
            </a:r>
          </a:p>
          <a:p>
            <a:pPr lvl="1"/>
            <a:r>
              <a:rPr lang="en-AU" dirty="0"/>
              <a:t>LAWS4011 is a 20 credit points subject = AT LEAST 20 hours per week</a:t>
            </a:r>
          </a:p>
          <a:p>
            <a:pPr lvl="1"/>
            <a:r>
              <a:rPr lang="en-AU" dirty="0"/>
              <a:t>No student will be rule waived into additional subjects in Spring semester (</a:t>
            </a:r>
            <a:r>
              <a:rPr lang="en-AU" dirty="0" err="1"/>
              <a:t>ie</a:t>
            </a:r>
            <a:r>
              <a:rPr lang="en-AU" dirty="0"/>
              <a:t> maximum will be 40 CPs including LAWS4011)</a:t>
            </a:r>
          </a:p>
          <a:p>
            <a:endParaRPr lang="en-AU" sz="2200" dirty="0"/>
          </a:p>
          <a:p>
            <a:endParaRPr lang="en-AU" sz="2200" dirty="0"/>
          </a:p>
        </p:txBody>
      </p:sp>
    </p:spTree>
    <p:extLst>
      <p:ext uri="{BB962C8B-B14F-4D97-AF65-F5344CB8AC3E}">
        <p14:creationId xmlns:p14="http://schemas.microsoft.com/office/powerpoint/2010/main" val="212081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7467-4559-3619-2A5D-AA2E0E7B2CE0}"/>
              </a:ext>
            </a:extLst>
          </p:cNvPr>
          <p:cNvSpPr>
            <a:spLocks noGrp="1"/>
          </p:cNvSpPr>
          <p:nvPr>
            <p:ph type="title"/>
          </p:nvPr>
        </p:nvSpPr>
        <p:spPr>
          <a:xfrm>
            <a:off x="4965430" y="629268"/>
            <a:ext cx="6586491" cy="1286160"/>
          </a:xfrm>
        </p:spPr>
        <p:txBody>
          <a:bodyPr anchor="b">
            <a:normAutofit fontScale="90000"/>
          </a:bodyPr>
          <a:lstStyle/>
          <a:p>
            <a:r>
              <a:rPr lang="en-AU" b="1" dirty="0"/>
              <a:t>Student Experience</a:t>
            </a:r>
            <a:br>
              <a:rPr lang="en-AU" b="1" dirty="0"/>
            </a:br>
            <a:r>
              <a:rPr lang="en-AU" b="1" dirty="0"/>
              <a:t>2025 Honours Program </a:t>
            </a:r>
          </a:p>
        </p:txBody>
      </p:sp>
      <p:sp>
        <p:nvSpPr>
          <p:cNvPr id="3" name="Content Placeholder 2">
            <a:extLst>
              <a:ext uri="{FF2B5EF4-FFF2-40B4-BE49-F238E27FC236}">
                <a16:creationId xmlns:a16="http://schemas.microsoft.com/office/drawing/2014/main" id="{1F7B9F10-05E9-1BA9-8BFA-0B92CC35E3EA}"/>
              </a:ext>
            </a:extLst>
          </p:cNvPr>
          <p:cNvSpPr>
            <a:spLocks noGrp="1"/>
          </p:cNvSpPr>
          <p:nvPr>
            <p:ph idx="1"/>
          </p:nvPr>
        </p:nvSpPr>
        <p:spPr>
          <a:xfrm>
            <a:off x="4965431" y="2438400"/>
            <a:ext cx="6586489" cy="3785419"/>
          </a:xfrm>
        </p:spPr>
        <p:txBody>
          <a:bodyPr>
            <a:normAutofit/>
          </a:bodyPr>
          <a:lstStyle/>
          <a:p>
            <a:r>
              <a:rPr lang="en-AU" sz="5400" dirty="0">
                <a:solidFill>
                  <a:srgbClr val="FFC000"/>
                </a:solidFill>
              </a:rPr>
              <a:t>Blayze Wood</a:t>
            </a:r>
          </a:p>
          <a:p>
            <a:r>
              <a:rPr lang="en-AU" sz="5400" dirty="0">
                <a:solidFill>
                  <a:srgbClr val="FFC000"/>
                </a:solidFill>
              </a:rPr>
              <a:t>Anthony Bianco</a:t>
            </a:r>
          </a:p>
        </p:txBody>
      </p:sp>
      <p:pic>
        <p:nvPicPr>
          <p:cNvPr id="4" name="Picture 3">
            <a:extLst>
              <a:ext uri="{FF2B5EF4-FFF2-40B4-BE49-F238E27FC236}">
                <a16:creationId xmlns:a16="http://schemas.microsoft.com/office/drawing/2014/main" id="{ABE466DC-F0EB-6513-3B4A-E5CE7998B353}"/>
              </a:ext>
            </a:extLst>
          </p:cNvPr>
          <p:cNvPicPr>
            <a:picLocks noChangeAspect="1"/>
          </p:cNvPicPr>
          <p:nvPr/>
        </p:nvPicPr>
        <p:blipFill rotWithShape="1">
          <a:blip r:embed="rId2"/>
          <a:srcRect l="34095" r="2" b="2"/>
          <a:stretch/>
        </p:blipFill>
        <p:spPr>
          <a:xfrm>
            <a:off x="20" y="10"/>
            <a:ext cx="4635571" cy="6857990"/>
          </a:xfrm>
          <a:prstGeom prst="rect">
            <a:avLst/>
          </a:prstGeom>
          <a:effectLst/>
        </p:spPr>
      </p:pic>
    </p:spTree>
    <p:extLst>
      <p:ext uri="{BB962C8B-B14F-4D97-AF65-F5344CB8AC3E}">
        <p14:creationId xmlns:p14="http://schemas.microsoft.com/office/powerpoint/2010/main" val="410427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7467-4559-3619-2A5D-AA2E0E7B2CE0}"/>
              </a:ext>
            </a:extLst>
          </p:cNvPr>
          <p:cNvSpPr>
            <a:spLocks noGrp="1"/>
          </p:cNvSpPr>
          <p:nvPr>
            <p:ph type="title"/>
          </p:nvPr>
        </p:nvSpPr>
        <p:spPr>
          <a:xfrm>
            <a:off x="4965430" y="629268"/>
            <a:ext cx="6586491" cy="1286160"/>
          </a:xfrm>
        </p:spPr>
        <p:txBody>
          <a:bodyPr anchor="b">
            <a:normAutofit/>
          </a:bodyPr>
          <a:lstStyle/>
          <a:p>
            <a:endParaRPr lang="en-AU" b="1" dirty="0"/>
          </a:p>
        </p:txBody>
      </p:sp>
      <p:sp>
        <p:nvSpPr>
          <p:cNvPr id="3" name="Content Placeholder 2">
            <a:extLst>
              <a:ext uri="{FF2B5EF4-FFF2-40B4-BE49-F238E27FC236}">
                <a16:creationId xmlns:a16="http://schemas.microsoft.com/office/drawing/2014/main" id="{1F7B9F10-05E9-1BA9-8BFA-0B92CC35E3EA}"/>
              </a:ext>
            </a:extLst>
          </p:cNvPr>
          <p:cNvSpPr>
            <a:spLocks noGrp="1"/>
          </p:cNvSpPr>
          <p:nvPr>
            <p:ph idx="1"/>
          </p:nvPr>
        </p:nvSpPr>
        <p:spPr>
          <a:xfrm>
            <a:off x="4965431" y="2438400"/>
            <a:ext cx="6586489" cy="3785419"/>
          </a:xfrm>
        </p:spPr>
        <p:txBody>
          <a:bodyPr>
            <a:normAutofit/>
          </a:bodyPr>
          <a:lstStyle/>
          <a:p>
            <a:pPr marL="0" indent="0">
              <a:buNone/>
            </a:pPr>
            <a:r>
              <a:rPr lang="en-AU" sz="5400" dirty="0">
                <a:solidFill>
                  <a:srgbClr val="FFC000"/>
                </a:solidFill>
              </a:rPr>
              <a:t>       Q &amp; A</a:t>
            </a:r>
          </a:p>
        </p:txBody>
      </p:sp>
      <p:pic>
        <p:nvPicPr>
          <p:cNvPr id="4" name="Picture 3">
            <a:extLst>
              <a:ext uri="{FF2B5EF4-FFF2-40B4-BE49-F238E27FC236}">
                <a16:creationId xmlns:a16="http://schemas.microsoft.com/office/drawing/2014/main" id="{ABE466DC-F0EB-6513-3B4A-E5CE7998B353}"/>
              </a:ext>
            </a:extLst>
          </p:cNvPr>
          <p:cNvPicPr>
            <a:picLocks noChangeAspect="1"/>
          </p:cNvPicPr>
          <p:nvPr/>
        </p:nvPicPr>
        <p:blipFill rotWithShape="1">
          <a:blip r:embed="rId2"/>
          <a:srcRect l="34095" r="2" b="2"/>
          <a:stretch/>
        </p:blipFill>
        <p:spPr>
          <a:xfrm>
            <a:off x="20" y="10"/>
            <a:ext cx="4635571" cy="6857990"/>
          </a:xfrm>
          <a:prstGeom prst="rect">
            <a:avLst/>
          </a:prstGeom>
          <a:effectLst/>
        </p:spPr>
      </p:pic>
    </p:spTree>
    <p:extLst>
      <p:ext uri="{BB962C8B-B14F-4D97-AF65-F5344CB8AC3E}">
        <p14:creationId xmlns:p14="http://schemas.microsoft.com/office/powerpoint/2010/main" val="152408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7467-4559-3619-2A5D-AA2E0E7B2CE0}"/>
              </a:ext>
            </a:extLst>
          </p:cNvPr>
          <p:cNvSpPr>
            <a:spLocks noGrp="1"/>
          </p:cNvSpPr>
          <p:nvPr>
            <p:ph type="title"/>
          </p:nvPr>
        </p:nvSpPr>
        <p:spPr>
          <a:xfrm>
            <a:off x="4965430" y="629268"/>
            <a:ext cx="6586491" cy="1286160"/>
          </a:xfrm>
        </p:spPr>
        <p:txBody>
          <a:bodyPr anchor="b">
            <a:normAutofit/>
          </a:bodyPr>
          <a:lstStyle/>
          <a:p>
            <a:endParaRPr lang="en-AU" b="1" dirty="0"/>
          </a:p>
        </p:txBody>
      </p:sp>
      <p:sp>
        <p:nvSpPr>
          <p:cNvPr id="3" name="Content Placeholder 2">
            <a:extLst>
              <a:ext uri="{FF2B5EF4-FFF2-40B4-BE49-F238E27FC236}">
                <a16:creationId xmlns:a16="http://schemas.microsoft.com/office/drawing/2014/main" id="{1F7B9F10-05E9-1BA9-8BFA-0B92CC35E3EA}"/>
              </a:ext>
            </a:extLst>
          </p:cNvPr>
          <p:cNvSpPr>
            <a:spLocks noGrp="1"/>
          </p:cNvSpPr>
          <p:nvPr>
            <p:ph idx="1"/>
          </p:nvPr>
        </p:nvSpPr>
        <p:spPr>
          <a:xfrm>
            <a:off x="4965431" y="2438400"/>
            <a:ext cx="6586489" cy="3785419"/>
          </a:xfrm>
        </p:spPr>
        <p:txBody>
          <a:bodyPr>
            <a:normAutofit/>
          </a:bodyPr>
          <a:lstStyle/>
          <a:p>
            <a:pPr marL="0" indent="0">
              <a:buNone/>
            </a:pPr>
            <a:r>
              <a:rPr lang="en-AU" sz="5400" dirty="0">
                <a:solidFill>
                  <a:srgbClr val="FFC000"/>
                </a:solidFill>
              </a:rPr>
              <a:t>Thank you! </a:t>
            </a:r>
          </a:p>
          <a:p>
            <a:pPr marL="0" indent="0">
              <a:buNone/>
            </a:pPr>
            <a:r>
              <a:rPr lang="en-AU" sz="5400" dirty="0">
                <a:solidFill>
                  <a:srgbClr val="FFC000"/>
                </a:solidFill>
              </a:rPr>
              <a:t>Good Luck!</a:t>
            </a:r>
          </a:p>
        </p:txBody>
      </p:sp>
      <p:pic>
        <p:nvPicPr>
          <p:cNvPr id="4" name="Picture 3">
            <a:extLst>
              <a:ext uri="{FF2B5EF4-FFF2-40B4-BE49-F238E27FC236}">
                <a16:creationId xmlns:a16="http://schemas.microsoft.com/office/drawing/2014/main" id="{ABE466DC-F0EB-6513-3B4A-E5CE7998B353}"/>
              </a:ext>
            </a:extLst>
          </p:cNvPr>
          <p:cNvPicPr>
            <a:picLocks noChangeAspect="1"/>
          </p:cNvPicPr>
          <p:nvPr/>
        </p:nvPicPr>
        <p:blipFill rotWithShape="1">
          <a:blip r:embed="rId2"/>
          <a:srcRect l="34095" r="2" b="2"/>
          <a:stretch/>
        </p:blipFill>
        <p:spPr>
          <a:xfrm>
            <a:off x="20" y="10"/>
            <a:ext cx="4635571" cy="6857990"/>
          </a:xfrm>
          <a:prstGeom prst="rect">
            <a:avLst/>
          </a:prstGeom>
          <a:effectLst/>
        </p:spPr>
      </p:pic>
    </p:spTree>
    <p:extLst>
      <p:ext uri="{BB962C8B-B14F-4D97-AF65-F5344CB8AC3E}">
        <p14:creationId xmlns:p14="http://schemas.microsoft.com/office/powerpoint/2010/main" val="53625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7633-FA95-ACD8-9148-95805FDE764D}"/>
              </a:ext>
            </a:extLst>
          </p:cNvPr>
          <p:cNvSpPr>
            <a:spLocks noGrp="1"/>
          </p:cNvSpPr>
          <p:nvPr>
            <p:ph type="title"/>
          </p:nvPr>
        </p:nvSpPr>
        <p:spPr/>
        <p:txBody>
          <a:bodyPr/>
          <a:lstStyle/>
          <a:p>
            <a:r>
              <a:rPr lang="en-AU" dirty="0"/>
              <a:t>2026 Law Honours Program</a:t>
            </a:r>
          </a:p>
        </p:txBody>
      </p:sp>
      <p:sp>
        <p:nvSpPr>
          <p:cNvPr id="3" name="Content Placeholder 2">
            <a:extLst>
              <a:ext uri="{FF2B5EF4-FFF2-40B4-BE49-F238E27FC236}">
                <a16:creationId xmlns:a16="http://schemas.microsoft.com/office/drawing/2014/main" id="{1D617351-3F9C-0904-B64D-7C9F92EEA111}"/>
              </a:ext>
            </a:extLst>
          </p:cNvPr>
          <p:cNvSpPr>
            <a:spLocks noGrp="1"/>
          </p:cNvSpPr>
          <p:nvPr>
            <p:ph idx="1"/>
          </p:nvPr>
        </p:nvSpPr>
        <p:spPr/>
        <p:txBody>
          <a:bodyPr>
            <a:normAutofit/>
          </a:bodyPr>
          <a:lstStyle/>
          <a:p>
            <a:r>
              <a:rPr lang="en-AU" b="1" dirty="0"/>
              <a:t>General Information - Application and Admission</a:t>
            </a:r>
          </a:p>
          <a:p>
            <a:pPr marL="0" indent="0">
              <a:buNone/>
            </a:pPr>
            <a:r>
              <a:rPr lang="en-AU" dirty="0"/>
              <a:t>      Professor Rehan Abeyratne (Honours Program Coordinator)</a:t>
            </a:r>
          </a:p>
          <a:p>
            <a:endParaRPr lang="en-AU" dirty="0"/>
          </a:p>
          <a:p>
            <a:r>
              <a:rPr lang="en-AU" b="1" dirty="0"/>
              <a:t>Student Experience in the Honours Program </a:t>
            </a:r>
          </a:p>
          <a:p>
            <a:pPr marL="457200" lvl="1" indent="0">
              <a:buNone/>
            </a:pPr>
            <a:r>
              <a:rPr lang="en-AU" sz="2800" dirty="0"/>
              <a:t>Blayze Wood and Anthony Bianco - 2025 Honours Students</a:t>
            </a:r>
          </a:p>
          <a:p>
            <a:pPr marL="0" indent="0">
              <a:buNone/>
            </a:pPr>
            <a:endParaRPr lang="en-AU" dirty="0"/>
          </a:p>
          <a:p>
            <a:endParaRPr lang="en-AU" dirty="0"/>
          </a:p>
        </p:txBody>
      </p:sp>
    </p:spTree>
    <p:extLst>
      <p:ext uri="{BB962C8B-B14F-4D97-AF65-F5344CB8AC3E}">
        <p14:creationId xmlns:p14="http://schemas.microsoft.com/office/powerpoint/2010/main" val="107604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7467-4559-3619-2A5D-AA2E0E7B2CE0}"/>
              </a:ext>
            </a:extLst>
          </p:cNvPr>
          <p:cNvSpPr>
            <a:spLocks noGrp="1"/>
          </p:cNvSpPr>
          <p:nvPr>
            <p:ph type="title"/>
          </p:nvPr>
        </p:nvSpPr>
        <p:spPr>
          <a:xfrm>
            <a:off x="4965430" y="629268"/>
            <a:ext cx="6586491" cy="1286160"/>
          </a:xfrm>
        </p:spPr>
        <p:txBody>
          <a:bodyPr anchor="b">
            <a:normAutofit/>
          </a:bodyPr>
          <a:lstStyle/>
          <a:p>
            <a:r>
              <a:rPr lang="en-AU" dirty="0"/>
              <a:t>Application </a:t>
            </a:r>
          </a:p>
        </p:txBody>
      </p:sp>
      <p:sp>
        <p:nvSpPr>
          <p:cNvPr id="3" name="Content Placeholder 2">
            <a:extLst>
              <a:ext uri="{FF2B5EF4-FFF2-40B4-BE49-F238E27FC236}">
                <a16:creationId xmlns:a16="http://schemas.microsoft.com/office/drawing/2014/main" id="{1F7B9F10-05E9-1BA9-8BFA-0B92CC35E3EA}"/>
              </a:ext>
            </a:extLst>
          </p:cNvPr>
          <p:cNvSpPr>
            <a:spLocks noGrp="1"/>
          </p:cNvSpPr>
          <p:nvPr>
            <p:ph idx="1"/>
          </p:nvPr>
        </p:nvSpPr>
        <p:spPr>
          <a:xfrm>
            <a:off x="4965431" y="2438400"/>
            <a:ext cx="6586489" cy="3785419"/>
          </a:xfrm>
        </p:spPr>
        <p:txBody>
          <a:bodyPr>
            <a:normAutofit fontScale="92500" lnSpcReduction="20000"/>
          </a:bodyPr>
          <a:lstStyle/>
          <a:p>
            <a:r>
              <a:rPr lang="en-AU" sz="2000" b="1" dirty="0"/>
              <a:t>Students applying for Honours must complete the on‐line application form found on the Western Sydney University Honours in Law website: </a:t>
            </a:r>
          </a:p>
          <a:p>
            <a:pPr marL="0" indent="0">
              <a:buNone/>
            </a:pPr>
            <a:r>
              <a:rPr lang="en-AU" sz="2000" b="1" dirty="0">
                <a:hlinkClick r:id="rId2"/>
              </a:rPr>
              <a:t>https://www.westernsydney.edu.au/sol/school_of_law/honours</a:t>
            </a:r>
            <a:r>
              <a:rPr lang="en-AU" sz="2000" b="1" dirty="0"/>
              <a:t> </a:t>
            </a:r>
          </a:p>
          <a:p>
            <a:pPr marL="0" indent="0">
              <a:buNone/>
            </a:pPr>
            <a:endParaRPr lang="en-AU" sz="2000" b="1" dirty="0"/>
          </a:p>
          <a:p>
            <a:pPr marL="0" indent="0">
              <a:buNone/>
            </a:pPr>
            <a:r>
              <a:rPr lang="en-AU" sz="2000" b="1" dirty="0"/>
              <a:t>Key Dates – Summary </a:t>
            </a:r>
          </a:p>
          <a:p>
            <a:pPr marL="0" indent="0">
              <a:buNone/>
            </a:pPr>
            <a:endParaRPr lang="en-AU" sz="2000" b="1" dirty="0"/>
          </a:p>
          <a:p>
            <a:pPr marL="0" indent="0">
              <a:buNone/>
            </a:pPr>
            <a:r>
              <a:rPr lang="en-AU" sz="2000" b="1" dirty="0"/>
              <a:t>Application open: 1 </a:t>
            </a:r>
            <a:r>
              <a:rPr lang="en-AU" sz="2000" b="1"/>
              <a:t>December 2025</a:t>
            </a:r>
            <a:endParaRPr lang="en-AU" sz="2000" b="1" dirty="0"/>
          </a:p>
          <a:p>
            <a:pPr marL="0" indent="0">
              <a:buNone/>
            </a:pPr>
            <a:r>
              <a:rPr lang="en-AU" sz="2000" b="1" dirty="0"/>
              <a:t>Final Date for Applying for Admission: 15 January 2026 </a:t>
            </a:r>
          </a:p>
          <a:p>
            <a:pPr marL="0" indent="0">
              <a:buNone/>
            </a:pPr>
            <a:r>
              <a:rPr lang="en-AU" sz="2000" b="1" dirty="0"/>
              <a:t>Confirmation of Enrolment: 25 February 2026</a:t>
            </a:r>
          </a:p>
          <a:p>
            <a:pPr marL="0" indent="0">
              <a:buNone/>
            </a:pPr>
            <a:r>
              <a:rPr lang="en-AU" sz="2000" b="1" dirty="0"/>
              <a:t>Submission: Nov 2026 </a:t>
            </a:r>
          </a:p>
          <a:p>
            <a:pPr marL="0" indent="0">
              <a:buNone/>
            </a:pPr>
            <a:endParaRPr lang="en-AU" sz="2000" dirty="0"/>
          </a:p>
        </p:txBody>
      </p:sp>
      <p:pic>
        <p:nvPicPr>
          <p:cNvPr id="4" name="Picture 3">
            <a:extLst>
              <a:ext uri="{FF2B5EF4-FFF2-40B4-BE49-F238E27FC236}">
                <a16:creationId xmlns:a16="http://schemas.microsoft.com/office/drawing/2014/main" id="{ABE466DC-F0EB-6513-3B4A-E5CE7998B353}"/>
              </a:ext>
            </a:extLst>
          </p:cNvPr>
          <p:cNvPicPr>
            <a:picLocks noChangeAspect="1"/>
          </p:cNvPicPr>
          <p:nvPr/>
        </p:nvPicPr>
        <p:blipFill rotWithShape="1">
          <a:blip r:embed="rId3"/>
          <a:srcRect l="34095" r="2" b="2"/>
          <a:stretch/>
        </p:blipFill>
        <p:spPr>
          <a:xfrm>
            <a:off x="20" y="10"/>
            <a:ext cx="4635571" cy="6857990"/>
          </a:xfrm>
          <a:prstGeom prst="rect">
            <a:avLst/>
          </a:prstGeom>
          <a:effectLst/>
        </p:spPr>
      </p:pic>
    </p:spTree>
    <p:extLst>
      <p:ext uri="{BB962C8B-B14F-4D97-AF65-F5344CB8AC3E}">
        <p14:creationId xmlns:p14="http://schemas.microsoft.com/office/powerpoint/2010/main" val="85489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2CE2-C271-78F3-7C05-509E1D1983BB}"/>
              </a:ext>
            </a:extLst>
          </p:cNvPr>
          <p:cNvSpPr>
            <a:spLocks noGrp="1"/>
          </p:cNvSpPr>
          <p:nvPr>
            <p:ph type="title"/>
          </p:nvPr>
        </p:nvSpPr>
        <p:spPr/>
        <p:txBody>
          <a:bodyPr/>
          <a:lstStyle/>
          <a:p>
            <a:r>
              <a:rPr lang="en-AU" dirty="0"/>
              <a:t>Application</a:t>
            </a:r>
          </a:p>
        </p:txBody>
      </p:sp>
      <p:sp>
        <p:nvSpPr>
          <p:cNvPr id="3" name="Content Placeholder 2">
            <a:extLst>
              <a:ext uri="{FF2B5EF4-FFF2-40B4-BE49-F238E27FC236}">
                <a16:creationId xmlns:a16="http://schemas.microsoft.com/office/drawing/2014/main" id="{CA41784E-486A-C56D-F9FD-6D3180BAEE36}"/>
              </a:ext>
            </a:extLst>
          </p:cNvPr>
          <p:cNvSpPr>
            <a:spLocks noGrp="1"/>
          </p:cNvSpPr>
          <p:nvPr>
            <p:ph idx="1"/>
          </p:nvPr>
        </p:nvSpPr>
        <p:spPr/>
        <p:txBody>
          <a:bodyPr>
            <a:normAutofit fontScale="92500" lnSpcReduction="10000"/>
          </a:bodyPr>
          <a:lstStyle/>
          <a:p>
            <a:r>
              <a:rPr lang="en-GB" dirty="0">
                <a:effectLst/>
                <a:ea typeface="Arial" panose="020B0604020202020204" pitchFamily="34" charset="0"/>
              </a:rPr>
              <a:t>Students should have successfully passed 180 Law subject credit points at the time of applying for the honours program</a:t>
            </a:r>
            <a:r>
              <a:rPr lang="en-GB" dirty="0">
                <a:ea typeface="Arial" panose="020B0604020202020204" pitchFamily="34" charset="0"/>
              </a:rPr>
              <a:t> (and no more than 210 law subject credit points)</a:t>
            </a:r>
            <a:endParaRPr lang="en-GB" dirty="0">
              <a:effectLst/>
              <a:ea typeface="Arial" panose="020B0604020202020204" pitchFamily="34" charset="0"/>
            </a:endParaRPr>
          </a:p>
          <a:p>
            <a:pPr lvl="1"/>
            <a:r>
              <a:rPr lang="en-AU" sz="2800" b="0" i="0" dirty="0">
                <a:effectLst/>
              </a:rPr>
              <a:t>If you have completed 160 credit law points, you may apply. </a:t>
            </a:r>
          </a:p>
          <a:p>
            <a:pPr marL="457200" lvl="1" indent="0">
              <a:buNone/>
            </a:pPr>
            <a:endParaRPr lang="en-AU" sz="2800" b="0" i="0" dirty="0">
              <a:effectLst/>
            </a:endParaRPr>
          </a:p>
          <a:p>
            <a:pPr marL="0" indent="0">
              <a:buNone/>
            </a:pPr>
            <a:r>
              <a:rPr lang="en-HK" dirty="0"/>
              <a:t>Once you meet the credit threshold, three criteria for selection: </a:t>
            </a:r>
          </a:p>
          <a:p>
            <a:r>
              <a:rPr lang="en-HK" dirty="0"/>
              <a:t>Achievement of a threshold admission average mark (AAM) of at least 70; and </a:t>
            </a:r>
          </a:p>
          <a:p>
            <a:r>
              <a:rPr lang="en-HK" dirty="0"/>
              <a:t>Submission of Research Proposal (500-1,000 words); and </a:t>
            </a:r>
          </a:p>
          <a:p>
            <a:r>
              <a:rPr lang="en-HK" dirty="0"/>
              <a:t>c. Availability and appointment of a principal supervisor by the Dean of the School </a:t>
            </a:r>
          </a:p>
          <a:p>
            <a:endParaRPr lang="en-AU" dirty="0"/>
          </a:p>
        </p:txBody>
      </p:sp>
    </p:spTree>
    <p:extLst>
      <p:ext uri="{BB962C8B-B14F-4D97-AF65-F5344CB8AC3E}">
        <p14:creationId xmlns:p14="http://schemas.microsoft.com/office/powerpoint/2010/main" val="215784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0E71186-52D1-74A8-8F71-397376DF161F}"/>
              </a:ext>
            </a:extLst>
          </p:cNvPr>
          <p:cNvSpPr>
            <a:spLocks noGrp="1"/>
          </p:cNvSpPr>
          <p:nvPr>
            <p:ph type="title"/>
          </p:nvPr>
        </p:nvSpPr>
        <p:spPr>
          <a:xfrm>
            <a:off x="841246" y="673770"/>
            <a:ext cx="3644489" cy="2414488"/>
          </a:xfrm>
        </p:spPr>
        <p:txBody>
          <a:bodyPr anchor="t">
            <a:normAutofit/>
          </a:bodyPr>
          <a:lstStyle/>
          <a:p>
            <a:r>
              <a:rPr lang="en-AU" sz="4200" dirty="0">
                <a:solidFill>
                  <a:srgbClr val="FFFFFF"/>
                </a:solidFill>
              </a:rPr>
              <a:t>Differences between the LLB and the LLB (Hons) program</a:t>
            </a:r>
          </a:p>
        </p:txBody>
      </p:sp>
      <p:sp>
        <p:nvSpPr>
          <p:cNvPr id="3" name="Content Placeholder 2">
            <a:extLst>
              <a:ext uri="{FF2B5EF4-FFF2-40B4-BE49-F238E27FC236}">
                <a16:creationId xmlns:a16="http://schemas.microsoft.com/office/drawing/2014/main" id="{B10E1D22-BE30-F8B4-832B-3C0892B8AE9E}"/>
              </a:ext>
            </a:extLst>
          </p:cNvPr>
          <p:cNvSpPr>
            <a:spLocks noGrp="1"/>
          </p:cNvSpPr>
          <p:nvPr>
            <p:ph idx="1"/>
          </p:nvPr>
        </p:nvSpPr>
        <p:spPr>
          <a:xfrm>
            <a:off x="6095999" y="882315"/>
            <a:ext cx="5254754" cy="5294647"/>
          </a:xfrm>
        </p:spPr>
        <p:txBody>
          <a:bodyPr>
            <a:normAutofit/>
          </a:bodyPr>
          <a:lstStyle/>
          <a:p>
            <a:r>
              <a:rPr lang="en-AU" sz="2200"/>
              <a:t>LLB: </a:t>
            </a:r>
          </a:p>
          <a:p>
            <a:pPr lvl="1"/>
            <a:r>
              <a:rPr lang="en-AU" sz="2200"/>
              <a:t>160 credit points of core law subjects, 80 credit points of alternate subjects</a:t>
            </a:r>
          </a:p>
          <a:p>
            <a:r>
              <a:rPr lang="en-AU" sz="2200"/>
              <a:t>LLB (Hons): </a:t>
            </a:r>
          </a:p>
          <a:p>
            <a:pPr lvl="1"/>
            <a:r>
              <a:rPr lang="en-AU" sz="2200"/>
              <a:t>190 credit points of core law subjects, 50 credit points of alternates</a:t>
            </a:r>
          </a:p>
          <a:p>
            <a:r>
              <a:rPr lang="en-AU" sz="2200"/>
              <a:t>Why?</a:t>
            </a:r>
          </a:p>
          <a:p>
            <a:pPr lvl="1"/>
            <a:r>
              <a:rPr lang="en-AU" sz="2200"/>
              <a:t>In Hons program, LAWS4016 (10 CPs) and LAWS4011 (20 CPs) are part of the core program</a:t>
            </a:r>
          </a:p>
          <a:p>
            <a:r>
              <a:rPr lang="en-AU" sz="2200"/>
              <a:t>This means that, if you have already done more than 50 CPs of law alternates, they may not count towards your Hons degree (ie they will be ‘over the limit’).</a:t>
            </a:r>
          </a:p>
          <a:p>
            <a:endParaRPr lang="en-AU" sz="2200"/>
          </a:p>
        </p:txBody>
      </p:sp>
    </p:spTree>
    <p:extLst>
      <p:ext uri="{BB962C8B-B14F-4D97-AF65-F5344CB8AC3E}">
        <p14:creationId xmlns:p14="http://schemas.microsoft.com/office/powerpoint/2010/main" val="359583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AD519-CAA7-D112-CB72-61F02A5FECCB}"/>
              </a:ext>
            </a:extLst>
          </p:cNvPr>
          <p:cNvSpPr>
            <a:spLocks noGrp="1"/>
          </p:cNvSpPr>
          <p:nvPr>
            <p:ph type="title"/>
          </p:nvPr>
        </p:nvSpPr>
        <p:spPr>
          <a:xfrm>
            <a:off x="640080" y="325369"/>
            <a:ext cx="4368602" cy="1956841"/>
          </a:xfrm>
        </p:spPr>
        <p:txBody>
          <a:bodyPr anchor="b">
            <a:normAutofit/>
          </a:bodyPr>
          <a:lstStyle/>
          <a:p>
            <a:r>
              <a:rPr lang="en-AU" sz="5400"/>
              <a:t>Administration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9DB874-C27F-6DE8-954E-EBA0C5360DD6}"/>
              </a:ext>
            </a:extLst>
          </p:cNvPr>
          <p:cNvSpPr>
            <a:spLocks noGrp="1"/>
          </p:cNvSpPr>
          <p:nvPr>
            <p:ph idx="1"/>
          </p:nvPr>
        </p:nvSpPr>
        <p:spPr>
          <a:xfrm>
            <a:off x="640080" y="2872899"/>
            <a:ext cx="4243589" cy="3320668"/>
          </a:xfrm>
        </p:spPr>
        <p:txBody>
          <a:bodyPr>
            <a:normAutofit/>
          </a:bodyPr>
          <a:lstStyle/>
          <a:p>
            <a:r>
              <a:rPr lang="en-US" sz="2200" dirty="0"/>
              <a:t>The Australian Qualifications Framework (AQF) is the national policy for regulated qualifications in Australian education and training. See: </a:t>
            </a:r>
            <a:r>
              <a:rPr lang="en-US" sz="2200" dirty="0">
                <a:hlinkClick r:id="rId2"/>
              </a:rPr>
              <a:t>https://www.aqf.edu.au/</a:t>
            </a:r>
            <a:endParaRPr lang="en-US" sz="2200" dirty="0"/>
          </a:p>
          <a:p>
            <a:endParaRPr lang="en-AU" sz="2200" dirty="0"/>
          </a:p>
        </p:txBody>
      </p:sp>
      <p:pic>
        <p:nvPicPr>
          <p:cNvPr id="4" name="Picture 3">
            <a:extLst>
              <a:ext uri="{FF2B5EF4-FFF2-40B4-BE49-F238E27FC236}">
                <a16:creationId xmlns:a16="http://schemas.microsoft.com/office/drawing/2014/main" id="{18722F8B-6916-9B28-875D-A23591FBC537}"/>
              </a:ext>
            </a:extLst>
          </p:cNvPr>
          <p:cNvPicPr>
            <a:picLocks noChangeAspect="1"/>
          </p:cNvPicPr>
          <p:nvPr/>
        </p:nvPicPr>
        <p:blipFill rotWithShape="1">
          <a:blip r:embed="rId3"/>
          <a:srcRect l="449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2554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AD519-CAA7-D112-CB72-61F02A5FECCB}"/>
              </a:ext>
            </a:extLst>
          </p:cNvPr>
          <p:cNvSpPr>
            <a:spLocks noGrp="1"/>
          </p:cNvSpPr>
          <p:nvPr>
            <p:ph type="title"/>
          </p:nvPr>
        </p:nvSpPr>
        <p:spPr>
          <a:xfrm>
            <a:off x="5297762" y="329184"/>
            <a:ext cx="6251110" cy="1783080"/>
          </a:xfrm>
        </p:spPr>
        <p:txBody>
          <a:bodyPr anchor="b">
            <a:normAutofit/>
          </a:bodyPr>
          <a:lstStyle/>
          <a:p>
            <a:r>
              <a:rPr lang="en-AU" sz="5400" dirty="0"/>
              <a:t>Administration</a:t>
            </a:r>
          </a:p>
        </p:txBody>
      </p:sp>
      <p:pic>
        <p:nvPicPr>
          <p:cNvPr id="5" name="Picture 4" descr="Back photo of a graduate with a cap on">
            <a:extLst>
              <a:ext uri="{FF2B5EF4-FFF2-40B4-BE49-F238E27FC236}">
                <a16:creationId xmlns:a16="http://schemas.microsoft.com/office/drawing/2014/main" id="{9A278691-0428-B81F-6E08-40FACA0EA9CF}"/>
              </a:ext>
            </a:extLst>
          </p:cNvPr>
          <p:cNvPicPr>
            <a:picLocks noChangeAspect="1"/>
          </p:cNvPicPr>
          <p:nvPr/>
        </p:nvPicPr>
        <p:blipFill rotWithShape="1">
          <a:blip r:embed="rId2"/>
          <a:srcRect l="19364" r="3530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9DB874-C27F-6DE8-954E-EBA0C5360DD6}"/>
              </a:ext>
            </a:extLst>
          </p:cNvPr>
          <p:cNvSpPr>
            <a:spLocks noGrp="1"/>
          </p:cNvSpPr>
          <p:nvPr>
            <p:ph idx="1"/>
          </p:nvPr>
        </p:nvSpPr>
        <p:spPr>
          <a:xfrm>
            <a:off x="5297762" y="2706624"/>
            <a:ext cx="6251110" cy="3483864"/>
          </a:xfrm>
        </p:spPr>
        <p:txBody>
          <a:bodyPr>
            <a:normAutofit/>
          </a:bodyPr>
          <a:lstStyle/>
          <a:p>
            <a:r>
              <a:rPr lang="en-AU" sz="2200"/>
              <a:t>LLB (your current degree) is an AQF 7 degree</a:t>
            </a:r>
          </a:p>
          <a:p>
            <a:pPr lvl="1"/>
            <a:r>
              <a:rPr lang="en-US" sz="2200"/>
              <a:t>‘Graduates at this level will have broad and coherent knowledge and skills for professional work and/or further learning.’</a:t>
            </a:r>
            <a:endParaRPr lang="en-AU" sz="2200"/>
          </a:p>
          <a:p>
            <a:r>
              <a:rPr lang="en-AU" sz="2200"/>
              <a:t>LLB (Hons) is an AQF 8 degree:</a:t>
            </a:r>
          </a:p>
          <a:p>
            <a:pPr lvl="1"/>
            <a:r>
              <a:rPr lang="en-AU" sz="2200"/>
              <a:t>‘</a:t>
            </a:r>
            <a:r>
              <a:rPr lang="en-US" sz="2200"/>
              <a:t>Graduates at this level will have advanced knowledge and skills for professional or highly skilled work and/or further learning.’</a:t>
            </a:r>
            <a:endParaRPr lang="en-AU" sz="2200"/>
          </a:p>
        </p:txBody>
      </p:sp>
    </p:spTree>
    <p:extLst>
      <p:ext uri="{BB962C8B-B14F-4D97-AF65-F5344CB8AC3E}">
        <p14:creationId xmlns:p14="http://schemas.microsoft.com/office/powerpoint/2010/main" val="56053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610B-A9FA-D4F7-C228-754D3D4D5705}"/>
              </a:ext>
            </a:extLst>
          </p:cNvPr>
          <p:cNvSpPr>
            <a:spLocks noGrp="1"/>
          </p:cNvSpPr>
          <p:nvPr>
            <p:ph type="title"/>
          </p:nvPr>
        </p:nvSpPr>
        <p:spPr/>
        <p:txBody>
          <a:bodyPr/>
          <a:lstStyle/>
          <a:p>
            <a:r>
              <a:rPr lang="en-AU" dirty="0"/>
              <a:t>LLB vs LLB (Hons)</a:t>
            </a:r>
          </a:p>
        </p:txBody>
      </p:sp>
      <p:sp>
        <p:nvSpPr>
          <p:cNvPr id="3" name="Content Placeholder 2">
            <a:extLst>
              <a:ext uri="{FF2B5EF4-FFF2-40B4-BE49-F238E27FC236}">
                <a16:creationId xmlns:a16="http://schemas.microsoft.com/office/drawing/2014/main" id="{D2AEFD35-631C-5D3A-1F83-06D0E455A4E2}"/>
              </a:ext>
            </a:extLst>
          </p:cNvPr>
          <p:cNvSpPr>
            <a:spLocks noGrp="1"/>
          </p:cNvSpPr>
          <p:nvPr>
            <p:ph idx="1"/>
          </p:nvPr>
        </p:nvSpPr>
        <p:spPr/>
        <p:txBody>
          <a:bodyPr/>
          <a:lstStyle/>
          <a:p>
            <a:r>
              <a:rPr lang="en-AU" dirty="0"/>
              <a:t>Program variation from the LLB version to the LLB (Hons) version of See: </a:t>
            </a:r>
            <a:r>
              <a:rPr lang="en-AU" dirty="0">
                <a:hlinkClick r:id="rId2"/>
              </a:rPr>
              <a:t>https://hbook.westernsydney.edu.au/programs/</a:t>
            </a:r>
            <a:endParaRPr lang="en-AU" dirty="0"/>
          </a:p>
          <a:p>
            <a:r>
              <a:rPr lang="en-AU" dirty="0"/>
              <a:t>Example: </a:t>
            </a:r>
          </a:p>
          <a:p>
            <a:pPr lvl="1"/>
            <a:r>
              <a:rPr lang="en-AU" dirty="0"/>
              <a:t>Bachelor of Arts/LLB: 2537</a:t>
            </a:r>
          </a:p>
          <a:p>
            <a:pPr lvl="1"/>
            <a:r>
              <a:rPr lang="en-AU" dirty="0"/>
              <a:t>Bachelor of Arts/LLB (Hons): 2830</a:t>
            </a:r>
          </a:p>
          <a:p>
            <a:r>
              <a:rPr lang="en-AU" dirty="0"/>
              <a:t>Program variation application form: </a:t>
            </a:r>
            <a:r>
              <a:rPr lang="en-AU" dirty="0">
                <a:hlinkClick r:id="rId3"/>
              </a:rPr>
              <a:t>https://www.westernsydney.edu.au/currentstudents/current_students/enrolment/varying_your_course</a:t>
            </a:r>
            <a:endParaRPr lang="en-AU" dirty="0"/>
          </a:p>
          <a:p>
            <a:endParaRPr lang="en-AU" dirty="0"/>
          </a:p>
        </p:txBody>
      </p:sp>
    </p:spTree>
    <p:extLst>
      <p:ext uri="{BB962C8B-B14F-4D97-AF65-F5344CB8AC3E}">
        <p14:creationId xmlns:p14="http://schemas.microsoft.com/office/powerpoint/2010/main" val="70616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7467-4559-3619-2A5D-AA2E0E7B2CE0}"/>
              </a:ext>
            </a:extLst>
          </p:cNvPr>
          <p:cNvSpPr>
            <a:spLocks noGrp="1"/>
          </p:cNvSpPr>
          <p:nvPr>
            <p:ph type="title"/>
          </p:nvPr>
        </p:nvSpPr>
        <p:spPr>
          <a:xfrm>
            <a:off x="4965430" y="629268"/>
            <a:ext cx="6586491" cy="1286160"/>
          </a:xfrm>
        </p:spPr>
        <p:txBody>
          <a:bodyPr anchor="b">
            <a:normAutofit/>
          </a:bodyPr>
          <a:lstStyle/>
          <a:p>
            <a:r>
              <a:rPr lang="en-AU" dirty="0"/>
              <a:t>Why Pursue Honours</a:t>
            </a:r>
          </a:p>
        </p:txBody>
      </p:sp>
      <p:sp>
        <p:nvSpPr>
          <p:cNvPr id="3" name="Content Placeholder 2">
            <a:extLst>
              <a:ext uri="{FF2B5EF4-FFF2-40B4-BE49-F238E27FC236}">
                <a16:creationId xmlns:a16="http://schemas.microsoft.com/office/drawing/2014/main" id="{1F7B9F10-05E9-1BA9-8BFA-0B92CC35E3EA}"/>
              </a:ext>
            </a:extLst>
          </p:cNvPr>
          <p:cNvSpPr>
            <a:spLocks noGrp="1"/>
          </p:cNvSpPr>
          <p:nvPr>
            <p:ph idx="1"/>
          </p:nvPr>
        </p:nvSpPr>
        <p:spPr>
          <a:xfrm>
            <a:off x="4965431" y="2438400"/>
            <a:ext cx="6586489" cy="3785419"/>
          </a:xfrm>
        </p:spPr>
        <p:txBody>
          <a:bodyPr>
            <a:normAutofit/>
          </a:bodyPr>
          <a:lstStyle/>
          <a:p>
            <a:r>
              <a:rPr lang="en-AU" sz="2000"/>
              <a:t>Honours is a privilege</a:t>
            </a:r>
          </a:p>
          <a:p>
            <a:r>
              <a:rPr lang="en-AU" sz="2000"/>
              <a:t>Honours is enriching</a:t>
            </a:r>
          </a:p>
          <a:p>
            <a:r>
              <a:rPr lang="en-AU" sz="2000"/>
              <a:t>Honours is a choice</a:t>
            </a:r>
          </a:p>
        </p:txBody>
      </p:sp>
      <p:pic>
        <p:nvPicPr>
          <p:cNvPr id="4" name="Picture 3">
            <a:extLst>
              <a:ext uri="{FF2B5EF4-FFF2-40B4-BE49-F238E27FC236}">
                <a16:creationId xmlns:a16="http://schemas.microsoft.com/office/drawing/2014/main" id="{ABE466DC-F0EB-6513-3B4A-E5CE7998B353}"/>
              </a:ext>
            </a:extLst>
          </p:cNvPr>
          <p:cNvPicPr>
            <a:picLocks noChangeAspect="1"/>
          </p:cNvPicPr>
          <p:nvPr/>
        </p:nvPicPr>
        <p:blipFill rotWithShape="1">
          <a:blip r:embed="rId2"/>
          <a:srcRect l="34095" r="2"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95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665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706</Words>
  <Application>Microsoft Macintosh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2026 Law  Honours Program</vt:lpstr>
      <vt:lpstr>2026 Law Honours Program</vt:lpstr>
      <vt:lpstr>Application </vt:lpstr>
      <vt:lpstr>Application</vt:lpstr>
      <vt:lpstr>Differences between the LLB and the LLB (Hons) program</vt:lpstr>
      <vt:lpstr>Administration</vt:lpstr>
      <vt:lpstr>Administration</vt:lpstr>
      <vt:lpstr>LLB vs LLB (Hons)</vt:lpstr>
      <vt:lpstr>Why Pursue Honours</vt:lpstr>
      <vt:lpstr>Before you apply</vt:lpstr>
      <vt:lpstr>Setting expectations</vt:lpstr>
      <vt:lpstr>Student Experience 2025 Honours Program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Honours Program 2023</dc:title>
  <dc:creator>Sandy Noakes</dc:creator>
  <cp:lastModifiedBy>Rehan Abeyratne</cp:lastModifiedBy>
  <cp:revision>71</cp:revision>
  <cp:lastPrinted>2023-10-25T00:36:05Z</cp:lastPrinted>
  <dcterms:created xsi:type="dcterms:W3CDTF">2023-02-27T20:20:06Z</dcterms:created>
  <dcterms:modified xsi:type="dcterms:W3CDTF">2025-10-29T05:08:53Z</dcterms:modified>
</cp:coreProperties>
</file>