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90" r:id="rId3"/>
    <p:sldMasterId id="2147483717" r:id="rId4"/>
  </p:sldMasterIdLst>
  <p:notesMasterIdLst>
    <p:notesMasterId r:id="rId15"/>
  </p:notesMasterIdLst>
  <p:sldIdLst>
    <p:sldId id="264" r:id="rId5"/>
    <p:sldId id="257" r:id="rId6"/>
    <p:sldId id="540" r:id="rId7"/>
    <p:sldId id="261" r:id="rId8"/>
    <p:sldId id="259" r:id="rId9"/>
    <p:sldId id="523" r:id="rId10"/>
    <p:sldId id="524" r:id="rId11"/>
    <p:sldId id="539" r:id="rId12"/>
    <p:sldId id="525" r:id="rId13"/>
    <p:sldId id="5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1" autoAdjust="0"/>
    <p:restoredTop sz="70130" autoAdjust="0"/>
  </p:normalViewPr>
  <p:slideViewPr>
    <p:cSldViewPr snapToGrid="0">
      <p:cViewPr varScale="1">
        <p:scale>
          <a:sx n="80" d="100"/>
          <a:sy n="80" d="100"/>
        </p:scale>
        <p:origin x="17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C92A4-E110-42EE-B367-6E9A98F7BBA7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FC29D-AE4A-492C-89AC-917338199F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10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ernsydney.edu.au/digital_futures/dft/services_and_resources/Learning_Futures_Online_Workshop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FC29D-AE4A-492C-89AC-917338199F3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660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3D88-1CE6-DA43-B589-2F3912E95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20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3D88-1CE6-DA43-B589-2F3912E95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FC29D-AE4A-492C-89AC-917338199F3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305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Hotspot – locate and identify;</a:t>
            </a:r>
            <a:r>
              <a:rPr lang="en-AU" baseline="0" dirty="0"/>
              <a:t> Ordering – rank, prioritise, order; Fill in the blanks – recall; Essay - explain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2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Would you like to learn more about vUWS Blackboard tools and functionalities to enhance teaching and learning experience?</a:t>
            </a:r>
          </a:p>
          <a:p>
            <a:endParaRPr lang="en-AU" dirty="0"/>
          </a:p>
          <a:p>
            <a:r>
              <a:rPr lang="en-AU" dirty="0"/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One on one Consultation link:</a:t>
            </a:r>
          </a:p>
          <a:p>
            <a:r>
              <a:rPr lang="en-AU" u="sng" dirty="0">
                <a:hlinkClick r:id="rId3"/>
              </a:rPr>
              <a:t>https://forms.gle/23UoDvsvSoybqHgZ6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3D88-1CE6-DA43-B589-2F3912E95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  <a:p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Upcoming Sessions : https://www.westernsydney.edu.au/digital_futures/dft/services_and_resources/Learning_Futures_Online_Workshops/LF_Workshop_Schedule </a:t>
            </a:r>
            <a:endParaRPr lang="en-AU" sz="2400" kern="120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  <a:hlinkClick r:id="rId3"/>
            </a:endParaRPr>
          </a:p>
          <a:p>
            <a:endParaRPr lang="en-AU" dirty="0">
              <a:hlinkClick r:id="rId3"/>
            </a:endParaRPr>
          </a:p>
          <a:p>
            <a:r>
              <a:rPr lang="en-AU" dirty="0"/>
              <a:t>Recorded Sessions: https://www.westernsydney.edu.au/digital_futures/dft/services_and_resources/Learning_Futures_Online_Workshops/recorded_sessions </a:t>
            </a:r>
          </a:p>
          <a:p>
            <a:endParaRPr lang="en-AU" baseline="0" dirty="0"/>
          </a:p>
          <a:p>
            <a:r>
              <a:rPr lang="en-AU" baseline="0"/>
              <a:t>eLearnathon page: https://www.westernsydney.edu.au/digital_futures/dft/services_and_resources/Learning_Futures_Online_Workshops/elearnathon</a:t>
            </a:r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</p:txBody>
      </p:sp>
    </p:spTree>
    <p:extLst>
      <p:ext uri="{BB962C8B-B14F-4D97-AF65-F5344CB8AC3E}">
        <p14:creationId xmlns:p14="http://schemas.microsoft.com/office/powerpoint/2010/main" val="73492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URL: https://forms.gle/JrUyGf3szvuLTJZc8</a:t>
            </a:r>
          </a:p>
        </p:txBody>
      </p:sp>
    </p:spTree>
    <p:extLst>
      <p:ext uri="{BB962C8B-B14F-4D97-AF65-F5344CB8AC3E}">
        <p14:creationId xmlns:p14="http://schemas.microsoft.com/office/powerpoint/2010/main" val="238349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00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60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157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2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8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0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18" y="1400037"/>
            <a:ext cx="3456878" cy="39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62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17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 r="8962" b="25814"/>
          <a:stretch/>
        </p:blipFill>
        <p:spPr>
          <a:xfrm>
            <a:off x="-1" y="0"/>
            <a:ext cx="12188283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27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78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tx2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27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799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4772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2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8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07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7" y="320529"/>
            <a:ext cx="33504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7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29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54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500"/>
              </a:lnSpc>
              <a:defRPr sz="3500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2" y="1871498"/>
            <a:ext cx="10872787" cy="4326102"/>
          </a:xfrm>
        </p:spPr>
        <p:txBody>
          <a:bodyPr/>
          <a:lstStyle>
            <a:lvl1pPr>
              <a:lnSpc>
                <a:spcPts val="1700"/>
              </a:lnSpc>
              <a:spcAft>
                <a:spcPts val="0"/>
              </a:spcAft>
              <a:defRPr lang="en-AU" sz="1500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215900" indent="0">
              <a:lnSpc>
                <a:spcPts val="1700"/>
              </a:lnSpc>
              <a:spcAft>
                <a:spcPts val="850"/>
              </a:spcAft>
              <a:tabLst/>
              <a:defRPr lang="en-AU" sz="1500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3536E21-BEA9-0843-BB9C-C6C3FA5E478E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41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3"/>
            <a:ext cx="10872787" cy="4330017"/>
          </a:xfrm>
        </p:spPr>
        <p:txBody>
          <a:bodyPr/>
          <a:lstStyle>
            <a:lvl1pPr>
              <a:lnSpc>
                <a:spcPts val="3500"/>
              </a:lnSpc>
              <a:defRPr sz="3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3500"/>
              </a:lnSpc>
              <a:spcAft>
                <a:spcPts val="600"/>
              </a:spcAft>
              <a:defRPr sz="3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2200"/>
              </a:lnSpc>
              <a:defRPr sz="2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76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0" y="1854200"/>
            <a:ext cx="8268029" cy="4343400"/>
          </a:xfrm>
        </p:spPr>
        <p:txBody>
          <a:bodyPr/>
          <a:lstStyle>
            <a:lvl1pPr>
              <a:lnSpc>
                <a:spcPts val="6500"/>
              </a:lnSpc>
              <a:defRPr lang="en-US" sz="6500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D41AC54-ACEA-E74A-A236-8CA4995D51A5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3"/>
            <a:ext cx="2743200" cy="201613"/>
          </a:xfrm>
        </p:spPr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07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ECA7C0A-6EA2-2945-92B3-332C9C64946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48413" y="1871498"/>
            <a:ext cx="518318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0632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4C0D1A5-277E-8E4E-A287-21A2C45B1049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2" y="1871663"/>
            <a:ext cx="5183187" cy="43259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9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050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7000" indent="-12700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6734711-CBF7-0149-96E1-DB465890B98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25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0479E50-DC0F-194F-BF55-6288B1AAE44C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68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10871529" cy="4326102"/>
          </a:xfrm>
        </p:spPr>
        <p:txBody>
          <a:bodyPr/>
          <a:lstStyle>
            <a:lvl1pPr marL="0">
              <a:lnSpc>
                <a:spcPts val="1600"/>
              </a:lnSpc>
              <a:spcAft>
                <a:spcPts val="1500"/>
              </a:spcAft>
              <a:defRPr sz="18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7800" indent="-177800">
              <a:lnSpc>
                <a:spcPts val="2000"/>
              </a:lnSpc>
              <a:spcAft>
                <a:spcPts val="1500"/>
              </a:spcAft>
              <a:buFont typeface="Arial" charset="0"/>
              <a:buChar char="•"/>
              <a:tabLst/>
              <a:defRPr sz="18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0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D3BF28-C868-1E42-AD12-0669017885B5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6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1450" indent="-17145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4A54127-2AC4-624C-90C4-6E74D9031FD0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73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044575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E290B4-B3E1-A34F-9420-070C7E24A97B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5"/>
            <a:ext cx="5183187" cy="5165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46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F65FAE-121D-DF46-8371-2E67964D0BDF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460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89F7B0C-722D-8B45-BAF6-698B9FE8F81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3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3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1" y="1871663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40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4"/>
            <a:ext cx="440515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74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py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5635" y="303682"/>
            <a:ext cx="436678" cy="23083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1F03DD34-7D81-48AB-A09A-CC4E0707C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6245" y="333971"/>
            <a:ext cx="5178287" cy="6138248"/>
          </a:xfrm>
          <a:solidFill>
            <a:schemeClr val="bg1">
              <a:lumMod val="85000"/>
            </a:schemeClr>
          </a:solid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A9EEAB-7A05-4174-8E65-319F7A19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18" y="1139707"/>
            <a:ext cx="4645283" cy="1088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6CB2508-FAF2-4BB9-85CF-E4EACBDDD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0718" y="3344779"/>
            <a:ext cx="4645283" cy="2748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93824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9466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0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18" y="1400037"/>
            <a:ext cx="3456878" cy="39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33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3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 r="8962" b="25814"/>
          <a:stretch/>
        </p:blipFill>
        <p:spPr>
          <a:xfrm>
            <a:off x="-1" y="0"/>
            <a:ext cx="12188283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14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1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77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tx2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799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1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2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9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21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7" y="320529"/>
            <a:ext cx="33504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1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5209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12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90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500"/>
              </a:lnSpc>
              <a:defRPr sz="3500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2" y="1871498"/>
            <a:ext cx="10872787" cy="4326102"/>
          </a:xfrm>
        </p:spPr>
        <p:txBody>
          <a:bodyPr/>
          <a:lstStyle>
            <a:lvl1pPr>
              <a:lnSpc>
                <a:spcPts val="1700"/>
              </a:lnSpc>
              <a:spcAft>
                <a:spcPts val="0"/>
              </a:spcAft>
              <a:defRPr lang="en-AU" sz="1500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215900" indent="0">
              <a:lnSpc>
                <a:spcPts val="1700"/>
              </a:lnSpc>
              <a:spcAft>
                <a:spcPts val="850"/>
              </a:spcAft>
              <a:tabLst/>
              <a:defRPr lang="en-AU" sz="1500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3536E21-BEA9-0843-BB9C-C6C3FA5E478E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55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3"/>
            <a:ext cx="10872787" cy="4330017"/>
          </a:xfrm>
        </p:spPr>
        <p:txBody>
          <a:bodyPr/>
          <a:lstStyle>
            <a:lvl1pPr>
              <a:lnSpc>
                <a:spcPts val="3500"/>
              </a:lnSpc>
              <a:defRPr sz="3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3500"/>
              </a:lnSpc>
              <a:spcAft>
                <a:spcPts val="600"/>
              </a:spcAft>
              <a:defRPr sz="3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2200"/>
              </a:lnSpc>
              <a:defRPr sz="2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39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0" y="1854200"/>
            <a:ext cx="8268029" cy="4343400"/>
          </a:xfrm>
        </p:spPr>
        <p:txBody>
          <a:bodyPr/>
          <a:lstStyle>
            <a:lvl1pPr>
              <a:lnSpc>
                <a:spcPts val="6500"/>
              </a:lnSpc>
              <a:defRPr lang="en-US" sz="6500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D41AC54-ACEA-E74A-A236-8CA4995D51A5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3"/>
            <a:ext cx="2743200" cy="201613"/>
          </a:xfrm>
        </p:spPr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88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ECA7C0A-6EA2-2945-92B3-332C9C64946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48413" y="1871498"/>
            <a:ext cx="518318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6918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4C0D1A5-277E-8E4E-A287-21A2C45B1049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2" y="1871663"/>
            <a:ext cx="5183187" cy="43259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91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7000" indent="-12700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6734711-CBF7-0149-96E1-DB465890B98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88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0479E50-DC0F-194F-BF55-6288B1AAE44C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85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10871529" cy="4326102"/>
          </a:xfrm>
        </p:spPr>
        <p:txBody>
          <a:bodyPr/>
          <a:lstStyle>
            <a:lvl1pPr marL="0">
              <a:lnSpc>
                <a:spcPts val="1600"/>
              </a:lnSpc>
              <a:spcAft>
                <a:spcPts val="1500"/>
              </a:spcAft>
              <a:defRPr sz="18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7800" indent="-177800">
              <a:lnSpc>
                <a:spcPts val="2000"/>
              </a:lnSpc>
              <a:spcAft>
                <a:spcPts val="1500"/>
              </a:spcAft>
              <a:buFont typeface="Arial" charset="0"/>
              <a:buChar char="•"/>
              <a:tabLst/>
              <a:defRPr sz="18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9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908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D3BF28-C868-1E42-AD12-0669017885B5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228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1450" indent="-17145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4A54127-2AC4-624C-90C4-6E74D9031FD0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9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044575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E290B4-B3E1-A34F-9420-070C7E24A97B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5"/>
            <a:ext cx="5183187" cy="5165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56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F65FAE-121D-DF46-8371-2E67964D0BDF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1888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89F7B0C-722D-8B45-BAF6-698B9FE8F81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3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3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1" y="1871663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2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4"/>
            <a:ext cx="440515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7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0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18" y="1400037"/>
            <a:ext cx="3456878" cy="39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044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1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 r="8962" b="25814"/>
          <a:stretch/>
        </p:blipFill>
        <p:spPr>
          <a:xfrm>
            <a:off x="-1" y="0"/>
            <a:ext cx="12188283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08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6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96976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258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tx2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76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799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644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2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4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13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7" y="320529"/>
            <a:ext cx="33504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82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01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59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500"/>
              </a:lnSpc>
              <a:defRPr sz="3500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2" y="1871498"/>
            <a:ext cx="10872787" cy="4326102"/>
          </a:xfrm>
        </p:spPr>
        <p:txBody>
          <a:bodyPr/>
          <a:lstStyle>
            <a:lvl1pPr>
              <a:lnSpc>
                <a:spcPts val="1700"/>
              </a:lnSpc>
              <a:spcAft>
                <a:spcPts val="0"/>
              </a:spcAft>
              <a:defRPr lang="en-AU" sz="1500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215900" indent="0">
              <a:lnSpc>
                <a:spcPts val="1700"/>
              </a:lnSpc>
              <a:spcAft>
                <a:spcPts val="850"/>
              </a:spcAft>
              <a:tabLst/>
              <a:defRPr lang="en-AU" sz="1500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3536E21-BEA9-0843-BB9C-C6C3FA5E478E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559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3"/>
            <a:ext cx="10872787" cy="4330017"/>
          </a:xfrm>
        </p:spPr>
        <p:txBody>
          <a:bodyPr/>
          <a:lstStyle>
            <a:lvl1pPr>
              <a:lnSpc>
                <a:spcPts val="3500"/>
              </a:lnSpc>
              <a:defRPr sz="3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3500"/>
              </a:lnSpc>
              <a:spcAft>
                <a:spcPts val="600"/>
              </a:spcAft>
              <a:defRPr sz="3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2200"/>
              </a:lnSpc>
              <a:defRPr sz="2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717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0" y="1854200"/>
            <a:ext cx="8268029" cy="4343400"/>
          </a:xfrm>
        </p:spPr>
        <p:txBody>
          <a:bodyPr/>
          <a:lstStyle>
            <a:lvl1pPr>
              <a:lnSpc>
                <a:spcPts val="6500"/>
              </a:lnSpc>
              <a:defRPr lang="en-US" sz="6500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D41AC54-ACEA-E74A-A236-8CA4995D51A5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3"/>
            <a:ext cx="2743200" cy="201613"/>
          </a:xfrm>
        </p:spPr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609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ECA7C0A-6EA2-2945-92B3-332C9C64946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48413" y="1871498"/>
            <a:ext cx="518318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53873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4C0D1A5-277E-8E4E-A287-21A2C45B1049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2" y="1871663"/>
            <a:ext cx="5183187" cy="43259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78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7000" indent="-12700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6734711-CBF7-0149-96E1-DB465890B98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601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0479E50-DC0F-194F-BF55-6288B1AAE44C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252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10871529" cy="4326102"/>
          </a:xfrm>
        </p:spPr>
        <p:txBody>
          <a:bodyPr/>
          <a:lstStyle>
            <a:lvl1pPr marL="0">
              <a:lnSpc>
                <a:spcPts val="1600"/>
              </a:lnSpc>
              <a:spcAft>
                <a:spcPts val="1500"/>
              </a:spcAft>
              <a:defRPr sz="18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7800" indent="-177800">
              <a:lnSpc>
                <a:spcPts val="2000"/>
              </a:lnSpc>
              <a:spcAft>
                <a:spcPts val="1500"/>
              </a:spcAft>
              <a:buFont typeface="Arial" charset="0"/>
              <a:buChar char="•"/>
              <a:tabLst/>
              <a:defRPr sz="18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0628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D3BF28-C868-1E42-AD12-0669017885B5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910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1450" indent="-17145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4A54127-2AC4-624C-90C4-6E74D9031FD0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740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044575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E290B4-B3E1-A34F-9420-070C7E24A97B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5"/>
            <a:ext cx="5183187" cy="5165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12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F65FAE-121D-DF46-8371-2E67964D0BDF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943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62235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89F7B0C-722D-8B45-BAF6-698B9FE8F81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3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3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1" y="1871663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85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4"/>
            <a:ext cx="440515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9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BA730-C35E-4F4F-A93F-2A6643D0DE14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C8971-0770-4B83-B864-7EF3C1220F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700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0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0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F468EA-D9CE-8943-9C75-830D68AC402B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700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3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700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/>
              <a:t>PAGE </a:t>
            </a:r>
            <a:fld id="{C9EE3F8F-BFD3-9842-9D76-CADACBFBDD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hf hdr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500" b="0" i="0" u="none" kern="1200">
          <a:solidFill>
            <a:schemeClr val="tx2"/>
          </a:solidFill>
          <a:latin typeface="Chronicle Text G1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1300"/>
        </a:spcAft>
        <a:buFont typeface="Arial"/>
        <a:buNone/>
        <a:defRPr sz="2000" kern="1200">
          <a:solidFill>
            <a:schemeClr val="accent1"/>
          </a:solidFill>
          <a:latin typeface="Chronicle Text G1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1400"/>
        </a:lnSpc>
        <a:spcBef>
          <a:spcPts val="0"/>
        </a:spcBef>
        <a:buFont typeface="Arial"/>
        <a:buNone/>
        <a:tabLst/>
        <a:defRPr sz="1200" b="1" i="0" u="none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11113" indent="0" algn="l" defTabSz="914400" rtl="0" eaLnBrk="1" latinLnBrk="0" hangingPunct="1">
        <a:lnSpc>
          <a:spcPts val="1400"/>
        </a:lnSpc>
        <a:spcBef>
          <a:spcPts val="0"/>
        </a:spcBef>
        <a:spcAft>
          <a:spcPts val="850"/>
        </a:spcAft>
        <a:buFont typeface="Arial"/>
        <a:buNone/>
        <a:tabLst/>
        <a:defRPr sz="12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7264">
          <p15:clr>
            <a:srgbClr val="F26B43"/>
          </p15:clr>
        </p15:guide>
        <p15:guide id="6" pos="3681">
          <p15:clr>
            <a:srgbClr val="F26B43"/>
          </p15:clr>
        </p15:guide>
        <p15:guide id="7" pos="399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0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0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F468EA-D9CE-8943-9C75-830D68AC402B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700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3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700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/>
              <a:t>PAGE </a:t>
            </a:r>
            <a:fld id="{C9EE3F8F-BFD3-9842-9D76-CADACBFBDD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</p:sldLayoutIdLst>
  <p:hf hdr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500" b="0" i="0" u="none" kern="1200">
          <a:solidFill>
            <a:schemeClr val="tx2"/>
          </a:solidFill>
          <a:latin typeface="Chronicle Text G1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1300"/>
        </a:spcAft>
        <a:buFont typeface="Arial"/>
        <a:buNone/>
        <a:defRPr sz="2000" kern="1200">
          <a:solidFill>
            <a:schemeClr val="accent1"/>
          </a:solidFill>
          <a:latin typeface="Chronicle Text G1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1400"/>
        </a:lnSpc>
        <a:spcBef>
          <a:spcPts val="0"/>
        </a:spcBef>
        <a:buFont typeface="Arial"/>
        <a:buNone/>
        <a:tabLst/>
        <a:defRPr sz="1200" b="1" i="0" u="none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11113" indent="0" algn="l" defTabSz="914400" rtl="0" eaLnBrk="1" latinLnBrk="0" hangingPunct="1">
        <a:lnSpc>
          <a:spcPts val="1400"/>
        </a:lnSpc>
        <a:spcBef>
          <a:spcPts val="0"/>
        </a:spcBef>
        <a:spcAft>
          <a:spcPts val="850"/>
        </a:spcAft>
        <a:buFont typeface="Arial"/>
        <a:buNone/>
        <a:tabLst/>
        <a:defRPr sz="12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7264">
          <p15:clr>
            <a:srgbClr val="F26B43"/>
          </p15:clr>
        </p15:guide>
        <p15:guide id="6" pos="3681">
          <p15:clr>
            <a:srgbClr val="F26B43"/>
          </p15:clr>
        </p15:guide>
        <p15:guide id="7" pos="399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0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0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F468EA-D9CE-8943-9C75-830D68AC402B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700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3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700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/>
              <a:t>PAGE </a:t>
            </a:r>
            <a:fld id="{C9EE3F8F-BFD3-9842-9D76-CADACBFBDD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</p:sldLayoutIdLst>
  <p:hf hdr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500" b="0" i="0" u="none" kern="1200">
          <a:solidFill>
            <a:schemeClr val="tx2"/>
          </a:solidFill>
          <a:latin typeface="Chronicle Text G1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1300"/>
        </a:spcAft>
        <a:buFont typeface="Arial"/>
        <a:buNone/>
        <a:defRPr sz="2000" kern="1200">
          <a:solidFill>
            <a:schemeClr val="accent1"/>
          </a:solidFill>
          <a:latin typeface="Chronicle Text G1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1400"/>
        </a:lnSpc>
        <a:spcBef>
          <a:spcPts val="0"/>
        </a:spcBef>
        <a:buFont typeface="Arial"/>
        <a:buNone/>
        <a:tabLst/>
        <a:defRPr sz="1200" b="1" i="0" u="none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11113" indent="0" algn="l" defTabSz="914400" rtl="0" eaLnBrk="1" latinLnBrk="0" hangingPunct="1">
        <a:lnSpc>
          <a:spcPts val="1400"/>
        </a:lnSpc>
        <a:spcBef>
          <a:spcPts val="0"/>
        </a:spcBef>
        <a:spcAft>
          <a:spcPts val="850"/>
        </a:spcAft>
        <a:buFont typeface="Arial"/>
        <a:buNone/>
        <a:tabLst/>
        <a:defRPr sz="12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7264">
          <p15:clr>
            <a:srgbClr val="F26B43"/>
          </p15:clr>
        </p15:guide>
        <p15:guide id="6" pos="3681">
          <p15:clr>
            <a:srgbClr val="F26B43"/>
          </p15:clr>
        </p15:guide>
        <p15:guide id="7" pos="399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jpg"/><Relationship Id="rId4" Type="http://schemas.openxmlformats.org/officeDocument/2006/relationships/hyperlink" Target="mailto:elearning@westernsydney.edu.a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Learning@westernsydney.edu.a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6.png"/><Relationship Id="rId4" Type="http://schemas.openxmlformats.org/officeDocument/2006/relationships/hyperlink" Target="mailto:DFT@westernsydney.edu.a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C32D-BF35-475C-8E5F-0786F2EF9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3722" y="1783959"/>
            <a:ext cx="6268258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 up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vUWS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Assignments</a:t>
            </a:r>
            <a:br>
              <a:rPr lang="en-US" sz="33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Presenter: Noshir Bulsara &amp; Alex Mackay, Learning Futures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E295AB-70A9-41B1-A3D4-BA3F42BCE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r="-1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5945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443883" y="659017"/>
            <a:ext cx="10335906" cy="10884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50" b="0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 Light" panose="020F0302020204030204"/>
                <a:cs typeface="Arial" panose="020B0604020202020204" pitchFamily="34" charset="0"/>
                <a:sym typeface="Bebas"/>
              </a:rPr>
              <a:t>Tell us what you think!</a:t>
            </a:r>
            <a:endParaRPr kumimoji="0" lang="en-AU" sz="5050" b="0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 Light" panose="020F0302020204030204"/>
              <a:sym typeface="Beba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3883" y="1747435"/>
            <a:ext cx="5237826" cy="404788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717175"/>
                </a:solidFill>
                <a:effectLst/>
                <a:uLnTx/>
                <a:uFillTx/>
                <a:latin typeface="Calibri" panose="020F0502020204030204"/>
                <a:sym typeface="Avenir Book"/>
              </a:rPr>
              <a:t>Quick feedback form : 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200" b="0" i="0" u="none" strike="noStrike" kern="1200" cap="none" spc="0" normalizeH="0" baseline="0" noProof="0" dirty="0">
              <a:ln>
                <a:noFill/>
              </a:ln>
              <a:solidFill>
                <a:srgbClr val="717175"/>
              </a:solidFill>
              <a:effectLst/>
              <a:uLnTx/>
              <a:uFillTx/>
              <a:latin typeface="Calibri" panose="020F0502020204030204"/>
              <a:sym typeface="Avenir Book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717175"/>
                </a:solidFill>
                <a:effectLst/>
                <a:uLnTx/>
                <a:uFillTx/>
                <a:latin typeface="Calibri" panose="020F0502020204030204"/>
                <a:sym typeface="Avenir Book"/>
              </a:rPr>
              <a:t>The URL in the chat. It should only take 2-3min (we promise!) 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Narrow Book" pitchFamily="50" charset="0"/>
              <a:ea typeface="Times New Roman" panose="02020603050405020304" pitchFamily="18" charset="0"/>
              <a:cs typeface="Times New Roman" panose="02020603050405020304" pitchFamily="18" charset="0"/>
              <a:sym typeface="Avenir Book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200" b="0" i="0" u="none" strike="noStrike" kern="1200" cap="none" spc="0" normalizeH="0" baseline="0" noProof="0" dirty="0">
              <a:ln>
                <a:noFill/>
              </a:ln>
              <a:solidFill>
                <a:srgbClr val="71717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200" b="0" i="0" u="none" strike="noStrike" kern="1200" cap="none" spc="0" normalizeH="0" baseline="0" noProof="0" dirty="0">
              <a:ln>
                <a:noFill/>
              </a:ln>
              <a:solidFill>
                <a:srgbClr val="71717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  <p:pic>
        <p:nvPicPr>
          <p:cNvPr id="8" name="Picture 2" descr="https://ingid.org/content/uploads/2019/03/download-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27" y="1747435"/>
            <a:ext cx="4743888" cy="30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23559" y="5410599"/>
            <a:ext cx="95852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actually use your feedback to fine-tune, create and schedule future workshops</a:t>
            </a:r>
          </a:p>
        </p:txBody>
      </p:sp>
    </p:spTree>
    <p:extLst>
      <p:ext uri="{BB962C8B-B14F-4D97-AF65-F5344CB8AC3E}">
        <p14:creationId xmlns:p14="http://schemas.microsoft.com/office/powerpoint/2010/main" val="17499870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email&#10;&#10;Description automatically generated">
            <a:extLst>
              <a:ext uri="{FF2B5EF4-FFF2-40B4-BE49-F238E27FC236}">
                <a16:creationId xmlns:a16="http://schemas.microsoft.com/office/drawing/2014/main" id="{38ADA8FF-30A2-5840-B181-C4E91247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6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Zoom Chat – Attendance </a:t>
            </a:r>
            <a:br>
              <a:rPr lang="en-AU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799901" y="1321139"/>
            <a:ext cx="3296611" cy="22467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Before we begin: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Enter your Full name, School and email into the Zoom chat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 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445B6-286C-485C-8788-29DAC5A0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307" y="1254584"/>
            <a:ext cx="7392063" cy="49219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D2465B-C15B-40D7-957E-31C08A20F21B}"/>
              </a:ext>
            </a:extLst>
          </p:cNvPr>
          <p:cNvSpPr/>
          <p:nvPr/>
        </p:nvSpPr>
        <p:spPr>
          <a:xfrm>
            <a:off x="5448499" y="3209351"/>
            <a:ext cx="3329741" cy="1023257"/>
          </a:xfrm>
          <a:prstGeom prst="rect">
            <a:avLst/>
          </a:prstGeom>
          <a:solidFill>
            <a:srgbClr val="272727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DCC52B-9AC8-456C-AE2A-C1ACCBDE33C7}"/>
              </a:ext>
            </a:extLst>
          </p:cNvPr>
          <p:cNvSpPr/>
          <p:nvPr/>
        </p:nvSpPr>
        <p:spPr>
          <a:xfrm>
            <a:off x="7204809" y="5684452"/>
            <a:ext cx="713895" cy="720301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07078-ABE5-423A-8712-7117CCBA40BA}"/>
              </a:ext>
            </a:extLst>
          </p:cNvPr>
          <p:cNvSpPr/>
          <p:nvPr/>
        </p:nvSpPr>
        <p:spPr>
          <a:xfrm>
            <a:off x="9232112" y="5216033"/>
            <a:ext cx="2584053" cy="1188720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0941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5192" y="1106424"/>
            <a:ext cx="5190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solidFill>
                  <a:srgbClr val="C00000"/>
                </a:solidFill>
              </a:rPr>
              <a:t>Session Outline</a:t>
            </a:r>
          </a:p>
        </p:txBody>
      </p:sp>
      <p:pic>
        <p:nvPicPr>
          <p:cNvPr id="5" name="Picture 4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1372" r="32949" b="-1372"/>
          <a:stretch/>
        </p:blipFill>
        <p:spPr>
          <a:xfrm>
            <a:off x="7723117" y="856210"/>
            <a:ext cx="4064061" cy="5610937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3175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2FFDDC-B1BA-4656-BBDF-16F8054E486E}"/>
              </a:ext>
            </a:extLst>
          </p:cNvPr>
          <p:cNvSpPr txBox="1"/>
          <p:nvPr/>
        </p:nvSpPr>
        <p:spPr>
          <a:xfrm>
            <a:off x="697832" y="2447488"/>
            <a:ext cx="65922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Creating a vUWS Assignment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Submitting an assignment as a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Grading the assignment using Inline Grading in vUWS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8453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7E9E3A-565A-423C-A27A-E35EA469F899}"/>
              </a:ext>
            </a:extLst>
          </p:cNvPr>
          <p:cNvSpPr txBox="1"/>
          <p:nvPr/>
        </p:nvSpPr>
        <p:spPr>
          <a:xfrm>
            <a:off x="4366744" y="222199"/>
            <a:ext cx="3458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/>
              <a:t>Live Demo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AD101-6273-4316-BFC6-03349BC44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7" y="1711354"/>
            <a:ext cx="6882450" cy="4706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5BF1AA-4C91-4B5E-8C00-609FEDBCA409}"/>
              </a:ext>
            </a:extLst>
          </p:cNvPr>
          <p:cNvSpPr txBox="1"/>
          <p:nvPr/>
        </p:nvSpPr>
        <p:spPr>
          <a:xfrm>
            <a:off x="8120543" y="2239861"/>
            <a:ext cx="3497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Login to your vUWS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Set Edit Mode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And follow along</a:t>
            </a:r>
          </a:p>
        </p:txBody>
      </p:sp>
    </p:spTree>
    <p:extLst>
      <p:ext uri="{BB962C8B-B14F-4D97-AF65-F5344CB8AC3E}">
        <p14:creationId xmlns:p14="http://schemas.microsoft.com/office/powerpoint/2010/main" val="4126173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279" y="1887893"/>
            <a:ext cx="11191442" cy="4330017"/>
          </a:xfrm>
        </p:spPr>
        <p:txBody>
          <a:bodyPr/>
          <a:lstStyle/>
          <a:p>
            <a:r>
              <a:rPr lang="en-US" sz="4000" dirty="0"/>
              <a:t>Support and Resources</a:t>
            </a:r>
          </a:p>
          <a:p>
            <a:endParaRPr lang="en-US" sz="40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98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eLearning Support One to One (101)</a:t>
            </a:r>
            <a:br>
              <a:rPr lang="en-AU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799901" y="1321139"/>
            <a:ext cx="543593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Would you like to learn more about vUWS Blackboard tools and functionalities to enhance teaching and learning experience?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Book a session today using our online form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https://forms.gle/23UoDvsvSoybqHgZ6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If you have any additional queries, our contact email is  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elearning@westernsydney.edu.au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</p:txBody>
      </p:sp>
      <p:pic>
        <p:nvPicPr>
          <p:cNvPr id="4" name="Picture 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4B2B280A-B3AA-8C4C-8CA2-F3A822730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831" y="1617023"/>
            <a:ext cx="5435930" cy="36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8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352906" y="910511"/>
            <a:ext cx="5515233" cy="10884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50" b="0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 Light" panose="020F0302020204030204"/>
                <a:sym typeface="Bebas"/>
              </a:rPr>
              <a:t>Additional Resources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29992" y="1899791"/>
            <a:ext cx="5361060" cy="430570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50000"/>
              </a:lnSpc>
            </a:pPr>
            <a:r>
              <a:rPr lang="en-AU" sz="2400" dirty="0">
                <a:latin typeface="Chronicle Text G1 Bold" pitchFamily="50" charset="0"/>
              </a:rPr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Upcoming Sessions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Recorded Sessions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eLearnathon page – Where you will find the PowerPoint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b="1" dirty="0">
                <a:solidFill>
                  <a:srgbClr val="000000"/>
                </a:solidFill>
                <a:latin typeface="Gotham Narrow Light"/>
              </a:rPr>
              <a:t>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Contact </a:t>
            </a:r>
            <a:r>
              <a:rPr lang="en-AU" dirty="0">
                <a:solidFill>
                  <a:srgbClr val="000000"/>
                </a:solidFill>
                <a:latin typeface="Gotham Narrow Light"/>
                <a:hlinkClick r:id="rId3"/>
              </a:rPr>
              <a:t>eLearning@westernsydney.edu.au</a:t>
            </a:r>
            <a:r>
              <a:rPr lang="en-AU" dirty="0">
                <a:solidFill>
                  <a:srgbClr val="000000"/>
                </a:solidFill>
                <a:latin typeface="Gotham Narrow Ligh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pPr lvl="2">
              <a:lnSpc>
                <a:spcPct val="150000"/>
              </a:lnSpc>
            </a:pPr>
            <a:endParaRPr lang="en-AU" sz="2400" dirty="0">
              <a:solidFill>
                <a:schemeClr val="accent1"/>
              </a:solidFill>
              <a:latin typeface="Chronicle Text G1 Bold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900" dirty="0"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sz="800" dirty="0">
              <a:hlinkClick r:id="" action="ppaction://noaction"/>
            </a:endParaRPr>
          </a:p>
          <a:p>
            <a:pPr>
              <a:lnSpc>
                <a:spcPct val="150000"/>
              </a:lnSpc>
            </a:pP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863" y="1030583"/>
            <a:ext cx="5630562" cy="503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194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279" y="1887893"/>
            <a:ext cx="11191442" cy="4330017"/>
          </a:xfrm>
        </p:spPr>
        <p:txBody>
          <a:bodyPr/>
          <a:lstStyle/>
          <a:p>
            <a:r>
              <a:rPr lang="en-US" sz="4000" dirty="0"/>
              <a:t>Feedback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9858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0808C6CA3F94DB3D066DEABCA68FE" ma:contentTypeVersion="12" ma:contentTypeDescription="Create a new document." ma:contentTypeScope="" ma:versionID="9e7f0e21707163d64e3eb9e09801c113">
  <xsd:schema xmlns:xsd="http://www.w3.org/2001/XMLSchema" xmlns:xs="http://www.w3.org/2001/XMLSchema" xmlns:p="http://schemas.microsoft.com/office/2006/metadata/properties" xmlns:ns2="6a7e7065-82f1-4b73-b0d2-d420dd51b77c" xmlns:ns3="d1451e70-cd14-4910-9f66-b2809bf32abb" targetNamespace="http://schemas.microsoft.com/office/2006/metadata/properties" ma:root="true" ma:fieldsID="c69fe859a3e435f88c5df3a13c0b4d4c" ns2:_="" ns3:_="">
    <xsd:import namespace="6a7e7065-82f1-4b73-b0d2-d420dd51b77c"/>
    <xsd:import namespace="d1451e70-cd14-4910-9f66-b2809bf32a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e7065-82f1-4b73-b0d2-d420dd51b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1e70-cd14-4910-9f66-b2809bf32a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A922F6-CE69-4728-B82E-908C50207DEA}"/>
</file>

<file path=customXml/itemProps2.xml><?xml version="1.0" encoding="utf-8"?>
<ds:datastoreItem xmlns:ds="http://schemas.openxmlformats.org/officeDocument/2006/customXml" ds:itemID="{1BC18564-DAAB-4A3A-A7E6-9407762EB90E}"/>
</file>

<file path=customXml/itemProps3.xml><?xml version="1.0" encoding="utf-8"?>
<ds:datastoreItem xmlns:ds="http://schemas.openxmlformats.org/officeDocument/2006/customXml" ds:itemID="{50557552-E6C0-42A9-960B-1D88D885BEC1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480</Words>
  <Application>Microsoft Office PowerPoint</Application>
  <PresentationFormat>Widescreen</PresentationFormat>
  <Paragraphs>70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Arial</vt:lpstr>
      <vt:lpstr>Calibri</vt:lpstr>
      <vt:lpstr>Calibri Light</vt:lpstr>
      <vt:lpstr>Chronicle Text G1</vt:lpstr>
      <vt:lpstr>Chronicle Text G1 Bold</vt:lpstr>
      <vt:lpstr>Chronicle Text G1 Roman</vt:lpstr>
      <vt:lpstr>Gotham Narrow</vt:lpstr>
      <vt:lpstr>Gotham Narrow Bold</vt:lpstr>
      <vt:lpstr>Gotham Narrow Book</vt:lpstr>
      <vt:lpstr>Gotham Narrow Light</vt:lpstr>
      <vt:lpstr>Helvetica Light</vt:lpstr>
      <vt:lpstr>Helvetica Neue</vt:lpstr>
      <vt:lpstr>Office Theme</vt:lpstr>
      <vt:lpstr>1_Office Theme</vt:lpstr>
      <vt:lpstr>2_Office Theme</vt:lpstr>
      <vt:lpstr>3_Office Theme</vt:lpstr>
      <vt:lpstr>Setting up vUWS Assignments  Presenter: Noshir Bulsara &amp; Alex Mackay, Learning Futures</vt:lpstr>
      <vt:lpstr>PowerPoint Presentation</vt:lpstr>
      <vt:lpstr>Zoom Chat – Attendance  </vt:lpstr>
      <vt:lpstr>PowerPoint Presentation</vt:lpstr>
      <vt:lpstr>PowerPoint Presentation</vt:lpstr>
      <vt:lpstr>PowerPoint Presentation</vt:lpstr>
      <vt:lpstr>eLearning Support One to One (101)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Noshir Bulsara</dc:creator>
  <cp:lastModifiedBy>Noshir Bulsara</cp:lastModifiedBy>
  <cp:revision>8</cp:revision>
  <dcterms:created xsi:type="dcterms:W3CDTF">2021-02-17T09:38:09Z</dcterms:created>
  <dcterms:modified xsi:type="dcterms:W3CDTF">2021-02-17T11:42:11Z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0x010100F570808C6CA3F94DB3D066DEABCA68FE</vt:lpwstr>
  </property>
</Properties>
</file>