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5"/>
  </p:notesMasterIdLst>
  <p:sldIdLst>
    <p:sldId id="564" r:id="rId5"/>
    <p:sldId id="258" r:id="rId6"/>
    <p:sldId id="327" r:id="rId7"/>
    <p:sldId id="418" r:id="rId8"/>
    <p:sldId id="644" r:id="rId9"/>
    <p:sldId id="645" r:id="rId10"/>
    <p:sldId id="643" r:id="rId11"/>
    <p:sldId id="590" r:id="rId12"/>
    <p:sldId id="588" r:id="rId13"/>
    <p:sldId id="6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9B72B"/>
    <a:srgbClr val="AD0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66627" autoAdjust="0"/>
  </p:normalViewPr>
  <p:slideViewPr>
    <p:cSldViewPr snapToGrid="0">
      <p:cViewPr varScale="1">
        <p:scale>
          <a:sx n="76" d="100"/>
          <a:sy n="76" d="100"/>
        </p:scale>
        <p:origin x="18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92A4-E110-42EE-B367-6E9A98F7BBA7}" type="datetimeFigureOut">
              <a:rPr lang="en-AU" smtClean="0"/>
              <a:t>21/10/2022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C29D-AE4A-492C-89AC-917338199F3D}" type="slidenum">
              <a:rPr lang="en-AU" smtClean="0"/>
              <a:t>‹#›</a:t>
            </a:fld>
            <a:endParaRPr lang="en-AU"/>
          </a:p>
        </p:txBody>
      </p:sp>
    </p:spTree>
    <p:extLst>
      <p:ext uri="{BB962C8B-B14F-4D97-AF65-F5344CB8AC3E}">
        <p14:creationId xmlns:p14="http://schemas.microsoft.com/office/powerpoint/2010/main" val="25541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sternsydney.edu.au/digital_futures/dft/services_and_resources/Learning_Futures_Online_Workshops/LF_Workshop_Schedul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Hi everyone, </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This is our last pit stop in the Amazing Race workshop week.</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Thank you to all that have attended, we will have the recordings available online late next week. </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22656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would like to begin today’s workshop by </a:t>
            </a:r>
            <a:r>
              <a:rPr lang="en-AU" b="0" i="0" dirty="0">
                <a:solidFill>
                  <a:srgbClr val="3A3A44"/>
                </a:solidFill>
                <a:effectLst/>
                <a:latin typeface="Calibri" panose="020F0502020204030204" pitchFamily="34" charset="0"/>
              </a:rPr>
              <a:t>acknowledging the Traditional Custodians of the land on which we meet today, and pay my respects to their Elders past and present. I extend that respect to Aboriginal and Torres Strait Islander peoples here today.</a:t>
            </a:r>
          </a:p>
          <a:p>
            <a:endParaRPr lang="en-AU" b="0" i="0" dirty="0">
              <a:solidFill>
                <a:srgbClr val="3A3A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white"/>
                </a:solidFill>
                <a:latin typeface="+mn-lt"/>
              </a:rPr>
              <a:t>I am joining you today from [</a:t>
            </a:r>
            <a:r>
              <a:rPr lang="en-GB" sz="1200" b="0" i="1" dirty="0" err="1">
                <a:solidFill>
                  <a:prstClr val="white"/>
                </a:solidFill>
                <a:latin typeface="+mn-lt"/>
              </a:rPr>
              <a:t>Darug</a:t>
            </a:r>
            <a:r>
              <a:rPr lang="en-GB" sz="1200" b="0" dirty="0">
                <a:solidFill>
                  <a:prstClr val="white"/>
                </a:solidFill>
                <a:latin typeface="+mn-lt"/>
              </a:rPr>
              <a:t>] Lands. You may wish to add in the chat which lands you are joining us from. </a:t>
            </a:r>
            <a:endParaRPr lang="en-AU" sz="1200" b="0" dirty="0">
              <a:solidFill>
                <a:prstClr val="white"/>
              </a:solidFill>
              <a:latin typeface="+mn-lt"/>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BB1405-97A7-4939-B0C1-08666212746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90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RECORDING/MUTE</a:t>
            </a:r>
          </a:p>
          <a:p>
            <a:r>
              <a:rPr lang="en-US" dirty="0"/>
              <a:t>This session will be recorded, please ensure your microphone is muted and disable your camera if you do not want to be visible on the recording. </a:t>
            </a:r>
          </a:p>
          <a:p>
            <a:endParaRPr lang="en-US" dirty="0"/>
          </a:p>
          <a:p>
            <a:r>
              <a:rPr lang="en-US" b="1" dirty="0"/>
              <a:t>QUESTIONS</a:t>
            </a:r>
          </a:p>
          <a:p>
            <a:r>
              <a:rPr lang="en-US" dirty="0"/>
              <a:t>Please enter your questions in the chat and my colleague will respond as we move through the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3D88-1CE6-DA43-B589-2F3912E95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2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AU" sz="2800" dirty="0"/>
              <a:t>Ok so, we’ve hit a speed bump! </a:t>
            </a:r>
          </a:p>
          <a:p>
            <a:endParaRPr lang="en-AU" sz="2800" dirty="0"/>
          </a:p>
          <a:p>
            <a:r>
              <a:rPr lang="en-AU" sz="2800" dirty="0"/>
              <a:t>Today we will look at a brief overview of question types, create a pool of questions in excel and upload into vUWS and finally we will create a quiz and deploy in the assessment zone.</a:t>
            </a:r>
          </a:p>
          <a:p>
            <a:endParaRPr lang="en-AU" sz="2800" dirty="0"/>
          </a:p>
          <a:p>
            <a:r>
              <a:rPr lang="en-AU" sz="2800" dirty="0"/>
              <a:t>Before we get started, just to mention that Blackboard call it a Test at Western we use the term Quiz, they are the same thing.</a:t>
            </a:r>
          </a:p>
        </p:txBody>
      </p:sp>
    </p:spTree>
    <p:extLst>
      <p:ext uri="{BB962C8B-B14F-4D97-AF65-F5344CB8AC3E}">
        <p14:creationId xmlns:p14="http://schemas.microsoft.com/office/powerpoint/2010/main" val="15542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start, here is a list of the question types available in vUWS and whether they are automatically marked or require manual marking.</a:t>
            </a:r>
          </a:p>
          <a:p>
            <a:endParaRPr lang="en-AU" dirty="0"/>
          </a:p>
          <a:p>
            <a:r>
              <a:rPr lang="en-AU" dirty="0"/>
              <a:t>As you can see only the Essay, File response and Short answer are manually marked, and you can also attach a rubric to these question types.</a:t>
            </a:r>
          </a:p>
          <a:p>
            <a:endParaRPr lang="en-AU" dirty="0"/>
          </a:p>
          <a:p>
            <a:r>
              <a:rPr lang="en-AU" dirty="0"/>
              <a:t>In the next two columns we can see what questions allow partial credit or a negative grade. I have an example of this I will show you shortly.</a:t>
            </a:r>
          </a:p>
        </p:txBody>
      </p:sp>
      <p:sp>
        <p:nvSpPr>
          <p:cNvPr id="4" name="Slide Number Placeholder 3"/>
          <p:cNvSpPr>
            <a:spLocks noGrp="1"/>
          </p:cNvSpPr>
          <p:nvPr>
            <p:ph type="sldNum" sz="quarter" idx="5"/>
          </p:nvPr>
        </p:nvSpPr>
        <p:spPr/>
        <p:txBody>
          <a:bodyPr/>
          <a:lstStyle/>
          <a:p>
            <a:fld id="{73DFC29D-AE4A-492C-89AC-917338199F3D}" type="slidenum">
              <a:rPr lang="en-AU" smtClean="0"/>
              <a:t>6</a:t>
            </a:fld>
            <a:endParaRPr lang="en-AU"/>
          </a:p>
        </p:txBody>
      </p:sp>
    </p:spTree>
    <p:extLst>
      <p:ext uri="{BB962C8B-B14F-4D97-AF65-F5344CB8AC3E}">
        <p14:creationId xmlns:p14="http://schemas.microsoft.com/office/powerpoint/2010/main" val="394640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231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AU" sz="2400" b="1" i="0" spc="300" baseline="0" noProof="0" dirty="0">
              <a:ln>
                <a:noFill/>
              </a:ln>
              <a:solidFill>
                <a:srgbClr val="990033"/>
              </a:solidFill>
              <a:effectLst/>
              <a:latin typeface="Open Sans" panose="020B0606030504020204" pitchFamily="34" charset="0"/>
              <a:ea typeface="Open Sans" panose="020B0606030504020204" pitchFamily="34" charset="0"/>
              <a:cs typeface="Open Sans" panose="020B0606030504020204" pitchFamily="34" charset="0"/>
            </a:endParaRPr>
          </a:p>
          <a:p>
            <a:pPr hangingPunct="1"/>
            <a:r>
              <a:rPr lang="en-AU" sz="1800" dirty="0">
                <a:solidFill>
                  <a:schemeClr val="tx1"/>
                </a:solidFill>
              </a:rPr>
              <a:t>You can also find other </a:t>
            </a:r>
            <a:r>
              <a:rPr lang="en-AU" sz="1800" b="1" dirty="0">
                <a:solidFill>
                  <a:schemeClr val="tx1"/>
                </a:solidFill>
              </a:rPr>
              <a:t>Training Sessions </a:t>
            </a:r>
            <a:r>
              <a:rPr lang="en-AU" sz="1800" dirty="0">
                <a:solidFill>
                  <a:schemeClr val="tx1"/>
                </a:solidFill>
              </a:rPr>
              <a:t>on the </a:t>
            </a:r>
            <a:r>
              <a:rPr lang="en-AU" sz="1800" b="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1800" dirty="0">
                <a:solidFill>
                  <a:schemeClr val="tx1"/>
                </a:solidFill>
              </a:rPr>
              <a:t>website.</a:t>
            </a:r>
          </a:p>
          <a:p>
            <a:pPr marL="0" lvl="1" indent="0">
              <a:lnSpc>
                <a:spcPct val="150000"/>
              </a:lnSpc>
              <a:buNone/>
            </a:pPr>
            <a:endParaRPr lang="en-AU" b="1" noProof="0" dirty="0">
              <a:solidFill>
                <a:schemeClr val="tx1"/>
              </a:solidFill>
            </a:endParaRPr>
          </a:p>
          <a:p>
            <a:pPr marL="0" lvl="1" indent="0">
              <a:lnSpc>
                <a:spcPct val="150000"/>
              </a:lnSpc>
              <a:buNone/>
            </a:pP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endParaRPr lang="en-AU" b="1" dirty="0">
              <a:solidFill>
                <a:schemeClr val="tx1"/>
              </a:solidFill>
            </a:endParaRPr>
          </a:p>
          <a:p>
            <a:pPr marL="0" lvl="1" indent="0">
              <a:lnSpc>
                <a:spcPct val="150000"/>
              </a:lnSpc>
              <a:buNone/>
            </a:pPr>
            <a:r>
              <a:rPr lang="en-AU" b="1" dirty="0">
                <a:solidFill>
                  <a:schemeClr val="tx1"/>
                </a:solidFill>
              </a:rPr>
              <a:t>Support - </a:t>
            </a:r>
            <a:r>
              <a:rPr lang="en-AU" dirty="0">
                <a:solidFill>
                  <a:schemeClr val="tx1"/>
                </a:solidFill>
              </a:rPr>
              <a:t>Contact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endParaRPr lang="en-AU" dirty="0">
              <a:latin typeface="Open Sans" panose="020B0606030504020204" pitchFamily="34" charset="0"/>
              <a:ea typeface="Open Sans" panose="020B0606030504020204" pitchFamily="34" charset="0"/>
              <a:cs typeface="Open Sans" panose="020B0606030504020204" pitchFamily="34" charset="0"/>
            </a:endParaRPr>
          </a:p>
          <a:p>
            <a:r>
              <a:rPr lang="en-AU" b="1" dirty="0">
                <a:latin typeface="Open Sans" panose="020B0606030504020204" pitchFamily="34" charset="0"/>
                <a:ea typeface="Open Sans" panose="020B0606030504020204" pitchFamily="34" charset="0"/>
                <a:cs typeface="Open Sans" panose="020B0606030504020204" pitchFamily="34" charset="0"/>
              </a:rPr>
              <a:t>101 Support </a:t>
            </a:r>
            <a:r>
              <a:rPr lang="en-AU" dirty="0">
                <a:latin typeface="Open Sans" panose="020B0606030504020204" pitchFamily="34" charset="0"/>
                <a:ea typeface="Open Sans" panose="020B0606030504020204" pitchFamily="34" charset="0"/>
                <a:cs typeface="Open Sans" panose="020B0606030504020204" pitchFamily="34" charset="0"/>
              </a:rPr>
              <a:t>- https://outlook.office365.com/owa/calendar/DigitalLearningSupport101@westernsydneyedu.onmicrosoft.com/bookings/s/Zdai0b_bUk6ADvEtAmGWRQ</a:t>
            </a:r>
          </a:p>
        </p:txBody>
      </p:sp>
    </p:spTree>
    <p:extLst>
      <p:ext uri="{BB962C8B-B14F-4D97-AF65-F5344CB8AC3E}">
        <p14:creationId xmlns:p14="http://schemas.microsoft.com/office/powerpoint/2010/main" val="73492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0" dirty="0">
                <a:latin typeface="Open Sans" panose="020B0606030504020204" pitchFamily="34" charset="0"/>
                <a:ea typeface="Open Sans" panose="020B0606030504020204" pitchFamily="34" charset="0"/>
                <a:cs typeface="Open Sans" panose="020B0606030504020204" pitchFamily="34" charset="0"/>
              </a:rPr>
              <a:t>Tell us what you think!</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r>
              <a:rPr lang="en-AU" b="0" dirty="0">
                <a:latin typeface="Open Sans" panose="020B0606030504020204" pitchFamily="34" charset="0"/>
                <a:ea typeface="Open Sans" panose="020B0606030504020204" pitchFamily="34" charset="0"/>
                <a:cs typeface="Open Sans" panose="020B0606030504020204" pitchFamily="34" charset="0"/>
              </a:rPr>
              <a:t>A link is going into the chat now, any and all feedback is welcome.</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en-AU" sz="2000" b="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endParaRPr lang="en-AU" b="0" dirty="0">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endPar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r>
              <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We really appreciate your feedback and it should only take 3 minutes</a:t>
            </a:r>
          </a:p>
        </p:txBody>
      </p:sp>
    </p:spTree>
    <p:extLst>
      <p:ext uri="{BB962C8B-B14F-4D97-AF65-F5344CB8AC3E}">
        <p14:creationId xmlns:p14="http://schemas.microsoft.com/office/powerpoint/2010/main" val="250526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5"/>
          </p:nvPr>
        </p:nvSpPr>
        <p:spPr/>
        <p:txBody>
          <a:bodyPr/>
          <a:lstStyle/>
          <a:p>
            <a:fld id="{73DFC29D-AE4A-492C-89AC-917338199F3D}" type="slidenum">
              <a:rPr lang="en-AU" smtClean="0"/>
              <a:t>10</a:t>
            </a:fld>
            <a:endParaRPr lang="en-AU"/>
          </a:p>
        </p:txBody>
      </p:sp>
    </p:spTree>
    <p:extLst>
      <p:ext uri="{BB962C8B-B14F-4D97-AF65-F5344CB8AC3E}">
        <p14:creationId xmlns:p14="http://schemas.microsoft.com/office/powerpoint/2010/main" val="204695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CD5-3D97-4C2F-A058-3CB6C3F4D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9C9ADE-C2C9-4EB4-B144-5905D592E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260C-9CD1-4283-8C7D-8F9E56AB9EA5}"/>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5" name="Footer Placeholder 4">
            <a:extLst>
              <a:ext uri="{FF2B5EF4-FFF2-40B4-BE49-F238E27FC236}">
                <a16:creationId xmlns:a16="http://schemas.microsoft.com/office/drawing/2014/main" id="{8E0348E6-551F-4D30-BCDE-6FBEDA9B82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042FF8-9A50-43FB-B9AB-DEBDCCF3C5D6}"/>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4230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AF7D-EFB0-44D9-8440-FA8AD9DC7B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B0F3E2-559D-4402-BBB3-C890C6573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DDFDD-0A80-459E-8AEC-6609069E64C9}"/>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5" name="Footer Placeholder 4">
            <a:extLst>
              <a:ext uri="{FF2B5EF4-FFF2-40B4-BE49-F238E27FC236}">
                <a16:creationId xmlns:a16="http://schemas.microsoft.com/office/drawing/2014/main" id="{19E31CB0-FAD7-40B7-BAB3-B864EBD509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A63BF2-4EC5-4291-8F7F-EC708DAECA4B}"/>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6358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9B80-2512-45AD-B2FE-7528A3080F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95FDB8-1F30-40B3-9261-77D640F78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F6A48-86F4-47BD-8215-8BD25D3D1EB4}"/>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5" name="Footer Placeholder 4">
            <a:extLst>
              <a:ext uri="{FF2B5EF4-FFF2-40B4-BE49-F238E27FC236}">
                <a16:creationId xmlns:a16="http://schemas.microsoft.com/office/drawing/2014/main" id="{2E65A99B-222F-4D29-810B-373EE6F4F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00F336-6376-44DE-B1CC-D4BB7E5933B7}"/>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06276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10871529" cy="4326102"/>
          </a:xfrm>
        </p:spPr>
        <p:txBody>
          <a:bodyPr/>
          <a:lstStyle>
            <a:lvl1pPr marL="0">
              <a:lnSpc>
                <a:spcPts val="1600"/>
              </a:lnSpc>
              <a:spcAft>
                <a:spcPts val="1500"/>
              </a:spcAft>
              <a:defRPr sz="1800" b="1" i="0">
                <a:solidFill>
                  <a:schemeClr val="tx2"/>
                </a:solidFill>
                <a:latin typeface="Gotham Narrow Bold" pitchFamily="50" charset="0"/>
                <a:ea typeface="Gotham Narrow Bold" pitchFamily="50" charset="0"/>
                <a:cs typeface="Gotham Narrow Bold" pitchFamily="50" charset="0"/>
              </a:defRPr>
            </a:lvl1pPr>
            <a:lvl2pPr marL="177800" indent="-177800">
              <a:lnSpc>
                <a:spcPts val="2000"/>
              </a:lnSpc>
              <a:spcAft>
                <a:spcPts val="1500"/>
              </a:spcAft>
              <a:buFont typeface="Arial" charset="0"/>
              <a:buChar char="•"/>
              <a:tabLst/>
              <a:defRPr sz="18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3A0E362F-15F3-414F-AD19-772E0A70F7DD}" type="datetime1">
              <a:rPr lang="en-US" smtClean="0"/>
              <a:pPr/>
              <a:t>10/21/2022</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49045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copy &amp; photo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D149E-E971-416F-BC27-CD21AFA5104C}"/>
              </a:ext>
            </a:extLst>
          </p:cNvPr>
          <p:cNvSpPr>
            <a:spLocks noGrp="1"/>
          </p:cNvSpPr>
          <p:nvPr>
            <p:ph type="sldNum" sz="quarter" idx="10"/>
          </p:nvPr>
        </p:nvSpPr>
        <p:spPr/>
        <p:txBody>
          <a:bodyPr/>
          <a:lstStyle/>
          <a:p>
            <a:fld id="{86CB4B4D-7CA3-9044-876B-883B54F8677D}" type="slidenum">
              <a:rPr lang="en-GB" smtClean="0"/>
              <a:t>‹#›</a:t>
            </a:fld>
            <a:endParaRPr lang="en-GB" dirty="0"/>
          </a:p>
        </p:txBody>
      </p:sp>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5"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1450718" y="1139707"/>
            <a:ext cx="4645283" cy="1088418"/>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1450718" y="3344779"/>
            <a:ext cx="4645283" cy="2748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hape 10">
            <a:extLst>
              <a:ext uri="{FF2B5EF4-FFF2-40B4-BE49-F238E27FC236}">
                <a16:creationId xmlns:a16="http://schemas.microsoft.com/office/drawing/2014/main" id="{5F3DA87B-5620-495F-A9E3-3C06D165EFAE}"/>
              </a:ext>
            </a:extLst>
          </p:cNvPr>
          <p:cNvSpPr/>
          <p:nvPr userDrawn="1"/>
        </p:nvSpPr>
        <p:spPr>
          <a:xfrm flipV="1">
            <a:off x="433974" y="827527"/>
            <a:ext cx="1" cy="1712779"/>
          </a:xfrm>
          <a:prstGeom prst="line">
            <a:avLst/>
          </a:prstGeom>
          <a:ln w="1270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8240376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elcome Slide v1">
    <p:bg>
      <p:bgPr>
        <a:solidFill>
          <a:srgbClr val="990033"/>
        </a:solidFill>
        <a:effectLst/>
      </p:bgPr>
    </p:bg>
    <p:spTree>
      <p:nvGrpSpPr>
        <p:cNvPr id="1" name=""/>
        <p:cNvGrpSpPr/>
        <p:nvPr/>
      </p:nvGrpSpPr>
      <p:grpSpPr>
        <a:xfrm>
          <a:off x="0" y="0"/>
          <a:ext cx="0" cy="0"/>
          <a:chOff x="0" y="0"/>
          <a:chExt cx="0" cy="0"/>
        </a:xfrm>
      </p:grpSpPr>
      <p:pic>
        <p:nvPicPr>
          <p:cNvPr id="3" name="Picture 2" descr="Western Sydney University Logo">
            <a:extLst>
              <a:ext uri="{FF2B5EF4-FFF2-40B4-BE49-F238E27FC236}">
                <a16:creationId xmlns:a16="http://schemas.microsoft.com/office/drawing/2014/main" id="{D4763BB7-C310-493A-9333-AD6FCA4F9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698" y="441093"/>
            <a:ext cx="1768815" cy="744241"/>
          </a:xfrm>
          <a:prstGeom prst="rect">
            <a:avLst/>
          </a:prstGeom>
        </p:spPr>
      </p:pic>
      <p:sp>
        <p:nvSpPr>
          <p:cNvPr id="5" name="Text Placeholder 12">
            <a:extLst>
              <a:ext uri="{FF2B5EF4-FFF2-40B4-BE49-F238E27FC236}">
                <a16:creationId xmlns:a16="http://schemas.microsoft.com/office/drawing/2014/main" id="{3CBCF908-36C3-44ED-AFE0-02B326B0A4B2}"/>
              </a:ext>
            </a:extLst>
          </p:cNvPr>
          <p:cNvSpPr>
            <a:spLocks noGrp="1"/>
          </p:cNvSpPr>
          <p:nvPr>
            <p:ph type="body" sz="quarter" idx="12" hasCustomPrompt="1"/>
          </p:nvPr>
        </p:nvSpPr>
        <p:spPr>
          <a:xfrm>
            <a:off x="266701" y="205180"/>
            <a:ext cx="4896360" cy="471824"/>
          </a:xfrm>
          <a:prstGeom prst="rect">
            <a:avLst/>
          </a:prstGeom>
        </p:spPr>
        <p:txBody>
          <a:bodyPr>
            <a:noAutofit/>
          </a:bodyPr>
          <a:lstStyle>
            <a:lvl1pPr algn="l">
              <a:lnSpc>
                <a:spcPct val="100000"/>
              </a:lnSpc>
              <a:spcBef>
                <a:spcPts val="0"/>
              </a:spcBef>
              <a:spcAft>
                <a:spcPts val="0"/>
              </a:spcAft>
              <a:defRPr lang="en-AU" sz="1867"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School</a:t>
            </a:r>
            <a:endParaRPr lang="en-AU" dirty="0"/>
          </a:p>
        </p:txBody>
      </p:sp>
      <p:sp>
        <p:nvSpPr>
          <p:cNvPr id="8" name="Text Placeholder 12">
            <a:extLst>
              <a:ext uri="{FF2B5EF4-FFF2-40B4-BE49-F238E27FC236}">
                <a16:creationId xmlns:a16="http://schemas.microsoft.com/office/drawing/2014/main" id="{9B1C4973-DEF3-4A48-B515-44A6932AA24C}"/>
              </a:ext>
            </a:extLst>
          </p:cNvPr>
          <p:cNvSpPr>
            <a:spLocks noGrp="1"/>
          </p:cNvSpPr>
          <p:nvPr>
            <p:ph type="body" sz="quarter" idx="11" hasCustomPrompt="1"/>
          </p:nvPr>
        </p:nvSpPr>
        <p:spPr>
          <a:xfrm>
            <a:off x="266701" y="5031656"/>
            <a:ext cx="11709400" cy="1013545"/>
          </a:xfrm>
          <a:prstGeom prst="rect">
            <a:avLst/>
          </a:prstGeom>
        </p:spPr>
        <p:txBody>
          <a:bodyPr>
            <a:noAutofit/>
          </a:bodyPr>
          <a:lstStyle>
            <a:lvl1pPr algn="ctr">
              <a:lnSpc>
                <a:spcPct val="100000"/>
              </a:lnSpc>
              <a:spcBef>
                <a:spcPts val="0"/>
              </a:spcBef>
              <a:spcAft>
                <a:spcPts val="0"/>
              </a:spcAft>
              <a:defRPr lang="en-AU" sz="6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Topic</a:t>
            </a:r>
            <a:endParaRPr lang="en-AU" dirty="0"/>
          </a:p>
        </p:txBody>
      </p:sp>
      <p:sp>
        <p:nvSpPr>
          <p:cNvPr id="2" name="Title 1">
            <a:extLst>
              <a:ext uri="{FF2B5EF4-FFF2-40B4-BE49-F238E27FC236}">
                <a16:creationId xmlns:a16="http://schemas.microsoft.com/office/drawing/2014/main" id="{E87450E2-950B-4E2F-AAC4-E09964D41CCF}"/>
              </a:ext>
            </a:extLst>
          </p:cNvPr>
          <p:cNvSpPr>
            <a:spLocks noGrp="1"/>
          </p:cNvSpPr>
          <p:nvPr>
            <p:ph type="title" hasCustomPrompt="1"/>
          </p:nvPr>
        </p:nvSpPr>
        <p:spPr>
          <a:xfrm>
            <a:off x="266702" y="1506305"/>
            <a:ext cx="11594373" cy="3017020"/>
          </a:xfrm>
        </p:spPr>
        <p:txBody>
          <a:bodyPr anchor="t"/>
          <a:lstStyle>
            <a:lvl1pPr>
              <a:defRPr sz="7200"/>
            </a:lvl1pPr>
          </a:lstStyle>
          <a:p>
            <a:pPr marL="0" lvl="0" indent="0" algn="ctr" defTabSz="914377" rtl="0" eaLnBrk="1" latinLnBrk="0" hangingPunct="1">
              <a:lnSpc>
                <a:spcPct val="100000"/>
              </a:lnSpc>
              <a:spcBef>
                <a:spcPts val="0"/>
              </a:spcBef>
              <a:spcAft>
                <a:spcPts val="0"/>
              </a:spcAft>
              <a:buFontTx/>
              <a:buNone/>
            </a:pPr>
            <a:r>
              <a:rPr lang="en-US" dirty="0"/>
              <a:t>Unit Number</a:t>
            </a:r>
            <a:br>
              <a:rPr lang="en-US" dirty="0"/>
            </a:br>
            <a:r>
              <a:rPr lang="en-US" dirty="0"/>
              <a:t>Unit Name</a:t>
            </a:r>
            <a:endParaRPr lang="en-AU" dirty="0"/>
          </a:p>
        </p:txBody>
      </p:sp>
    </p:spTree>
    <p:extLst>
      <p:ext uri="{BB962C8B-B14F-4D97-AF65-F5344CB8AC3E}">
        <p14:creationId xmlns:p14="http://schemas.microsoft.com/office/powerpoint/2010/main" val="30356951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hape Photo (2)">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215635" y="303683"/>
            <a:ext cx="436679" cy="230832"/>
          </a:xfrm>
          <a:prstGeom prst="rect">
            <a:avLst/>
          </a:prstGeom>
        </p:spPr>
        <p:txBody>
          <a:bodyPr/>
          <a:lstStyle/>
          <a:p>
            <a:fld id="{86CB4B4D-7CA3-9044-876B-883B54F8677D}" type="slidenum">
              <a:t>‹#›</a:t>
            </a:fld>
            <a:endParaRPr/>
          </a:p>
        </p:txBody>
      </p:sp>
      <p:sp>
        <p:nvSpPr>
          <p:cNvPr id="13" name="Полилиния 12"/>
          <p:cNvSpPr>
            <a:spLocks noGrp="1"/>
          </p:cNvSpPr>
          <p:nvPr>
            <p:ph type="pic" sz="quarter" idx="14"/>
          </p:nvPr>
        </p:nvSpPr>
        <p:spPr>
          <a:xfrm>
            <a:off x="6458600" y="-13062"/>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solidFill>
            <a:schemeClr val="bg1">
              <a:lumMod val="85000"/>
            </a:schemeClr>
          </a:solidFill>
          <a:ln w="3175">
            <a:miter lim="400000"/>
          </a:ln>
          <a:extLst>
            <a:ext uri="{C572A759-6A51-4108-AA02-DFA0A04FC94B}">
              <ma14:wrappingTextBoxFlag xmlns="" xmlns:ma14="http://schemas.microsoft.com/office/mac/drawingml/2011/main" val="1"/>
            </a:ext>
          </a:extLst>
        </p:spPr>
        <p:txBody>
          <a:bodyPr wrap="square">
            <a:noAutofit/>
          </a:bodyPr>
          <a:lstStyle/>
          <a:p>
            <a:r>
              <a:rPr lang="en-US"/>
              <a:t>Click icon to add picture</a:t>
            </a:r>
          </a:p>
        </p:txBody>
      </p:sp>
    </p:spTree>
    <p:extLst>
      <p:ext uri="{BB962C8B-B14F-4D97-AF65-F5344CB8AC3E}">
        <p14:creationId xmlns:p14="http://schemas.microsoft.com/office/powerpoint/2010/main" val="39218234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py &amp; photo left">
    <p:spTree>
      <p:nvGrpSpPr>
        <p:cNvPr id="1" name=""/>
        <p:cNvGrpSpPr/>
        <p:nvPr/>
      </p:nvGrpSpPr>
      <p:grpSpPr>
        <a:xfrm>
          <a:off x="0" y="0"/>
          <a:ext cx="0" cy="0"/>
          <a:chOff x="0" y="0"/>
          <a:chExt cx="0" cy="0"/>
        </a:xfrm>
      </p:grpSpPr>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6"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660400" y="457201"/>
            <a:ext cx="5435600" cy="1384300"/>
          </a:xfrm>
        </p:spPr>
        <p:txBody>
          <a:bodyPr anchor="t">
            <a:noAutofit/>
          </a:bodyPr>
          <a:lstStyle>
            <a:lvl1pPr>
              <a:defRPr sz="3600"/>
            </a:lvl1pPr>
          </a:lstStyle>
          <a:p>
            <a:r>
              <a:rPr lang="en-US"/>
              <a:t>Click to edit Master title style</a:t>
            </a:r>
            <a:endParaRPr lang="en-GB" dirty="0"/>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660400" y="2082801"/>
            <a:ext cx="5435600"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1417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073" y="408427"/>
            <a:ext cx="9919028" cy="793840"/>
          </a:xfrm>
        </p:spPr>
        <p:txBody>
          <a:bodyPr anchor="t">
            <a:noAutofit/>
          </a:bodyPr>
          <a:lstStyle>
            <a:lvl1pPr>
              <a:lnSpc>
                <a:spcPct val="100000"/>
              </a:lnSpc>
              <a:defRPr lang="en-US" sz="4000" b="1" i="0" u="none" strike="noStrike" cap="none" spc="151" baseline="0" dirty="0">
                <a:ln>
                  <a:noFill/>
                </a:ln>
                <a:solidFill>
                  <a:srgbClr val="990033"/>
                </a:solidFill>
                <a:uFillTx/>
                <a:latin typeface="Gotham Narrow"/>
                <a:ea typeface="Gotham Narrow"/>
                <a:cs typeface="Gotham Narrow"/>
                <a:sym typeface="Bebas"/>
              </a:defRPr>
            </a:lvl1pPr>
          </a:lstStyle>
          <a:p>
            <a:r>
              <a:rPr lang="en-US"/>
              <a:t>Click to edit Master title style</a:t>
            </a:r>
            <a:endParaRPr lang="en-US" dirty="0"/>
          </a:p>
        </p:txBody>
      </p:sp>
      <p:sp>
        <p:nvSpPr>
          <p:cNvPr id="3" name="Content Placeholder 2"/>
          <p:cNvSpPr>
            <a:spLocks noGrp="1"/>
          </p:cNvSpPr>
          <p:nvPr>
            <p:ph idx="1"/>
          </p:nvPr>
        </p:nvSpPr>
        <p:spPr>
          <a:xfrm>
            <a:off x="660237" y="1371601"/>
            <a:ext cx="10871529" cy="4762500"/>
          </a:xfrm>
        </p:spPr>
        <p:txBody>
          <a:bodyPr/>
          <a:lstStyle>
            <a:lvl1pPr marL="0">
              <a:lnSpc>
                <a:spcPct val="150000"/>
              </a:lnSpc>
              <a:spcAft>
                <a:spcPts val="900"/>
              </a:spcAft>
              <a:defRPr sz="2400" b="1" i="0">
                <a:solidFill>
                  <a:schemeClr val="tx1"/>
                </a:solidFill>
                <a:latin typeface="+mj-lt"/>
                <a:ea typeface="Gotham Narrow Bold"/>
                <a:cs typeface="Gotham Narrow Bold"/>
              </a:defRPr>
            </a:lvl1pPr>
            <a:lvl2pPr marL="0" indent="0">
              <a:lnSpc>
                <a:spcPts val="2000"/>
              </a:lnSpc>
              <a:spcAft>
                <a:spcPts val="1500"/>
              </a:spcAft>
              <a:buFont typeface="Arial" charset="0"/>
              <a:buNone/>
              <a:tabLst/>
              <a:defRPr lang="en-AU" sz="2000" b="0" i="0" u="none" strike="noStrike" cap="none" spc="0" baseline="0" dirty="0" smtClean="0">
                <a:ln>
                  <a:noFill/>
                </a:ln>
                <a:solidFill>
                  <a:srgbClr val="3A3537"/>
                </a:solidFill>
                <a:uFillTx/>
                <a:latin typeface="Open Sans" panose="020B0606030504020204" pitchFamily="34" charset="0"/>
                <a:ea typeface="Open Sans" panose="020B0606030504020204" pitchFamily="34" charset="0"/>
                <a:cs typeface="Open Sans" panose="020B0606030504020204" pitchFamily="34" charset="0"/>
                <a:sym typeface="Avenir Book"/>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marL="0" marR="0" lvl="0" indent="0" algn="l" defTabSz="412740" rtl="0" eaLnBrk="1" fontAlgn="auto" latinLnBrk="0" hangingPunct="1">
              <a:lnSpc>
                <a:spcPts val="2000"/>
              </a:lnSpc>
              <a:spcBef>
                <a:spcPts val="0"/>
              </a:spcBef>
              <a:spcAft>
                <a:spcPts val="1500"/>
              </a:spcAft>
              <a:buClrTx/>
              <a:buSzTx/>
              <a:buFont typeface="Arial" charset="0"/>
              <a:buNone/>
              <a:tabLst/>
              <a:defRPr/>
            </a:pPr>
            <a:r>
              <a:rPr lang="en-US"/>
              <a:t>Click to edit Master text styles</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AU" dirty="0"/>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endParaRPr lang="en-AU" dirty="0">
              <a:latin typeface="Gotham Narrow Bold" pitchFamily="50" charset="0"/>
            </a:endParaRPr>
          </a:p>
        </p:txBody>
      </p:sp>
    </p:spTree>
    <p:extLst>
      <p:ext uri="{BB962C8B-B14F-4D97-AF65-F5344CB8AC3E}">
        <p14:creationId xmlns:p14="http://schemas.microsoft.com/office/powerpoint/2010/main" val="53982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v1">
    <p:bg>
      <p:bgPr>
        <a:solidFill>
          <a:srgbClr val="990033"/>
        </a:solidFill>
        <a:effectLst/>
      </p:bgPr>
    </p:bg>
    <p:spTree>
      <p:nvGrpSpPr>
        <p:cNvPr id="1" name=""/>
        <p:cNvGrpSpPr/>
        <p:nvPr/>
      </p:nvGrpSpPr>
      <p:grpSpPr>
        <a:xfrm>
          <a:off x="0" y="0"/>
          <a:ext cx="0" cy="0"/>
          <a:chOff x="0" y="0"/>
          <a:chExt cx="0" cy="0"/>
        </a:xfrm>
      </p:grpSpPr>
      <p:pic>
        <p:nvPicPr>
          <p:cNvPr id="3" name="Picture 2" descr="Decorative ">
            <a:extLst>
              <a:ext uri="{FF2B5EF4-FFF2-40B4-BE49-F238E27FC236}">
                <a16:creationId xmlns:a16="http://schemas.microsoft.com/office/drawing/2014/main" id="{C3B7C749-7836-49F2-8652-225F660A8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585" y="1202267"/>
            <a:ext cx="3166831" cy="3951471"/>
          </a:xfrm>
          <a:prstGeom prst="rect">
            <a:avLst/>
          </a:prstGeom>
        </p:spPr>
      </p:pic>
      <p:sp>
        <p:nvSpPr>
          <p:cNvPr id="9" name="TextBox 8">
            <a:extLst>
              <a:ext uri="{FF2B5EF4-FFF2-40B4-BE49-F238E27FC236}">
                <a16:creationId xmlns:a16="http://schemas.microsoft.com/office/drawing/2014/main" id="{ED5ABB4D-5E42-4187-806D-4165665E3959}"/>
              </a:ext>
            </a:extLst>
          </p:cNvPr>
          <p:cNvSpPr txBox="1"/>
          <p:nvPr userDrawn="1"/>
        </p:nvSpPr>
        <p:spPr>
          <a:xfrm>
            <a:off x="0" y="5317179"/>
            <a:ext cx="12192000"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WESTERNSYDNEY.EDU.AU</a:t>
            </a:r>
          </a:p>
          <a:p>
            <a:endParaRPr lang="en-AU" sz="2400" dirty="0"/>
          </a:p>
        </p:txBody>
      </p:sp>
      <p:sp>
        <p:nvSpPr>
          <p:cNvPr id="4" name="Title 3">
            <a:extLst>
              <a:ext uri="{FF2B5EF4-FFF2-40B4-BE49-F238E27FC236}">
                <a16:creationId xmlns:a16="http://schemas.microsoft.com/office/drawing/2014/main" id="{977CEBBA-D9C2-4FFE-9A6F-C3AE3A56B384}"/>
              </a:ext>
            </a:extLst>
          </p:cNvPr>
          <p:cNvSpPr>
            <a:spLocks noGrp="1"/>
          </p:cNvSpPr>
          <p:nvPr>
            <p:ph type="title"/>
          </p:nvPr>
        </p:nvSpPr>
        <p:spPr>
          <a:xfrm>
            <a:off x="0" y="-640080"/>
            <a:ext cx="11434272" cy="640080"/>
          </a:xfrm>
        </p:spPr>
        <p:txBody>
          <a:bodyPr/>
          <a:lstStyle/>
          <a:p>
            <a:r>
              <a:rPr lang="en-US"/>
              <a:t>Click to edit Master title style</a:t>
            </a:r>
            <a:endParaRPr lang="en-AU" dirty="0"/>
          </a:p>
        </p:txBody>
      </p:sp>
    </p:spTree>
    <p:extLst>
      <p:ext uri="{BB962C8B-B14F-4D97-AF65-F5344CB8AC3E}">
        <p14:creationId xmlns:p14="http://schemas.microsoft.com/office/powerpoint/2010/main" val="176611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5E6-91E7-4F70-8D00-6C98F763B8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7B9D86-B85F-46B8-987C-A4960612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064FA-C027-45E5-939C-98A0E428D0B5}"/>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5" name="Footer Placeholder 4">
            <a:extLst>
              <a:ext uri="{FF2B5EF4-FFF2-40B4-BE49-F238E27FC236}">
                <a16:creationId xmlns:a16="http://schemas.microsoft.com/office/drawing/2014/main" id="{79E70A09-D699-490F-B276-EF6DAE402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A7F7E1-29C0-4913-851F-20164FD5DD3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99999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1FFC-719F-46A8-895A-A413C73CE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00CC9E-3528-4D85-82D0-00EAE17A6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CBE38-2D0F-424A-81A3-6A25DD2C07AD}"/>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5" name="Footer Placeholder 4">
            <a:extLst>
              <a:ext uri="{FF2B5EF4-FFF2-40B4-BE49-F238E27FC236}">
                <a16:creationId xmlns:a16="http://schemas.microsoft.com/office/drawing/2014/main" id="{583369DF-C2BA-475E-8E08-D3FD18DB31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5A33A-35EF-4D11-B4EB-D3A4610A311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595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96D0-FB44-4BA7-B4D8-75A28B3F4D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A2568A-01A9-44D0-9FA6-29E1DDE4F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9A217E-3363-439D-9579-59A171492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733B1E-B56B-45BE-ABEF-611731666BA9}"/>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6" name="Footer Placeholder 5">
            <a:extLst>
              <a:ext uri="{FF2B5EF4-FFF2-40B4-BE49-F238E27FC236}">
                <a16:creationId xmlns:a16="http://schemas.microsoft.com/office/drawing/2014/main" id="{D8D00BB1-8A35-4B3F-9ACD-0A8B08CEF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352376-7860-4871-8CAC-D404E0E4065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704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37D3-D83C-4D79-A1B0-6A791EECBE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92091A-C424-4E8E-89F1-F50906AC2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64E6E-1B69-4CF3-9DDD-97332FC27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6ED257-0898-4000-8AF4-3A54A9BB4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28F6-F2C4-46C0-9BE0-C7741DCA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F4A90A-1E73-4F8E-96F0-CAA4B53DA967}"/>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8" name="Footer Placeholder 7">
            <a:extLst>
              <a:ext uri="{FF2B5EF4-FFF2-40B4-BE49-F238E27FC236}">
                <a16:creationId xmlns:a16="http://schemas.microsoft.com/office/drawing/2014/main" id="{E13CBB45-88AF-482E-B868-779344B3C0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B316877-2650-420E-80DE-A9D549993EF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10118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4F70-7F78-4B80-83D4-F9074CE97D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8751E-2606-44F8-924D-6000CD2A6D37}"/>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4" name="Footer Placeholder 3">
            <a:extLst>
              <a:ext uri="{FF2B5EF4-FFF2-40B4-BE49-F238E27FC236}">
                <a16:creationId xmlns:a16="http://schemas.microsoft.com/office/drawing/2014/main" id="{CA296749-0300-470F-BED8-35DB06AB4D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9D8CB2-08DE-4996-AB20-48E5F8236B12}"/>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12173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A2302-D475-4395-9150-2ADB9570C380}"/>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3" name="Footer Placeholder 2">
            <a:extLst>
              <a:ext uri="{FF2B5EF4-FFF2-40B4-BE49-F238E27FC236}">
                <a16:creationId xmlns:a16="http://schemas.microsoft.com/office/drawing/2014/main" id="{C9D2E075-21AE-4AB4-91A0-DDC6701043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7385BC-24E8-49B9-BBDC-551CF9003888}"/>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0426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E63B-B394-4D91-8EAE-87FEEFFC0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3EF18-048D-4118-905E-405C59A7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7F76B1-5C2F-48D2-99FA-E0B3E2F4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531DA-0343-4B92-ABFC-61CAB19E7DAF}"/>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6" name="Footer Placeholder 5">
            <a:extLst>
              <a:ext uri="{FF2B5EF4-FFF2-40B4-BE49-F238E27FC236}">
                <a16:creationId xmlns:a16="http://schemas.microsoft.com/office/drawing/2014/main" id="{D9719CC3-9962-4168-AA18-99739A85C4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8EA1EF-DB24-4488-9069-8EAE3046E2D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8774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ACE-57EA-41D4-832D-1E814430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1F884B-C755-467B-B0CB-E77C528E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D8172D-1135-4D13-813F-5769A836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94E66-A294-41F0-B645-57999A6310D1}"/>
              </a:ext>
            </a:extLst>
          </p:cNvPr>
          <p:cNvSpPr>
            <a:spLocks noGrp="1"/>
          </p:cNvSpPr>
          <p:nvPr>
            <p:ph type="dt" sz="half" idx="10"/>
          </p:nvPr>
        </p:nvSpPr>
        <p:spPr/>
        <p:txBody>
          <a:bodyPr/>
          <a:lstStyle/>
          <a:p>
            <a:fld id="{43FBA730-C35E-4F4F-A93F-2A6643D0DE14}" type="datetimeFigureOut">
              <a:rPr lang="en-AU" smtClean="0"/>
              <a:t>21/10/2022</a:t>
            </a:fld>
            <a:endParaRPr lang="en-AU"/>
          </a:p>
        </p:txBody>
      </p:sp>
      <p:sp>
        <p:nvSpPr>
          <p:cNvPr id="6" name="Footer Placeholder 5">
            <a:extLst>
              <a:ext uri="{FF2B5EF4-FFF2-40B4-BE49-F238E27FC236}">
                <a16:creationId xmlns:a16="http://schemas.microsoft.com/office/drawing/2014/main" id="{D22CE448-BC6D-43E9-AA3B-F62953ABEE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3F64C3-BA6D-4DC0-8C84-0C316B909551}"/>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47464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F6CAA-28AE-4E90-90C6-872899185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DD96D-2798-4B78-BCA7-C0092D6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A1D4CC-09DE-435E-9E32-7EDAC5F2C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A730-C35E-4F4F-A93F-2A6643D0DE14}" type="datetimeFigureOut">
              <a:rPr lang="en-AU" smtClean="0"/>
              <a:t>21/10/2022</a:t>
            </a:fld>
            <a:endParaRPr lang="en-AU"/>
          </a:p>
        </p:txBody>
      </p:sp>
      <p:sp>
        <p:nvSpPr>
          <p:cNvPr id="5" name="Footer Placeholder 4">
            <a:extLst>
              <a:ext uri="{FF2B5EF4-FFF2-40B4-BE49-F238E27FC236}">
                <a16:creationId xmlns:a16="http://schemas.microsoft.com/office/drawing/2014/main" id="{01476DF5-4581-4819-9C07-ECC2074B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9ED1E6-CE4C-4DC0-A882-A6D9AF1EB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C8971-0770-4B83-B864-7EF3C1220F51}" type="slidenum">
              <a:rPr lang="en-AU" smtClean="0"/>
              <a:t>‹#›</a:t>
            </a:fld>
            <a:endParaRPr lang="en-AU"/>
          </a:p>
        </p:txBody>
      </p:sp>
    </p:spTree>
    <p:extLst>
      <p:ext uri="{BB962C8B-B14F-4D97-AF65-F5344CB8AC3E}">
        <p14:creationId xmlns:p14="http://schemas.microsoft.com/office/powerpoint/2010/main" val="305089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B72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21A1E-04F6-4916-A120-8FDCAB321515}"/>
              </a:ext>
            </a:extLst>
          </p:cNvPr>
          <p:cNvPicPr>
            <a:picLocks noChangeAspect="1"/>
          </p:cNvPicPr>
          <p:nvPr/>
        </p:nvPicPr>
        <p:blipFill>
          <a:blip r:embed="rId3"/>
          <a:stretch>
            <a:fillRect/>
          </a:stretch>
        </p:blipFill>
        <p:spPr>
          <a:xfrm>
            <a:off x="0" y="578922"/>
            <a:ext cx="12192000" cy="5700156"/>
          </a:xfrm>
          <a:prstGeom prst="rect">
            <a:avLst/>
          </a:prstGeom>
        </p:spPr>
      </p:pic>
      <p:sp>
        <p:nvSpPr>
          <p:cNvPr id="5" name="TextBox 4">
            <a:extLst>
              <a:ext uri="{FF2B5EF4-FFF2-40B4-BE49-F238E27FC236}">
                <a16:creationId xmlns:a16="http://schemas.microsoft.com/office/drawing/2014/main" id="{8E7BF906-8F60-4583-BB82-6503D0918AD3}"/>
              </a:ext>
            </a:extLst>
          </p:cNvPr>
          <p:cNvSpPr txBox="1"/>
          <p:nvPr/>
        </p:nvSpPr>
        <p:spPr>
          <a:xfrm>
            <a:off x="5794587" y="5487293"/>
            <a:ext cx="6096000" cy="1107996"/>
          </a:xfrm>
          <a:prstGeom prst="rect">
            <a:avLst/>
          </a:prstGeom>
          <a:noFill/>
        </p:spPr>
        <p:txBody>
          <a:bodyPr wrap="square">
            <a:spAutoFit/>
          </a:bodyPr>
          <a:lstStyle/>
          <a:p>
            <a:pPr algn="r"/>
            <a:r>
              <a:rPr lang="en-AU" sz="2200" dirty="0"/>
              <a:t>Presenter:</a:t>
            </a:r>
            <a:r>
              <a:rPr lang="en-AU" sz="2200" i="1" dirty="0"/>
              <a:t> Stephanie Lynch</a:t>
            </a:r>
          </a:p>
          <a:p>
            <a:pPr algn="r"/>
            <a:r>
              <a:rPr lang="en-AU" sz="2200" i="1" dirty="0"/>
              <a:t>Digital Learning Administration Officer, </a:t>
            </a:r>
          </a:p>
          <a:p>
            <a:pPr algn="r"/>
            <a:r>
              <a:rPr lang="en-AU" sz="2200" i="1" dirty="0"/>
              <a:t>Learning Futures</a:t>
            </a:r>
          </a:p>
        </p:txBody>
      </p:sp>
    </p:spTree>
    <p:extLst>
      <p:ext uri="{BB962C8B-B14F-4D97-AF65-F5344CB8AC3E}">
        <p14:creationId xmlns:p14="http://schemas.microsoft.com/office/powerpoint/2010/main" val="336308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8D5C-72D3-47C7-94D5-3A02EFDC76B4}"/>
              </a:ext>
            </a:extLst>
          </p:cNvPr>
          <p:cNvSpPr>
            <a:spLocks noGrp="1"/>
          </p:cNvSpPr>
          <p:nvPr>
            <p:ph type="title"/>
          </p:nvPr>
        </p:nvSpPr>
        <p:spPr/>
        <p:txBody>
          <a:bodyPr>
            <a:normAutofit fontScale="90000"/>
          </a:bodyPr>
          <a:lstStyle/>
          <a:p>
            <a:r>
              <a:rPr lang="en-AU" dirty="0"/>
              <a:t>End </a:t>
            </a:r>
          </a:p>
        </p:txBody>
      </p:sp>
    </p:spTree>
    <p:extLst>
      <p:ext uri="{BB962C8B-B14F-4D97-AF65-F5344CB8AC3E}">
        <p14:creationId xmlns:p14="http://schemas.microsoft.com/office/powerpoint/2010/main" val="37451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08"/>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990033"/>
          </a:solidFill>
        </p:spPr>
        <p:txBody>
          <a:bodyPr wrap="square" lIns="0" tIns="0" rIns="0" bIns="0" rtlCol="0"/>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6836229" y="2416630"/>
            <a:ext cx="5355771" cy="4431262"/>
          </a:xfrm>
          <a:prstGeom prst="rect">
            <a:avLst/>
          </a:prstGeom>
        </p:spPr>
      </p:pic>
      <p:sp>
        <p:nvSpPr>
          <p:cNvPr id="4" name="object 4"/>
          <p:cNvSpPr/>
          <p:nvPr/>
        </p:nvSpPr>
        <p:spPr>
          <a:xfrm>
            <a:off x="1763486" y="245873"/>
            <a:ext cx="506492" cy="632936"/>
          </a:xfrm>
          <a:custGeom>
            <a:avLst/>
            <a:gdLst/>
            <a:ahLst/>
            <a:cxnLst/>
            <a:rect l="l" t="t" r="r" b="b"/>
            <a:pathLst>
              <a:path w="900430" h="1125220">
                <a:moveTo>
                  <a:pt x="899998" y="0"/>
                </a:moveTo>
                <a:lnTo>
                  <a:pt x="0" y="0"/>
                </a:lnTo>
                <a:lnTo>
                  <a:pt x="0" y="676782"/>
                </a:lnTo>
                <a:lnTo>
                  <a:pt x="5728" y="725796"/>
                </a:lnTo>
                <a:lnTo>
                  <a:pt x="21849" y="773243"/>
                </a:lnTo>
                <a:lnTo>
                  <a:pt x="46764" y="818852"/>
                </a:lnTo>
                <a:lnTo>
                  <a:pt x="78875" y="862357"/>
                </a:lnTo>
                <a:lnTo>
                  <a:pt x="116584" y="903486"/>
                </a:lnTo>
                <a:lnTo>
                  <a:pt x="158293" y="941973"/>
                </a:lnTo>
                <a:lnTo>
                  <a:pt x="202404" y="977546"/>
                </a:lnTo>
                <a:lnTo>
                  <a:pt x="247319" y="1009939"/>
                </a:lnTo>
                <a:lnTo>
                  <a:pt x="291440" y="1038880"/>
                </a:lnTo>
                <a:lnTo>
                  <a:pt x="333168" y="1064102"/>
                </a:lnTo>
                <a:lnTo>
                  <a:pt x="370907" y="1085336"/>
                </a:lnTo>
                <a:lnTo>
                  <a:pt x="428021" y="1114761"/>
                </a:lnTo>
                <a:lnTo>
                  <a:pt x="449999" y="1125004"/>
                </a:lnTo>
                <a:lnTo>
                  <a:pt x="455798" y="1122415"/>
                </a:lnTo>
                <a:lnTo>
                  <a:pt x="496945" y="1102312"/>
                </a:lnTo>
                <a:lnTo>
                  <a:pt x="566834" y="1064102"/>
                </a:lnTo>
                <a:lnTo>
                  <a:pt x="608563" y="1038880"/>
                </a:lnTo>
                <a:lnTo>
                  <a:pt x="652683" y="1009939"/>
                </a:lnTo>
                <a:lnTo>
                  <a:pt x="697598" y="977546"/>
                </a:lnTo>
                <a:lnTo>
                  <a:pt x="741708" y="941973"/>
                </a:lnTo>
                <a:lnTo>
                  <a:pt x="783416" y="903486"/>
                </a:lnTo>
                <a:lnTo>
                  <a:pt x="821124" y="862357"/>
                </a:lnTo>
                <a:lnTo>
                  <a:pt x="853234" y="818852"/>
                </a:lnTo>
                <a:lnTo>
                  <a:pt x="238975" y="810183"/>
                </a:lnTo>
                <a:lnTo>
                  <a:pt x="90004" y="179997"/>
                </a:lnTo>
                <a:lnTo>
                  <a:pt x="899998" y="179997"/>
                </a:lnTo>
                <a:lnTo>
                  <a:pt x="899998" y="0"/>
                </a:lnTo>
                <a:close/>
              </a:path>
              <a:path w="900430" h="1125220">
                <a:moveTo>
                  <a:pt x="449630" y="378790"/>
                </a:moveTo>
                <a:lnTo>
                  <a:pt x="356882" y="767676"/>
                </a:lnTo>
                <a:lnTo>
                  <a:pt x="324800" y="775275"/>
                </a:lnTo>
                <a:lnTo>
                  <a:pt x="294328" y="784977"/>
                </a:lnTo>
                <a:lnTo>
                  <a:pt x="265657" y="796655"/>
                </a:lnTo>
                <a:lnTo>
                  <a:pt x="238975" y="810183"/>
                </a:lnTo>
                <a:lnTo>
                  <a:pt x="660577" y="810183"/>
                </a:lnTo>
                <a:lnTo>
                  <a:pt x="633894" y="796653"/>
                </a:lnTo>
                <a:lnTo>
                  <a:pt x="605218" y="784972"/>
                </a:lnTo>
                <a:lnTo>
                  <a:pt x="574742" y="775270"/>
                </a:lnTo>
                <a:lnTo>
                  <a:pt x="542658" y="767676"/>
                </a:lnTo>
                <a:lnTo>
                  <a:pt x="449630" y="378790"/>
                </a:lnTo>
                <a:close/>
              </a:path>
              <a:path w="900430" h="1125220">
                <a:moveTo>
                  <a:pt x="899998" y="179997"/>
                </a:moveTo>
                <a:lnTo>
                  <a:pt x="809244" y="179997"/>
                </a:lnTo>
                <a:lnTo>
                  <a:pt x="660577" y="810183"/>
                </a:lnTo>
                <a:lnTo>
                  <a:pt x="857970" y="810183"/>
                </a:lnTo>
                <a:lnTo>
                  <a:pt x="878149" y="773243"/>
                </a:lnTo>
                <a:lnTo>
                  <a:pt x="894269" y="725796"/>
                </a:lnTo>
                <a:lnTo>
                  <a:pt x="899998" y="676782"/>
                </a:lnTo>
                <a:lnTo>
                  <a:pt x="899998" y="179997"/>
                </a:lnTo>
                <a:close/>
              </a:path>
              <a:path w="900430" h="1125220">
                <a:moveTo>
                  <a:pt x="409905" y="179997"/>
                </a:moveTo>
                <a:lnTo>
                  <a:pt x="183451" y="179997"/>
                </a:lnTo>
                <a:lnTo>
                  <a:pt x="297091" y="652005"/>
                </a:lnTo>
                <a:lnTo>
                  <a:pt x="409905" y="179997"/>
                </a:lnTo>
                <a:close/>
              </a:path>
              <a:path w="900430" h="1125220">
                <a:moveTo>
                  <a:pt x="716102" y="179997"/>
                </a:moveTo>
                <a:lnTo>
                  <a:pt x="489343" y="179997"/>
                </a:lnTo>
                <a:lnTo>
                  <a:pt x="604545" y="652005"/>
                </a:lnTo>
                <a:lnTo>
                  <a:pt x="716102" y="179997"/>
                </a:lnTo>
                <a:close/>
              </a:path>
            </a:pathLst>
          </a:custGeom>
          <a:solidFill>
            <a:srgbClr val="FFFFFF"/>
          </a:solidFill>
        </p:spPr>
        <p:txBody>
          <a:bodyPr wrap="square" lIns="0" tIns="0" rIns="0" bIns="0" rtlCol="0"/>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38126" y="1144898"/>
            <a:ext cx="4486275" cy="571310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42" normalizeH="0" baseline="0" noProof="0" dirty="0">
                <a:ln>
                  <a:noFill/>
                </a:ln>
                <a:solidFill>
                  <a:prstClr val="white"/>
                </a:solidFill>
                <a:effectLst/>
                <a:uLnTx/>
                <a:uFillTx/>
                <a:latin typeface="Cronicle"/>
                <a:ea typeface="+mn-ea"/>
                <a:cs typeface="+mn-cs"/>
              </a:rPr>
              <a:t>ACKNOWLEDGEMENT OF COUNTRY</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mn-cs"/>
              </a:rPr>
              <a:t>With respect for Aboriginal cultural protocol and out of recognition that its campuses occupy their traditional lands, Western Sydney University acknowledges the Darug, Eora, Dharawal (also referred to as Tharawal) and Wiradjuri peoples and thank them for their support of its work on their lands (Greater Western Sydney and beyond).</a:t>
            </a: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0" normalizeH="0" baseline="0" noProof="0" dirty="0">
              <a:ln>
                <a:noFill/>
              </a:ln>
              <a:solidFill>
                <a:prstClr val="black"/>
              </a:solidFill>
              <a:effectLst/>
              <a:uLnTx/>
              <a:uFillTx/>
              <a:latin typeface="Cronicle"/>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email&#10;&#10;Description automatically generated">
            <a:extLst>
              <a:ext uri="{FF2B5EF4-FFF2-40B4-BE49-F238E27FC236}">
                <a16:creationId xmlns:a16="http://schemas.microsoft.com/office/drawing/2014/main" id="{38ADA8FF-30A2-5840-B181-C4E91247798D}"/>
              </a:ext>
            </a:extLst>
          </p:cNvPr>
          <p:cNvPicPr>
            <a:picLocks noChangeAspect="1"/>
          </p:cNvPicPr>
          <p:nvPr/>
        </p:nvPicPr>
        <p:blipFill rotWithShape="1">
          <a:blip r:embed="rId3"/>
          <a:srcRect l="14568" t="1657" r="14235" b="11670"/>
          <a:stretch/>
        </p:blipFill>
        <p:spPr>
          <a:xfrm>
            <a:off x="1279302" y="130670"/>
            <a:ext cx="9633395" cy="6596659"/>
          </a:xfrm>
          <a:prstGeom prst="rect">
            <a:avLst/>
          </a:prstGeom>
        </p:spPr>
      </p:pic>
    </p:spTree>
    <p:extLst>
      <p:ext uri="{BB962C8B-B14F-4D97-AF65-F5344CB8AC3E}">
        <p14:creationId xmlns:p14="http://schemas.microsoft.com/office/powerpoint/2010/main" val="164046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044B200-7E78-4A95-B221-28B74AB8FBF6}"/>
              </a:ext>
              <a:ext uri="{C183D7F6-B498-43B3-948B-1728B52AA6E4}">
                <adec:decorative xmlns:adec="http://schemas.microsoft.com/office/drawing/2017/decorative" val="1"/>
              </a:ext>
            </a:extLst>
          </p:cNvPr>
          <p:cNvGrpSpPr/>
          <p:nvPr/>
        </p:nvGrpSpPr>
        <p:grpSpPr>
          <a:xfrm>
            <a:off x="6731786" y="664718"/>
            <a:ext cx="4899923" cy="5528564"/>
            <a:chOff x="14307032" y="1759146"/>
            <a:chExt cx="9799844" cy="11057127"/>
          </a:xfrm>
        </p:grpSpPr>
        <p:pic>
          <p:nvPicPr>
            <p:cNvPr id="23" name="Picture 8">
              <a:extLst>
                <a:ext uri="{FF2B5EF4-FFF2-40B4-BE49-F238E27FC236}">
                  <a16:creationId xmlns:a16="http://schemas.microsoft.com/office/drawing/2014/main" id="{196AA6F4-51B9-4428-8447-A6877BFF8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9786" y="1759146"/>
              <a:ext cx="5189828" cy="54391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B3C70B01-BDA0-4A1A-996F-377E2A474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818" y="9624815"/>
              <a:ext cx="6806562" cy="31914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84B94C3-183D-46FF-BCBE-B34416C22B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3575" y="3084550"/>
              <a:ext cx="4320868" cy="7034802"/>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223">
              <a:extLst>
                <a:ext uri="{FF2B5EF4-FFF2-40B4-BE49-F238E27FC236}">
                  <a16:creationId xmlns:a16="http://schemas.microsoft.com/office/drawing/2014/main" id="{64E3E65D-AC24-4914-8E36-E57775CBA316}"/>
                </a:ext>
              </a:extLst>
            </p:cNvPr>
            <p:cNvSpPr/>
            <p:nvPr/>
          </p:nvSpPr>
          <p:spPr>
            <a:xfrm>
              <a:off x="20982531" y="3125304"/>
              <a:ext cx="3124345" cy="3124345"/>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7" name="Shape 224">
              <a:extLst>
                <a:ext uri="{FF2B5EF4-FFF2-40B4-BE49-F238E27FC236}">
                  <a16:creationId xmlns:a16="http://schemas.microsoft.com/office/drawing/2014/main" id="{6FB49C33-5335-4F27-ADAB-261CF604CD68}"/>
                </a:ext>
              </a:extLst>
            </p:cNvPr>
            <p:cNvSpPr/>
            <p:nvPr/>
          </p:nvSpPr>
          <p:spPr>
            <a:xfrm>
              <a:off x="14307032" y="2224217"/>
              <a:ext cx="1325404" cy="1325404"/>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8" name="Shape 225">
              <a:extLst>
                <a:ext uri="{FF2B5EF4-FFF2-40B4-BE49-F238E27FC236}">
                  <a16:creationId xmlns:a16="http://schemas.microsoft.com/office/drawing/2014/main" id="{A7D7D9E1-9D0A-4BEF-A6E6-1646CE42CCD8}"/>
                </a:ext>
              </a:extLst>
            </p:cNvPr>
            <p:cNvSpPr/>
            <p:nvPr/>
          </p:nvSpPr>
          <p:spPr>
            <a:xfrm>
              <a:off x="19063224" y="9522052"/>
              <a:ext cx="1562716" cy="1562716"/>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grpSp>
      <p:pic>
        <p:nvPicPr>
          <p:cNvPr id="3" name="Picture 2" descr="Graphical user interface, text, application, chat or text message&#10;&#10;Description automatically generated">
            <a:extLst>
              <a:ext uri="{FF2B5EF4-FFF2-40B4-BE49-F238E27FC236}">
                <a16:creationId xmlns:a16="http://schemas.microsoft.com/office/drawing/2014/main" id="{D9C7872A-0BE6-459B-990D-AD2F0B32B341}"/>
              </a:ext>
            </a:extLst>
          </p:cNvPr>
          <p:cNvPicPr>
            <a:picLocks noChangeAspect="1"/>
          </p:cNvPicPr>
          <p:nvPr/>
        </p:nvPicPr>
        <p:blipFill rotWithShape="1">
          <a:blip r:embed="rId7">
            <a:extLst>
              <a:ext uri="{28A0092B-C50C-407E-A947-70E740481C1C}">
                <a14:useLocalDpi xmlns:a14="http://schemas.microsoft.com/office/drawing/2010/main" val="0"/>
              </a:ext>
            </a:extLst>
          </a:blip>
          <a:srcRect l="1914" t="2233" r="2653" b="1262"/>
          <a:stretch/>
        </p:blipFill>
        <p:spPr>
          <a:xfrm>
            <a:off x="431799" y="241300"/>
            <a:ext cx="5028415" cy="6487448"/>
          </a:xfrm>
          <a:prstGeom prst="rect">
            <a:avLst/>
          </a:prstGeom>
        </p:spPr>
      </p:pic>
    </p:spTree>
    <p:custDataLst>
      <p:tags r:id="rId1"/>
    </p:custDataLst>
    <p:extLst>
      <p:ext uri="{BB962C8B-B14F-4D97-AF65-F5344CB8AC3E}">
        <p14:creationId xmlns:p14="http://schemas.microsoft.com/office/powerpoint/2010/main" val="3382701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947859-20F0-4D69-A516-0C531720F303}"/>
              </a:ext>
            </a:extLst>
          </p:cNvPr>
          <p:cNvSpPr>
            <a:spLocks noGrp="1"/>
          </p:cNvSpPr>
          <p:nvPr>
            <p:ph type="title"/>
          </p:nvPr>
        </p:nvSpPr>
        <p:spPr>
          <a:xfrm>
            <a:off x="203202" y="2535005"/>
            <a:ext cx="11594373" cy="1249595"/>
          </a:xfrm>
        </p:spPr>
        <p:txBody>
          <a:bodyPr>
            <a:normAutofit/>
          </a:bodyPr>
          <a:lstStyle/>
          <a:p>
            <a:pPr algn="ctr"/>
            <a:r>
              <a:rPr lang="en-AU" sz="8000" b="1" dirty="0"/>
              <a:t>Question Types</a:t>
            </a:r>
          </a:p>
        </p:txBody>
      </p:sp>
    </p:spTree>
    <p:extLst>
      <p:ext uri="{BB962C8B-B14F-4D97-AF65-F5344CB8AC3E}">
        <p14:creationId xmlns:p14="http://schemas.microsoft.com/office/powerpoint/2010/main" val="15402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950F1-05E6-460A-8AE5-59F2BE650752}"/>
              </a:ext>
            </a:extLst>
          </p:cNvPr>
          <p:cNvPicPr>
            <a:picLocks noChangeAspect="1"/>
          </p:cNvPicPr>
          <p:nvPr/>
        </p:nvPicPr>
        <p:blipFill>
          <a:blip r:embed="rId3"/>
          <a:stretch>
            <a:fillRect/>
          </a:stretch>
        </p:blipFill>
        <p:spPr>
          <a:xfrm>
            <a:off x="685800" y="0"/>
            <a:ext cx="10820399" cy="6798774"/>
          </a:xfrm>
          <a:prstGeom prst="rect">
            <a:avLst/>
          </a:prstGeom>
        </p:spPr>
      </p:pic>
    </p:spTree>
    <p:extLst>
      <p:ext uri="{BB962C8B-B14F-4D97-AF65-F5344CB8AC3E}">
        <p14:creationId xmlns:p14="http://schemas.microsoft.com/office/powerpoint/2010/main" val="165409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Go to Live Demo   </a:t>
            </a:r>
          </a:p>
        </p:txBody>
      </p:sp>
      <p:pic>
        <p:nvPicPr>
          <p:cNvPr id="7" name="Picture 6"/>
          <p:cNvPicPr>
            <a:picLocks noChangeAspect="1"/>
          </p:cNvPicPr>
          <p:nvPr/>
        </p:nvPicPr>
        <p:blipFill rotWithShape="1">
          <a:blip r:embed="rId3"/>
          <a:srcRect l="32738" r="1960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39035211"/>
      </p:ext>
    </p:extLst>
  </p:cSld>
  <p:clrMapOvr>
    <a:overrideClrMapping bg1="dk1" tx1="lt1" bg2="dk2" tx2="lt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45CF6F-82D4-4655-910E-7974E06DC3B7}"/>
              </a:ext>
            </a:extLst>
          </p:cNvPr>
          <p:cNvSpPr txBox="1"/>
          <p:nvPr/>
        </p:nvSpPr>
        <p:spPr>
          <a:xfrm>
            <a:off x="288486" y="2240422"/>
            <a:ext cx="6172200" cy="3353476"/>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3200" dirty="0">
                <a:solidFill>
                  <a:schemeClr val="tx2"/>
                </a:solidFill>
              </a:rPr>
              <a:t>You can also find other </a:t>
            </a:r>
            <a:r>
              <a:rPr lang="en-US" sz="3200" b="1" dirty="0">
                <a:solidFill>
                  <a:schemeClr val="tx2"/>
                </a:solidFill>
              </a:rPr>
              <a:t>Training Sessions </a:t>
            </a:r>
            <a:r>
              <a:rPr lang="en-US" sz="3200" dirty="0">
                <a:solidFill>
                  <a:schemeClr val="tx2"/>
                </a:solidFill>
              </a:rPr>
              <a:t>on the Learning Futures Workshop Schedule website</a:t>
            </a:r>
          </a:p>
          <a:p>
            <a:pPr marL="285750" indent="-228600">
              <a:lnSpc>
                <a:spcPct val="90000"/>
              </a:lnSpc>
              <a:spcAft>
                <a:spcPts val="600"/>
              </a:spcAft>
              <a:buFont typeface="Arial" panose="020B0604020202020204" pitchFamily="34" charset="0"/>
              <a:buChar char="•"/>
            </a:pPr>
            <a:r>
              <a:rPr lang="en-US" sz="3200" b="1" dirty="0">
                <a:solidFill>
                  <a:schemeClr val="tx2"/>
                </a:solidFill>
              </a:rPr>
              <a:t>Self help articles </a:t>
            </a:r>
            <a:r>
              <a:rPr lang="en-US" sz="3200" dirty="0">
                <a:solidFill>
                  <a:schemeClr val="tx2"/>
                </a:solidFill>
              </a:rPr>
              <a:t>(</a:t>
            </a:r>
            <a:r>
              <a:rPr lang="en-US" sz="3200" dirty="0" err="1">
                <a:solidFill>
                  <a:schemeClr val="tx2"/>
                </a:solidFill>
              </a:rPr>
              <a:t>vUWS</a:t>
            </a:r>
            <a:r>
              <a:rPr lang="en-US" sz="3200" dirty="0">
                <a:solidFill>
                  <a:schemeClr val="tx2"/>
                </a:solidFill>
              </a:rPr>
              <a:t> support)</a:t>
            </a:r>
          </a:p>
          <a:p>
            <a:pPr marL="285750" indent="-228600">
              <a:lnSpc>
                <a:spcPct val="90000"/>
              </a:lnSpc>
              <a:spcAft>
                <a:spcPts val="600"/>
              </a:spcAft>
              <a:buFont typeface="Arial" panose="020B0604020202020204" pitchFamily="34" charset="0"/>
              <a:buChar char="•"/>
            </a:pPr>
            <a:r>
              <a:rPr lang="en-US" sz="3200" dirty="0">
                <a:solidFill>
                  <a:schemeClr val="tx2"/>
                </a:solidFill>
              </a:rPr>
              <a:t>Support through </a:t>
            </a:r>
            <a:r>
              <a:rPr lang="en-US" sz="3200" b="1" dirty="0">
                <a:solidFill>
                  <a:schemeClr val="tx2"/>
                </a:solidFill>
              </a:rPr>
              <a:t>Western Now</a:t>
            </a:r>
          </a:p>
          <a:p>
            <a:pPr marL="285750" indent="-228600">
              <a:lnSpc>
                <a:spcPct val="90000"/>
              </a:lnSpc>
              <a:spcAft>
                <a:spcPts val="600"/>
              </a:spcAft>
              <a:buFont typeface="Arial" panose="020B0604020202020204" pitchFamily="34" charset="0"/>
              <a:buChar char="•"/>
            </a:pPr>
            <a:r>
              <a:rPr lang="en-US" sz="3200" b="1" dirty="0">
                <a:solidFill>
                  <a:schemeClr val="tx2"/>
                </a:solidFill>
              </a:rPr>
              <a:t>101 Support Consultation</a:t>
            </a:r>
          </a:p>
        </p:txBody>
      </p:sp>
      <p:grpSp>
        <p:nvGrpSpPr>
          <p:cNvPr id="1045" name="Group 104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046" name="Freeform: Shape 104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2556C6DC-ADBA-4AF5-865B-1ED0E8E960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5" t="6565" r="8008" b="4556"/>
          <a:stretch/>
        </p:blipFill>
        <p:spPr bwMode="auto">
          <a:xfrm>
            <a:off x="7962900" y="2057401"/>
            <a:ext cx="3594100" cy="3536498"/>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6B54BD02-ECFA-42CE-925D-A5DF4DCAF912}"/>
              </a:ext>
            </a:extLst>
          </p:cNvPr>
          <p:cNvSpPr txBox="1">
            <a:spLocks/>
          </p:cNvSpPr>
          <p:nvPr/>
        </p:nvSpPr>
        <p:spPr>
          <a:xfrm>
            <a:off x="252476" y="1093462"/>
            <a:ext cx="9919028" cy="793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AU" sz="5400" b="1" dirty="0">
                <a:solidFill>
                  <a:srgbClr val="990033"/>
                </a:solidFill>
                <a:latin typeface="Open Sans" panose="020B0606030504020204" pitchFamily="34" charset="0"/>
                <a:ea typeface="Open Sans" panose="020B0606030504020204" pitchFamily="34" charset="0"/>
                <a:cs typeface="Open Sans" panose="020B0606030504020204" pitchFamily="34" charset="0"/>
              </a:rPr>
              <a:t>Further information</a:t>
            </a:r>
          </a:p>
        </p:txBody>
      </p:sp>
    </p:spTree>
    <p:extLst>
      <p:ext uri="{BB962C8B-B14F-4D97-AF65-F5344CB8AC3E}">
        <p14:creationId xmlns:p14="http://schemas.microsoft.com/office/powerpoint/2010/main" val="28605368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6E9-5633-46F0-B768-4C215AF5B60E}"/>
              </a:ext>
            </a:extLst>
          </p:cNvPr>
          <p:cNvSpPr>
            <a:spLocks noGrp="1"/>
          </p:cNvSpPr>
          <p:nvPr>
            <p:ph type="title"/>
          </p:nvPr>
        </p:nvSpPr>
        <p:spPr>
          <a:xfrm>
            <a:off x="660071" y="553932"/>
            <a:ext cx="9919028" cy="793840"/>
          </a:xfrm>
        </p:spPr>
        <p:txBody>
          <a:bodyPr/>
          <a:lstStyle/>
          <a:p>
            <a:r>
              <a:rPr lang="en-AU" sz="5751" dirty="0">
                <a:latin typeface="Open Sans" panose="020B0606030504020204" pitchFamily="34" charset="0"/>
                <a:ea typeface="Open Sans" panose="020B0606030504020204" pitchFamily="34" charset="0"/>
                <a:cs typeface="Open Sans" panose="020B0606030504020204" pitchFamily="34" charset="0"/>
              </a:rPr>
              <a:t>Tell us what you think!</a:t>
            </a:r>
          </a:p>
        </p:txBody>
      </p:sp>
      <p:sp>
        <p:nvSpPr>
          <p:cNvPr id="3" name="Content Placeholder 2">
            <a:extLst>
              <a:ext uri="{FF2B5EF4-FFF2-40B4-BE49-F238E27FC236}">
                <a16:creationId xmlns:a16="http://schemas.microsoft.com/office/drawing/2014/main" id="{14A594E9-DE9D-4B74-99AC-177243F452E8}"/>
              </a:ext>
            </a:extLst>
          </p:cNvPr>
          <p:cNvSpPr>
            <a:spLocks noGrp="1"/>
          </p:cNvSpPr>
          <p:nvPr>
            <p:ph idx="1"/>
          </p:nvPr>
        </p:nvSpPr>
        <p:spPr>
          <a:xfrm>
            <a:off x="434783" y="2100777"/>
            <a:ext cx="6256924" cy="3352800"/>
          </a:xfrm>
        </p:spPr>
        <p:txBody>
          <a:bodyPr>
            <a:normAutofit/>
          </a:bodyPr>
          <a:lstStyle/>
          <a:p>
            <a:pPr marL="342900" indent="-342900">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Did you like the workshop design and delivery?</a:t>
            </a:r>
          </a:p>
          <a:p>
            <a:pPr marL="342900" indent="-342900">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What would you like to know more about?</a:t>
            </a:r>
          </a:p>
          <a:p>
            <a:pPr hangingPunct="1">
              <a:lnSpc>
                <a:spcPct val="100000"/>
              </a:lnSpc>
              <a:buFont typeface="Arial" panose="020B0604020202020204" pitchFamily="34" charset="0"/>
              <a:buNone/>
            </a:pPr>
            <a:endParaRPr lang="en-AU" b="0" noProof="0" dirty="0">
              <a:latin typeface="Open Sans" panose="020B0606030504020204" pitchFamily="34" charset="0"/>
              <a:ea typeface="Open Sans" panose="020B0606030504020204" pitchFamily="34" charset="0"/>
              <a:cs typeface="Open Sans" panose="020B0606030504020204" pitchFamily="34" charset="0"/>
            </a:endParaRPr>
          </a:p>
          <a:p>
            <a:pPr hangingPunct="1">
              <a:lnSpc>
                <a:spcPct val="100000"/>
              </a:lnSpc>
              <a:buFont typeface="Arial" panose="020B0604020202020204" pitchFamily="34" charset="0"/>
              <a:buNone/>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 should only take 3 minutes</a:t>
            </a:r>
            <a:endParaRPr lang="en-AU" b="0" i="1"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endParaRPr lang="en-AU" noProof="0" dirty="0"/>
          </a:p>
        </p:txBody>
      </p:sp>
      <p:sp>
        <p:nvSpPr>
          <p:cNvPr id="5" name="Rectangle 4">
            <a:extLst>
              <a:ext uri="{FF2B5EF4-FFF2-40B4-BE49-F238E27FC236}">
                <a16:creationId xmlns:a16="http://schemas.microsoft.com/office/drawing/2014/main" id="{B53EFD93-3ACA-430C-A797-4294D6D9CF27}"/>
              </a:ext>
            </a:extLst>
          </p:cNvPr>
          <p:cNvSpPr/>
          <p:nvPr/>
        </p:nvSpPr>
        <p:spPr>
          <a:xfrm>
            <a:off x="2494858" y="5942431"/>
            <a:ext cx="7694797" cy="769441"/>
          </a:xfrm>
          <a:prstGeom prst="rect">
            <a:avLst/>
          </a:prstGeom>
        </p:spPr>
        <p:txBody>
          <a:bodyPr wrap="square">
            <a:spAutoFit/>
          </a:bodyPr>
          <a:lstStyle/>
          <a:p>
            <a:pPr algn="ctr"/>
            <a:r>
              <a:rPr lang="en-AU" sz="220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p>
        </p:txBody>
      </p:sp>
      <p:pic>
        <p:nvPicPr>
          <p:cNvPr id="4" name="Picture 2">
            <a:extLst>
              <a:ext uri="{FF2B5EF4-FFF2-40B4-BE49-F238E27FC236}">
                <a16:creationId xmlns:a16="http://schemas.microsoft.com/office/drawing/2014/main" id="{3FF7FBA3-6ABF-417B-9A48-A973CD3BFC1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95" y="2100778"/>
            <a:ext cx="4743888" cy="30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79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781f18-4a68-4b94-867e-9083c9b0533a" xsi:nil="true"/>
    <lcf76f155ced4ddcb4097134ff3c332f xmlns="7d20f063-1ce4-4dc5-9879-81ba80df8e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DAD60127A5C4E9E419CAD66163B9A" ma:contentTypeVersion="13" ma:contentTypeDescription="Create a new document." ma:contentTypeScope="" ma:versionID="6a36b9672abd829a64cff32799cfdd66">
  <xsd:schema xmlns:xsd="http://www.w3.org/2001/XMLSchema" xmlns:xs="http://www.w3.org/2001/XMLSchema" xmlns:p="http://schemas.microsoft.com/office/2006/metadata/properties" xmlns:ns2="7d20f063-1ce4-4dc5-9879-81ba80df8e07" xmlns:ns3="3b781f18-4a68-4b94-867e-9083c9b0533a" targetNamespace="http://schemas.microsoft.com/office/2006/metadata/properties" ma:root="true" ma:fieldsID="c50c1a22662133c9b93f4680eb36f63a" ns2:_="" ns3:_="">
    <xsd:import namespace="7d20f063-1ce4-4dc5-9879-81ba80df8e07"/>
    <xsd:import namespace="3b781f18-4a68-4b94-867e-9083c9b05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0f063-1ce4-4dc5-9879-81ba80df8e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aae0d8a-8891-48d9-ad2b-bad3da6b59e2"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781f18-4a68-4b94-867e-9083c9b053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260e742-9817-44e7-b6af-46a7b1052e0f}" ma:internalName="TaxCatchAll" ma:showField="CatchAllData" ma:web="3b781f18-4a68-4b94-867e-9083c9b053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8085F-E1ED-4B6A-AA52-9E9DAEE77C68}">
  <ds:schemaRefs>
    <ds:schemaRef ds:uri="http://schemas.microsoft.com/office/2006/metadata/properties"/>
    <ds:schemaRef ds:uri="http://schemas.microsoft.com/office/infopath/2007/PartnerControls"/>
    <ds:schemaRef ds:uri="6a7e7065-82f1-4b73-b0d2-d420dd51b77c"/>
  </ds:schemaRefs>
</ds:datastoreItem>
</file>

<file path=customXml/itemProps2.xml><?xml version="1.0" encoding="utf-8"?>
<ds:datastoreItem xmlns:ds="http://schemas.openxmlformats.org/officeDocument/2006/customXml" ds:itemID="{22D3C41D-9505-4CDD-883A-DCF6A6C98656}">
  <ds:schemaRefs>
    <ds:schemaRef ds:uri="http://schemas.microsoft.com/sharepoint/v3/contenttype/forms"/>
  </ds:schemaRefs>
</ds:datastoreItem>
</file>

<file path=customXml/itemProps3.xml><?xml version="1.0" encoding="utf-8"?>
<ds:datastoreItem xmlns:ds="http://schemas.openxmlformats.org/officeDocument/2006/customXml" ds:itemID="{9185F663-591E-4592-AB34-15B399927E2C}"/>
</file>

<file path=docProps/app.xml><?xml version="1.0" encoding="utf-8"?>
<Properties xmlns="http://schemas.openxmlformats.org/officeDocument/2006/extended-properties" xmlns:vt="http://schemas.openxmlformats.org/officeDocument/2006/docPropsVTypes">
  <Template/>
  <TotalTime>4919</TotalTime>
  <Words>594</Words>
  <Application>Microsoft Office PowerPoint</Application>
  <PresentationFormat>Widescreen</PresentationFormat>
  <Paragraphs>66</Paragraphs>
  <Slides>10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Calibri</vt:lpstr>
      <vt:lpstr>Calibri Light</vt:lpstr>
      <vt:lpstr>Chronicle Text G1</vt:lpstr>
      <vt:lpstr>Chronicle Text G1 Roman</vt:lpstr>
      <vt:lpstr>Cronicle</vt:lpstr>
      <vt:lpstr>Gotham Narrow</vt:lpstr>
      <vt:lpstr>Gotham Narrow Bold</vt:lpstr>
      <vt:lpstr>Gotham Narrow Book</vt:lpstr>
      <vt:lpstr>Gotham Narrow Light</vt:lpstr>
      <vt:lpstr>Helvetica Light</vt:lpstr>
      <vt:lpstr>Open Sans</vt:lpstr>
      <vt:lpstr>Office Theme</vt:lpstr>
      <vt:lpstr>PowerPoint Presentation</vt:lpstr>
      <vt:lpstr>PowerPoint Presentation</vt:lpstr>
      <vt:lpstr>PowerPoint Presentation</vt:lpstr>
      <vt:lpstr>PowerPoint Presentation</vt:lpstr>
      <vt:lpstr>Question Types</vt:lpstr>
      <vt:lpstr>PowerPoint Presentation</vt:lpstr>
      <vt:lpstr>Go to Live Demo   </vt:lpstr>
      <vt:lpstr>PowerPoint Presentation</vt:lpstr>
      <vt:lpstr>Tell us what you think!</vt:lpstr>
      <vt:lpstr>End </vt:lpstr>
    </vt:vector>
  </TitlesOfParts>
  <Company>Western Sydney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Bulsara</dc:creator>
  <cp:lastModifiedBy>Stephanie Lynch</cp:lastModifiedBy>
  <cp:revision>165</cp:revision>
  <dcterms:created xsi:type="dcterms:W3CDTF">2020-01-17T03:03:51Z</dcterms:created>
  <dcterms:modified xsi:type="dcterms:W3CDTF">2022-10-21T03:00:33Z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0x0101005D0DAD60127A5C4E9E419CAD66163B9A</vt:lpwstr>
  </property>
</Properties>
</file>