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22" r:id="rId1"/>
  </p:sldMasterIdLst>
  <p:notesMasterIdLst>
    <p:notesMasterId r:id="rId3"/>
  </p:notesMasterIdLst>
  <p:sldIdLst>
    <p:sldId id="284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0D7D7"/>
    <a:srgbClr val="F5DFD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987" autoAdjust="0"/>
    <p:restoredTop sz="96104" autoAdjust="0"/>
  </p:normalViewPr>
  <p:slideViewPr>
    <p:cSldViewPr snapToGrid="0" snapToObjects="1">
      <p:cViewPr varScale="1">
        <p:scale>
          <a:sx n="105" d="100"/>
          <a:sy n="105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2.xml"/><Relationship Id="rId5" Type="http://schemas.openxmlformats.org/officeDocument/2006/relationships/tags" Target="tags/tag1.xml"/><Relationship Id="rId10" Type="http://schemas.openxmlformats.org/officeDocument/2006/relationships/customXml" Target="../customXml/item1.xml"/><Relationship Id="rId4" Type="http://schemas.openxmlformats.org/officeDocument/2006/relationships/printerSettings" Target="printerSettings/printerSettings1.bin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52D2-0160-434A-A03B-22BBAAC2D08A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D88-1CE6-DA43-B589-2F3912E95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4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baseline="0" dirty="0" smtClean="0"/>
              <a:t>Library Study Smart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The Library Study Smart service consists of 3 parts:</a:t>
            </a:r>
          </a:p>
          <a:p>
            <a:endParaRPr lang="en-A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Study Smart Online – powered by the </a:t>
            </a:r>
            <a:r>
              <a:rPr lang="en-AU" baseline="0" dirty="0" err="1" smtClean="0"/>
              <a:t>Studiosity</a:t>
            </a:r>
            <a:r>
              <a:rPr lang="en-AU" baseline="0" dirty="0" smtClean="0"/>
              <a:t> platform.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Upload your assignment for constructive writing feedback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“Connect Live” to ask a </a:t>
            </a:r>
            <a:r>
              <a:rPr lang="en-AU" baseline="0" dirty="0" err="1" smtClean="0"/>
              <a:t>Studiosity</a:t>
            </a:r>
            <a:r>
              <a:rPr lang="en-AU" baseline="0" dirty="0" smtClean="0"/>
              <a:t> Online Tutor a subject question using chat, interactive whiteboard and file sharing.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Study Smart Online is provided by </a:t>
            </a:r>
            <a:r>
              <a:rPr lang="en-AU" baseline="0" dirty="0" err="1" smtClean="0"/>
              <a:t>Studiosity</a:t>
            </a:r>
            <a:r>
              <a:rPr lang="en-AU" baseline="0" dirty="0" smtClean="0"/>
              <a:t> – a third party platform and provider</a:t>
            </a:r>
          </a:p>
          <a:p>
            <a:pPr marL="628650" lvl="1" indent="-17145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Study Smart Zoom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Face-to-Face services have moved to Zoom. Have a live 20-minute video consultation with an expert.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Ask for assignment advice or feedback,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your referencing and citation skills and get help finding information or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Get maths and stats help from the MESH Tutors (provided by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Mathematics Education Support Hub)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Some bookings required - see the website for details.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Study Smart Website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Download self-help guides, checklists and resources to improve your assignments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Information about Academic integrity, plagiarism and collusion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Details on Study Smart Zone hours and locations for face-to-face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FYI Lecturers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Lecturers or Study Smart Officers may refer students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more </a:t>
            </a:r>
            <a:r>
              <a:rPr lang="en-A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 academic skills development program</a:t>
            </a:r>
            <a:r>
              <a:rPr lang="en-A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needed.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should contact your School Librarian for more details about referrals.</a:t>
            </a:r>
            <a:endParaRPr lang="en-A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37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98" y="5466306"/>
            <a:ext cx="8419605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6654" y="1400037"/>
            <a:ext cx="3456878" cy="3931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992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1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8355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80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2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77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625"/>
              </a:lnSpc>
              <a:defRPr sz="2625"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0" y="1871498"/>
            <a:ext cx="8154590" cy="4326102"/>
          </a:xfrm>
        </p:spPr>
        <p:txBody>
          <a:bodyPr/>
          <a:lstStyle>
            <a:lvl1pPr>
              <a:lnSpc>
                <a:spcPts val="1275"/>
              </a:lnSpc>
              <a:spcAft>
                <a:spcPts val="0"/>
              </a:spcAft>
              <a:defRPr lang="en-AU" sz="1125" b="1" i="0" kern="1200" dirty="0" smtClean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61925" indent="0">
              <a:lnSpc>
                <a:spcPts val="1275"/>
              </a:lnSpc>
              <a:spcAft>
                <a:spcPts val="638"/>
              </a:spcAft>
              <a:tabLst/>
              <a:defRPr lang="en-AU" sz="1125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43536E21-BEA9-0843-BB9C-C6C3FA5E478E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4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110" y="1867584"/>
            <a:ext cx="8154590" cy="4330017"/>
          </a:xfrm>
        </p:spPr>
        <p:txBody>
          <a:bodyPr/>
          <a:lstStyle>
            <a:lvl1pPr>
              <a:lnSpc>
                <a:spcPts val="2625"/>
              </a:lnSpc>
              <a:defRPr sz="2625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>
              <a:lnSpc>
                <a:spcPts val="2625"/>
              </a:lnSpc>
              <a:spcAft>
                <a:spcPts val="450"/>
              </a:spcAft>
              <a:defRPr sz="2625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lnSpc>
                <a:spcPts val="1650"/>
              </a:lnSpc>
              <a:defRPr sz="15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</a:t>
            </a:r>
            <a:br>
              <a:rPr lang="en-AU" dirty="0" smtClean="0"/>
            </a:br>
            <a:r>
              <a:rPr lang="en-AU" dirty="0" smtClean="0"/>
              <a:t>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CF49794A-F156-8443-AFB0-D6053EF71D28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69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578" y="1854200"/>
            <a:ext cx="6201022" cy="4343400"/>
          </a:xfrm>
        </p:spPr>
        <p:txBody>
          <a:bodyPr/>
          <a:lstStyle>
            <a:lvl1pPr>
              <a:lnSpc>
                <a:spcPts val="4875"/>
              </a:lnSpc>
              <a:defRPr lang="en-US" sz="4875" b="1" i="0" kern="1200" dirty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4D41AC54-ACEA-E74A-A236-8CA4995D51A5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1300" y="6519864"/>
            <a:ext cx="20574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8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388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7ECA7C0A-6EA2-2945-92B3-332C9C64946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dirty="0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824412" y="1871498"/>
            <a:ext cx="3824287" cy="43388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17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94C0D1A5-277E-8E4E-A287-21A2C45B1049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2" y="1871664"/>
            <a:ext cx="3824287" cy="43259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5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638"/>
              </a:spcAft>
              <a:defRPr sz="9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95250" indent="-95250">
              <a:lnSpc>
                <a:spcPts val="1050"/>
              </a:lnSpc>
              <a:spcAft>
                <a:spcPts val="638"/>
              </a:spcAft>
              <a:buFont typeface="Arial" charset="0"/>
              <a:buChar char="•"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D6734711-CBF7-0149-96E1-DB465890B98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2" y="1871664"/>
            <a:ext cx="3824287" cy="43259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65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0"/>
              </a:spcAft>
              <a:defRPr sz="9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lnSpc>
                <a:spcPts val="1050"/>
              </a:lnSpc>
              <a:spcAft>
                <a:spcPts val="638"/>
              </a:spcAft>
              <a:buFont typeface="Arial" charset="0"/>
              <a:buNone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70479E50-DC0F-194F-BF55-6288B1AAE44C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4" y="1871664"/>
            <a:ext cx="3824286" cy="43259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3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5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8153647" cy="4326102"/>
          </a:xfrm>
        </p:spPr>
        <p:txBody>
          <a:bodyPr/>
          <a:lstStyle>
            <a:lvl1pPr marL="0">
              <a:lnSpc>
                <a:spcPts val="1200"/>
              </a:lnSpc>
              <a:spcAft>
                <a:spcPts val="1125"/>
              </a:spcAft>
              <a:defRPr sz="135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33350" indent="-133350">
              <a:lnSpc>
                <a:spcPts val="1500"/>
              </a:lnSpc>
              <a:spcAft>
                <a:spcPts val="1125"/>
              </a:spcAft>
              <a:buFont typeface="Arial" charset="0"/>
              <a:buChar char="•"/>
              <a:tabLst/>
              <a:defRPr sz="135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3A0E362F-15F3-414F-AD19-772E0A70F7DD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3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80210" y="1871498"/>
            <a:ext cx="5068490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2914897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0"/>
              </a:spcAft>
              <a:defRPr sz="9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lnSpc>
                <a:spcPts val="1050"/>
              </a:lnSpc>
              <a:spcAft>
                <a:spcPts val="638"/>
              </a:spcAft>
              <a:buFont typeface="Arial" charset="0"/>
              <a:buNone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DD3BF28-C868-1E42-AD12-0669017885B5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3733800" y="2134263"/>
            <a:ext cx="4648200" cy="384743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69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80210" y="1871498"/>
            <a:ext cx="5068490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2914897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638"/>
              </a:spcAft>
              <a:defRPr sz="9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28588" indent="-128588">
              <a:lnSpc>
                <a:spcPts val="1050"/>
              </a:lnSpc>
              <a:spcAft>
                <a:spcPts val="638"/>
              </a:spcAft>
              <a:buFont typeface="Arial" charset="0"/>
              <a:buChar char="•"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4A54127-2AC4-624C-90C4-6E74D9031FD0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dirty="0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3714750" y="2120900"/>
            <a:ext cx="4686300" cy="38735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667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044576"/>
            <a:ext cx="3887638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51E290B4-B3E1-A34F-9420-070C7E24A97B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dirty="0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761310" y="1044576"/>
            <a:ext cx="3887390" cy="51657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21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8" y="1871498"/>
            <a:ext cx="5362821" cy="12273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DF65FAE-121D-DF46-8371-2E67964D0BDF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1" y="1871664"/>
            <a:ext cx="2676524" cy="28654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85879" y="3370098"/>
            <a:ext cx="2552947" cy="2827503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095754" y="3370098"/>
            <a:ext cx="2552947" cy="2827503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0964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89F7B0C-722D-8B45-BAF6-698B9FE8F81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1" y="1871664"/>
            <a:ext cx="2676524" cy="12525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95301" y="3268664"/>
            <a:ext cx="2676524" cy="29797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295651" y="1871664"/>
            <a:ext cx="2543174" cy="26622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295651" y="4673600"/>
            <a:ext cx="2543174" cy="157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962651" y="1871664"/>
            <a:ext cx="2686049" cy="43767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1998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27674" y="356258"/>
            <a:ext cx="904496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7926" y="1224148"/>
            <a:ext cx="2644734" cy="401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798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189" r="13866" b="10687"/>
          <a:stretch/>
        </p:blipFill>
        <p:spPr>
          <a:xfrm>
            <a:off x="0" y="0"/>
            <a:ext cx="9144000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1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40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0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tx2"/>
                </a:solidFill>
                <a:latin typeface="Chronicle Text G1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0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1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80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EDIT MASTER </a:t>
            </a:r>
            <a:br>
              <a:rPr lang="en-AU" dirty="0" smtClean="0"/>
            </a:br>
            <a:r>
              <a:rPr lang="en-AU" dirty="0" smtClean="0"/>
              <a:t>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0803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31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 smtClean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8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053" y="1010537"/>
            <a:ext cx="8153647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53" y="1871498"/>
            <a:ext cx="8153647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110" y="6519864"/>
            <a:ext cx="20574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25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7FF468EA-D9CE-8943-9C75-830D68AC402B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10" y="391883"/>
            <a:ext cx="30861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525" b="1" i="0" kern="1200" dirty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smtClean="0"/>
              <a:t>SECTION TITLE GOTHAM NARROW BOLD 7PT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519864"/>
            <a:ext cx="20574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525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lang="en-US" smtClean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30803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05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</p:sldLayoutIdLst>
  <p:hf hdr="0"/>
  <p:txStyles>
    <p:titleStyle>
      <a:lvl1pPr algn="l" defTabSz="685800" rtl="0" eaLnBrk="1" latinLnBrk="0" hangingPunct="1">
        <a:lnSpc>
          <a:spcPts val="2025"/>
        </a:lnSpc>
        <a:spcBef>
          <a:spcPct val="0"/>
        </a:spcBef>
        <a:buNone/>
        <a:defRPr sz="1875" b="0" i="0" u="none" kern="1200">
          <a:solidFill>
            <a:schemeClr val="tx2"/>
          </a:solidFill>
          <a:latin typeface="Chronicle Text G1 Roman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975"/>
        </a:spcAft>
        <a:buFont typeface="Arial"/>
        <a:buNone/>
        <a:defRPr sz="1500" kern="1200">
          <a:solidFill>
            <a:schemeClr val="accent1"/>
          </a:solidFill>
          <a:latin typeface="Chronicle Text G1 Roman" charset="0"/>
          <a:ea typeface="+mn-ea"/>
          <a:cs typeface="+mn-cs"/>
        </a:defRPr>
      </a:lvl1pPr>
      <a:lvl2pPr marL="0" indent="0" algn="l" defTabSz="685800" rtl="0" eaLnBrk="1" latinLnBrk="0" hangingPunct="1">
        <a:lnSpc>
          <a:spcPts val="1050"/>
        </a:lnSpc>
        <a:spcBef>
          <a:spcPts val="0"/>
        </a:spcBef>
        <a:buFont typeface="Arial"/>
        <a:buNone/>
        <a:tabLst/>
        <a:defRPr sz="900" b="1" i="0" u="none" kern="1200">
          <a:solidFill>
            <a:schemeClr val="tx2"/>
          </a:solidFill>
          <a:latin typeface="Gotham Narrow" charset="0"/>
          <a:ea typeface="Gotham Narrow" charset="0"/>
          <a:cs typeface="Gotham Narrow" charset="0"/>
        </a:defRPr>
      </a:lvl2pPr>
      <a:lvl3pPr marL="8335" indent="0" algn="l" defTabSz="685800" rtl="0" eaLnBrk="1" latinLnBrk="0" hangingPunct="1">
        <a:lnSpc>
          <a:spcPts val="1050"/>
        </a:lnSpc>
        <a:spcBef>
          <a:spcPts val="0"/>
        </a:spcBef>
        <a:spcAft>
          <a:spcPts val="638"/>
        </a:spcAft>
        <a:buFont typeface="Arial"/>
        <a:buNone/>
        <a:tabLst/>
        <a:defRPr sz="9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68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410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pos="2721" userDrawn="1">
          <p15:clr>
            <a:srgbClr val="F26B43"/>
          </p15:clr>
        </p15:guide>
        <p15:guide id="7" pos="3039" userDrawn="1">
          <p15:clr>
            <a:srgbClr val="F26B43"/>
          </p15:clr>
        </p15:guide>
        <p15:guide id="8" orient="horz" pos="3904">
          <p15:clr>
            <a:srgbClr val="F26B43"/>
          </p15:clr>
        </p15:guide>
        <p15:guide id="9" orient="horz" pos="1072">
          <p15:clr>
            <a:srgbClr val="F26B43"/>
          </p15:clr>
        </p15:guide>
        <p15:guide id="10" orient="horz" pos="1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87257" y="1245807"/>
            <a:ext cx="5166208" cy="5035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en-AU" sz="2400" dirty="0" smtClean="0">
                <a:solidFill>
                  <a:schemeClr val="tx2"/>
                </a:solidFill>
                <a:latin typeface="Gotham Narrow Bold" pitchFamily="50" charset="0"/>
              </a:rPr>
              <a:t>GET EXPERT ADVICE TO IMPROVE YOUR ASSIGNMENTS</a:t>
            </a:r>
            <a:r>
              <a:rPr lang="en-AU" sz="2400" dirty="0" smtClean="0">
                <a:solidFill>
                  <a:schemeClr val="tx2"/>
                </a:solidFill>
                <a:latin typeface="Gotham Narrow Bold" pitchFamily="50" charset="0"/>
              </a:rPr>
              <a:t> IN 3 </a:t>
            </a:r>
            <a:r>
              <a:rPr lang="en-AU" sz="2400" dirty="0" smtClean="0">
                <a:solidFill>
                  <a:schemeClr val="tx2"/>
                </a:solidFill>
                <a:latin typeface="Gotham Narrow Bold" pitchFamily="50" charset="0"/>
              </a:rPr>
              <a:t>WAYS:</a:t>
            </a:r>
            <a:endParaRPr lang="en-AU" dirty="0" smtClean="0">
              <a:solidFill>
                <a:schemeClr val="tx2"/>
              </a:solidFill>
            </a:endParaRPr>
          </a:p>
          <a:p>
            <a:pPr lvl="0"/>
            <a:r>
              <a:rPr lang="en-AU" sz="1600" b="1" dirty="0" smtClean="0">
                <a:solidFill>
                  <a:schemeClr val="tx1"/>
                </a:solidFill>
              </a:rPr>
              <a:t>1. Study Smart Online, </a:t>
            </a:r>
            <a:r>
              <a:rPr lang="en-AU" sz="1600" b="1" i="1" dirty="0" smtClean="0">
                <a:solidFill>
                  <a:schemeClr val="tx1"/>
                </a:solidFill>
              </a:rPr>
              <a:t>powered by </a:t>
            </a:r>
            <a:r>
              <a:rPr lang="en-AU" sz="1600" b="1" i="1" dirty="0" err="1" smtClean="0">
                <a:solidFill>
                  <a:schemeClr val="tx1"/>
                </a:solidFill>
              </a:rPr>
              <a:t>Studiosity</a:t>
            </a:r>
            <a:endParaRPr lang="en-AU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AU" sz="1400" dirty="0" smtClean="0">
                <a:solidFill>
                  <a:schemeClr val="tx1"/>
                </a:solidFill>
              </a:rPr>
              <a:t>Log in from the </a:t>
            </a:r>
            <a:r>
              <a:rPr lang="en-AU" sz="1400" dirty="0" err="1" smtClean="0">
                <a:solidFill>
                  <a:schemeClr val="tx1"/>
                </a:solidFill>
              </a:rPr>
              <a:t>vUWS</a:t>
            </a:r>
            <a:r>
              <a:rPr lang="en-AU" sz="1400" dirty="0" smtClean="0">
                <a:solidFill>
                  <a:schemeClr val="tx1"/>
                </a:solidFill>
              </a:rPr>
              <a:t> dashboard to:</a:t>
            </a:r>
          </a:p>
          <a:p>
            <a:pPr marL="360000" lvl="0">
              <a:spcAft>
                <a:spcPts val="800"/>
              </a:spcAft>
              <a:buFont typeface="Courier New"/>
              <a:buChar char="o"/>
            </a:pPr>
            <a:r>
              <a:rPr lang="en-AU" sz="1400" dirty="0" smtClean="0">
                <a:solidFill>
                  <a:schemeClr val="tx1"/>
                </a:solidFill>
              </a:rPr>
              <a:t> upload your assignment draft 24/7 to get writing feedback;</a:t>
            </a:r>
          </a:p>
          <a:p>
            <a:pPr marL="360000" lvl="0">
              <a:spcAft>
                <a:spcPts val="800"/>
              </a:spcAft>
              <a:buFont typeface="Courier New"/>
              <a:buChar char="o"/>
            </a:pPr>
            <a:r>
              <a:rPr lang="en-AU" sz="1400" dirty="0" smtClean="0">
                <a:solidFill>
                  <a:schemeClr val="tx1"/>
                </a:solidFill>
              </a:rPr>
              <a:t> chat </a:t>
            </a:r>
            <a:r>
              <a:rPr lang="en-AU" sz="1400" dirty="0" smtClean="0">
                <a:solidFill>
                  <a:schemeClr val="tx1"/>
                </a:solidFill>
              </a:rPr>
              <a:t>online with a </a:t>
            </a:r>
            <a:r>
              <a:rPr lang="en-AU" sz="1400" dirty="0" err="1" smtClean="0">
                <a:solidFill>
                  <a:schemeClr val="tx1"/>
                </a:solidFill>
              </a:rPr>
              <a:t>Studiosity</a:t>
            </a:r>
            <a:r>
              <a:rPr lang="en-AU" sz="1400" dirty="0" smtClean="0">
                <a:solidFill>
                  <a:schemeClr val="tx1"/>
                </a:solidFill>
              </a:rPr>
              <a:t> Online Tutor for subject </a:t>
            </a:r>
            <a:r>
              <a:rPr lang="en-AU" sz="1400" dirty="0" smtClean="0">
                <a:solidFill>
                  <a:schemeClr val="tx1"/>
                </a:solidFill>
              </a:rPr>
              <a:t>specific </a:t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>    advice </a:t>
            </a:r>
            <a:r>
              <a:rPr lang="en-AU" sz="1400" dirty="0" smtClean="0">
                <a:solidFill>
                  <a:schemeClr val="tx1"/>
                </a:solidFill>
              </a:rPr>
              <a:t>in science, commerce, </a:t>
            </a:r>
            <a:r>
              <a:rPr lang="en-AU" sz="1400" dirty="0" err="1" smtClean="0">
                <a:solidFill>
                  <a:schemeClr val="tx1"/>
                </a:solidFill>
              </a:rPr>
              <a:t>english</a:t>
            </a:r>
            <a:r>
              <a:rPr lang="en-AU" sz="1400" dirty="0" smtClean="0">
                <a:solidFill>
                  <a:schemeClr val="tx1"/>
                </a:solidFill>
              </a:rPr>
              <a:t>, maths, statistics</a:t>
            </a:r>
            <a:r>
              <a:rPr lang="en-AU" sz="1400" dirty="0" smtClean="0">
                <a:solidFill>
                  <a:schemeClr val="tx1"/>
                </a:solidFill>
              </a:rPr>
              <a:t>,</a:t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>    economics </a:t>
            </a:r>
            <a:r>
              <a:rPr lang="en-AU" sz="1400" dirty="0" smtClean="0">
                <a:solidFill>
                  <a:schemeClr val="tx1"/>
                </a:solidFill>
              </a:rPr>
              <a:t>and accounting.</a:t>
            </a:r>
            <a:endParaRPr lang="en-AU" sz="1400" b="1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AU" sz="1600" b="1" dirty="0" smtClean="0">
                <a:solidFill>
                  <a:schemeClr val="tx1"/>
                </a:solidFill>
              </a:rPr>
              <a:t>2. Study Smart Zoom</a:t>
            </a:r>
            <a:endParaRPr lang="en-AU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AU" sz="1400" dirty="0" smtClean="0">
                <a:solidFill>
                  <a:schemeClr val="tx1"/>
                </a:solidFill>
              </a:rPr>
              <a:t>Have a live Zoom session and receive:</a:t>
            </a:r>
          </a:p>
          <a:p>
            <a:pPr marL="360000" lvl="0">
              <a:spcAft>
                <a:spcPts val="800"/>
              </a:spcAft>
              <a:buFont typeface="Courier New"/>
              <a:buChar char="o"/>
            </a:pPr>
            <a:r>
              <a:rPr lang="en-AU" sz="1400" dirty="0" smtClean="0">
                <a:solidFill>
                  <a:schemeClr val="tx1"/>
                </a:solidFill>
              </a:rPr>
              <a:t> assignment writing feedback from a Study Smart Officer;</a:t>
            </a:r>
          </a:p>
          <a:p>
            <a:pPr marL="360000" lvl="0">
              <a:spcAft>
                <a:spcPts val="800"/>
              </a:spcAft>
              <a:buFont typeface="Courier New"/>
              <a:buChar char="o"/>
            </a:pPr>
            <a:r>
              <a:rPr lang="en-AU" sz="1400" dirty="0" smtClean="0">
                <a:solidFill>
                  <a:schemeClr val="tx1"/>
                </a:solidFill>
              </a:rPr>
              <a:t> referencing and citation advice from a Study Smart Librarian;</a:t>
            </a:r>
          </a:p>
          <a:p>
            <a:pPr marL="360000" lvl="0">
              <a:spcAft>
                <a:spcPts val="800"/>
              </a:spcAft>
              <a:buFont typeface="Courier New"/>
              <a:buChar char="o"/>
            </a:pPr>
            <a:r>
              <a:rPr lang="en-AU" sz="1400" dirty="0" smtClean="0">
                <a:solidFill>
                  <a:schemeClr val="tx1"/>
                </a:solidFill>
              </a:rPr>
              <a:t> maths and stats help from a MESH Advisor. </a:t>
            </a:r>
            <a:endParaRPr lang="en-AU" sz="1400" b="1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AU" sz="1600" b="1" dirty="0" smtClean="0">
                <a:solidFill>
                  <a:schemeClr val="tx1"/>
                </a:solidFill>
              </a:rPr>
              <a:t>3. Study Smart Website</a:t>
            </a:r>
            <a:endParaRPr lang="en-AU" sz="1600" dirty="0" smtClean="0">
              <a:solidFill>
                <a:schemeClr val="tx1"/>
              </a:solidFill>
            </a:endParaRPr>
          </a:p>
          <a:p>
            <a:r>
              <a:rPr lang="en-AU" sz="1400" dirty="0" smtClean="0">
                <a:solidFill>
                  <a:schemeClr val="tx1"/>
                </a:solidFill>
              </a:rPr>
              <a:t>You can access a range of assignment and study tips, tools and resources from the Study Smart website.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2207" y="6281117"/>
            <a:ext cx="4420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AU" sz="1600" dirty="0">
                <a:solidFill>
                  <a:srgbClr val="9D2235"/>
                </a:solidFill>
                <a:latin typeface="Gotham Narrow Bold" pitchFamily="50" charset="0"/>
                <a:cs typeface="Chronicle Text G1" pitchFamily="50" charset="0"/>
              </a:rPr>
              <a:t>westernsydney.edu.au/</a:t>
            </a:r>
            <a:r>
              <a:rPr lang="en-AU" sz="1600" dirty="0" err="1">
                <a:solidFill>
                  <a:srgbClr val="9D2235"/>
                </a:solidFill>
                <a:latin typeface="Gotham Narrow Bold" pitchFamily="50" charset="0"/>
                <a:cs typeface="Chronicle Text G1" pitchFamily="50" charset="0"/>
              </a:rPr>
              <a:t>studysmart</a:t>
            </a:r>
            <a:endParaRPr lang="en-AU" sz="1600" dirty="0">
              <a:solidFill>
                <a:srgbClr val="9D2235"/>
              </a:solidFill>
              <a:latin typeface="Gotham Narrow Bold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-3586"/>
            <a:ext cx="3739236" cy="686158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Rectangle 20"/>
          <p:cNvSpPr/>
          <p:nvPr/>
        </p:nvSpPr>
        <p:spPr>
          <a:xfrm>
            <a:off x="296729" y="3298223"/>
            <a:ext cx="2857669" cy="152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00"/>
              </a:lnSpc>
            </a:pPr>
            <a:r>
              <a:rPr lang="en-AU" sz="2800" dirty="0" smtClean="0">
                <a:solidFill>
                  <a:schemeClr val="bg1"/>
                </a:solidFill>
                <a:latin typeface="Chronicle Text G1" pitchFamily="50" charset="0"/>
                <a:cs typeface="Chronicle Text G1" pitchFamily="50" charset="0"/>
              </a:rPr>
              <a:t>Improve your assignments </a:t>
            </a:r>
          </a:p>
          <a:p>
            <a:pPr>
              <a:lnSpc>
                <a:spcPts val="3000"/>
              </a:lnSpc>
            </a:pPr>
            <a:r>
              <a:rPr lang="en-AU" sz="2800" dirty="0" smtClean="0">
                <a:solidFill>
                  <a:schemeClr val="bg1"/>
                </a:solidFill>
                <a:latin typeface="Chronicle Text G1" pitchFamily="50" charset="0"/>
                <a:cs typeface="Chronicle Text G1" pitchFamily="50" charset="0"/>
              </a:rPr>
              <a:t>with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6089" y="4750777"/>
            <a:ext cx="3460040" cy="176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4000"/>
              </a:lnSpc>
            </a:pPr>
            <a:r>
              <a:rPr lang="en-AU" sz="4800" dirty="0" smtClean="0">
                <a:solidFill>
                  <a:schemeClr val="bg1"/>
                </a:solidFill>
                <a:latin typeface="Gotham Narrow Bold" pitchFamily="50" charset="0"/>
              </a:rPr>
              <a:t>LIBRARY</a:t>
            </a:r>
          </a:p>
          <a:p>
            <a:pPr>
              <a:lnSpc>
                <a:spcPts val="4000"/>
              </a:lnSpc>
            </a:pPr>
            <a:r>
              <a:rPr lang="en-AU" sz="4800" dirty="0" smtClean="0">
                <a:solidFill>
                  <a:schemeClr val="bg1"/>
                </a:solidFill>
                <a:latin typeface="Gotham Narrow Bold" pitchFamily="50" charset="0"/>
              </a:rPr>
              <a:t>STUDY SMART</a:t>
            </a:r>
          </a:p>
        </p:txBody>
      </p:sp>
      <p:pic>
        <p:nvPicPr>
          <p:cNvPr id="8" name="Picture 7" descr="ST_230516_0463-small.jpg"/>
          <p:cNvPicPr>
            <a:picLocks noChangeAspect="1"/>
          </p:cNvPicPr>
          <p:nvPr/>
        </p:nvPicPr>
        <p:blipFill>
          <a:blip r:embed="rId3"/>
          <a:srcRect t="19390" b="16620"/>
          <a:stretch>
            <a:fillRect/>
          </a:stretch>
        </p:blipFill>
        <p:spPr>
          <a:xfrm>
            <a:off x="0" y="0"/>
            <a:ext cx="3739236" cy="316895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59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UIDATA" val="&lt;database version=&quot;11.0&quot;&gt;&lt;object type=&quot;1&quot; unique_id=&quot;10001&quot;&gt;&lt;object type=&quot;2&quot; unique_id=&quot;21730&quot;&gt;&lt;object type=&quot;3&quot; unique_id=&quot;21731&quot;&gt;&lt;property id=&quot;20148&quot; value=&quot;5&quot;/&gt;&lt;property id=&quot;20300&quot; value=&quot;Slide 1&quot;/&gt;&lt;property id=&quot;20307&quot; value=&quot;284&quot;/&gt;&lt;/object&gt;&lt;/object&gt;&lt;object type=&quot;8&quot; unique_id=&quot;21734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Western Sydney University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20B3451EC3C4DA8F3D73DF354FB9F" ma:contentTypeVersion="11" ma:contentTypeDescription="Create a new document." ma:contentTypeScope="" ma:versionID="ef08ea8633dd7e1584e963597505fc1e">
  <xsd:schema xmlns:xsd="http://www.w3.org/2001/XMLSchema" xmlns:xs="http://www.w3.org/2001/XMLSchema" xmlns:p="http://schemas.microsoft.com/office/2006/metadata/properties" xmlns:ns2="6cd1d294-c76e-4d1e-98e0-08ad822f68c8" xmlns:ns3="3f58ca68-76ae-4f93-bd81-6d038e8e42bb" targetNamespace="http://schemas.microsoft.com/office/2006/metadata/properties" ma:root="true" ma:fieldsID="5c2cb608835d42897a5ba40d17cb50d4" ns2:_="" ns3:_="">
    <xsd:import namespace="6cd1d294-c76e-4d1e-98e0-08ad822f68c8"/>
    <xsd:import namespace="3f58ca68-76ae-4f93-bd81-6d038e8e42bb"/>
    <xsd:element name="properties">
      <xsd:complexType>
        <xsd:sequence>
          <xsd:element name="documentManagement">
            <xsd:complexType>
              <xsd:all>
                <xsd:element ref="ns2:Topic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1d294-c76e-4d1e-98e0-08ad822f68c8" elementFormDefault="qualified">
    <xsd:import namespace="http://schemas.microsoft.com/office/2006/documentManagement/types"/>
    <xsd:import namespace="http://schemas.microsoft.com/office/infopath/2007/PartnerControls"/>
    <xsd:element name="Topic" ma:index="4" ma:displayName="Topic" ma:default="Meetings" ma:format="Dropdown" ma:indexed="true" ma:internalName="Topic" ma:readOnly="false">
      <xsd:simpleType>
        <xsd:restriction base="dms:Choice">
          <xsd:enumeration value="Meetings"/>
          <xsd:enumeration value="Event calendar"/>
          <xsd:enumeration value="Images"/>
          <xsd:enumeration value="Instruction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8ca68-76ae-4f93-bd81-6d038e8e4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6cd1d294-c76e-4d1e-98e0-08ad822f68c8">Meetings</Topic>
  </documentManagement>
</p:properties>
</file>

<file path=customXml/itemProps1.xml><?xml version="1.0" encoding="utf-8"?>
<ds:datastoreItem xmlns:ds="http://schemas.openxmlformats.org/officeDocument/2006/customXml" ds:itemID="{D663B6C0-06E5-41B6-B7D0-8949B02140DE}"/>
</file>

<file path=customXml/itemProps2.xml><?xml version="1.0" encoding="utf-8"?>
<ds:datastoreItem xmlns:ds="http://schemas.openxmlformats.org/officeDocument/2006/customXml" ds:itemID="{B5FE8A51-5F32-4CC3-9AA0-599A6E871F3A}"/>
</file>

<file path=customXml/itemProps3.xml><?xml version="1.0" encoding="utf-8"?>
<ds:datastoreItem xmlns:ds="http://schemas.openxmlformats.org/officeDocument/2006/customXml" ds:itemID="{AAEB8128-7D19-4A3C-B262-8A54EB6FC0BC}"/>
</file>

<file path=docProps/app.xml><?xml version="1.0" encoding="utf-8"?>
<Properties xmlns="http://schemas.openxmlformats.org/officeDocument/2006/extended-properties" xmlns:vt="http://schemas.openxmlformats.org/officeDocument/2006/docPropsVTypes">
  <Template>WSU_New_Powerpoint_Template_ST</Template>
  <TotalTime>174</TotalTime>
  <Words>371</Words>
  <Application>Microsoft Macintosh PowerPoint</Application>
  <PresentationFormat>On-screen Show (4:3)</PresentationFormat>
  <Paragraphs>43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Slide 1</vt:lpstr>
    </vt:vector>
  </TitlesOfParts>
  <Company>Western Sydney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</dc:title>
  <dc:creator>Sarah-Jane Burton</dc:creator>
  <cp:lastModifiedBy>Robyn Buchanan</cp:lastModifiedBy>
  <cp:revision>38</cp:revision>
  <dcterms:created xsi:type="dcterms:W3CDTF">2020-05-11T02:59:52Z</dcterms:created>
  <dcterms:modified xsi:type="dcterms:W3CDTF">2020-05-11T03:04:19Z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0x01010060620B3451EC3C4DA8F3D73DF354FB9F</vt:lpwstr>
  </property>
</Properties>
</file>