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9562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399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0328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10865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3699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22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10911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9759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84290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2060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20/02/2024</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40370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20/02/2024</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821442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westernsydney.edu.au/currentstudents/current_students/exams/deferred_exams" TargetMode="External"/><Relationship Id="rId13"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youtube.com/watch?v=YxamFlsnZE0&amp;list=PL08mMPK6iVGbl9OEyYfdpaUPJR6CCkr3v&amp;index=10&amp;t=188s" TargetMode="External"/><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currentstudents/current_students/dates" TargetMode="External"/><Relationship Id="rId5" Type="http://schemas.openxmlformats.org/officeDocument/2006/relationships/hyperlink" Target="https://www.westernsydney.edu.au/__data/assets/pdf_file/0007/886669/10_Things_To_Remember_2019_STUS3757.pdf" TargetMode="External"/><Relationship Id="rId10" Type="http://schemas.openxmlformats.org/officeDocument/2006/relationships/hyperlink" Target="https://www.westernsydney.edu.au/currentstudents/current_students/exams/review_of_grade" TargetMode="External"/><Relationship Id="rId4" Type="http://schemas.openxmlformats.org/officeDocument/2006/relationships/hyperlink" Target="https://exams.westernsydney.edu.au/timetable/personal.php" TargetMode="External"/><Relationship Id="rId9" Type="http://schemas.openxmlformats.org/officeDocument/2006/relationships/hyperlink" Target="https://www.westernsydney.edu.au/currentstudents/current_students/exams/results/results_faq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398608" y="42992"/>
            <a:ext cx="9522839" cy="138624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4000" b="0" i="0" u="none" strike="noStrike" kern="14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CLEAR THE LAST HURDLE: EXAMS &amp; WHAT’S NEXT</a:t>
            </a:r>
            <a:endParaRPr kumimoji="0" lang="en-GB" sz="4000" b="0" i="0" u="none" strike="noStrike" kern="14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5500" y="102978"/>
            <a:ext cx="1533373" cy="6331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2" name="Rectangle 21"/>
          <p:cNvSpPr/>
          <p:nvPr/>
        </p:nvSpPr>
        <p:spPr>
          <a:xfrm>
            <a:off x="2" y="1990516"/>
            <a:ext cx="12192000" cy="4537972"/>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Text Box 11"/>
          <p:cNvSpPr txBox="1">
            <a:spLocks noChangeArrowheads="1"/>
          </p:cNvSpPr>
          <p:nvPr/>
        </p:nvSpPr>
        <p:spPr bwMode="auto">
          <a:xfrm>
            <a:off x="311689" y="1452218"/>
            <a:ext cx="4476213" cy="2501563"/>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5" name="Text Box 15">
            <a:extLst>
              <a:ext uri="{FF2B5EF4-FFF2-40B4-BE49-F238E27FC236}">
                <a16:creationId xmlns:a16="http://schemas.microsoft.com/office/drawing/2014/main" id="{C4428219-4A6C-46F9-A685-75F28AE08150}"/>
              </a:ext>
            </a:extLst>
          </p:cNvPr>
          <p:cNvSpPr txBox="1">
            <a:spLocks noChangeArrowheads="1"/>
          </p:cNvSpPr>
          <p:nvPr/>
        </p:nvSpPr>
        <p:spPr bwMode="auto">
          <a:xfrm>
            <a:off x="421450" y="2265822"/>
            <a:ext cx="4366459" cy="1428101"/>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Before Exams</a:t>
            </a:r>
          </a:p>
          <a:p>
            <a:pPr marL="0" marR="0" lvl="0" indent="0" algn="ctr" defTabSz="914461" rtl="0" eaLnBrk="1" fontAlgn="auto" latinLnBrk="0" hangingPunct="1">
              <a:lnSpc>
                <a:spcPct val="119000"/>
              </a:lnSpc>
              <a:spcBef>
                <a:spcPts val="0"/>
              </a:spcBef>
              <a:spcAft>
                <a:spcPts val="601"/>
              </a:spcAft>
              <a:buClrTx/>
              <a:buSzTx/>
              <a:buFontTx/>
              <a:buNone/>
              <a:tabLst/>
              <a:defRPr/>
            </a:pPr>
            <a:endParaRPr kumimoji="0" lang="en-GB" sz="219"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your personal exam timetable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Read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10 things to remember for your exams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61" rtl="0" eaLnBrk="0" fontAlgn="base" latinLnBrk="0" hangingPunct="0">
              <a:lnSpc>
                <a:spcPct val="100000"/>
              </a:lnSpc>
              <a:spcBef>
                <a:spcPct val="0"/>
              </a:spcBef>
              <a:spcAft>
                <a:spcPct val="0"/>
              </a:spcAft>
              <a:buClrTx/>
              <a:buSzTx/>
              <a:buFontTx/>
              <a:buNone/>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304587" y="4037252"/>
            <a:ext cx="4483324" cy="2427051"/>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1"/>
          <p:cNvSpPr txBox="1">
            <a:spLocks noChangeArrowheads="1"/>
          </p:cNvSpPr>
          <p:nvPr/>
        </p:nvSpPr>
        <p:spPr bwMode="auto">
          <a:xfrm>
            <a:off x="4927601" y="1452218"/>
            <a:ext cx="6910604" cy="5012085"/>
          </a:xfrm>
          <a:prstGeom prst="rect">
            <a:avLst/>
          </a:prstGeom>
          <a:solidFill>
            <a:srgbClr val="FFFFFF"/>
          </a:solidFill>
          <a:ln w="28575" algn="ctr">
            <a:solidFill>
              <a:srgbClr val="990033"/>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24" name="Text Box 14">
            <a:extLst>
              <a:ext uri="{FF2B5EF4-FFF2-40B4-BE49-F238E27FC236}">
                <a16:creationId xmlns:a16="http://schemas.microsoft.com/office/drawing/2014/main" id="{B973FFD1-6A29-4E90-BF5C-3C4E6F96B6BF}"/>
              </a:ext>
            </a:extLst>
          </p:cNvPr>
          <p:cNvSpPr txBox="1">
            <a:spLocks noChangeArrowheads="1"/>
          </p:cNvSpPr>
          <p:nvPr/>
        </p:nvSpPr>
        <p:spPr bwMode="auto">
          <a:xfrm>
            <a:off x="398608" y="4052705"/>
            <a:ext cx="4389294" cy="2291012"/>
          </a:xfrm>
          <a:prstGeom prst="rect">
            <a:avLst/>
          </a:prstGeom>
          <a:noFill/>
          <a:ln w="25400"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During Exams </a:t>
            </a:r>
            <a:endParaRPr kumimoji="0" lang="en-GB" sz="3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Exams can be stressful.</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Look after yourself and each other &amp; get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help and support</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needed.</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Learn about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de</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ferred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s</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8"/>
              </a:rPr>
              <a:t>pecial consideration for exams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l" defTabSz="914461" rtl="0" eaLnBrk="1" fontAlgn="auto" latinLnBrk="0" hangingPunct="1">
              <a:lnSpc>
                <a:spcPct val="119000"/>
              </a:lnSpc>
              <a:spcBef>
                <a:spcPts val="0"/>
              </a:spcBef>
              <a:spcAft>
                <a:spcPts val="601"/>
              </a:spcAft>
              <a:buClrTx/>
              <a:buSzTx/>
              <a:buFontTx/>
              <a:buNone/>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
        <p:nvSpPr>
          <p:cNvPr id="1030" name="Text Box 17">
            <a:extLst>
              <a:ext uri="{FF2B5EF4-FFF2-40B4-BE49-F238E27FC236}">
                <a16:creationId xmlns:a16="http://schemas.microsoft.com/office/drawing/2014/main" id="{107E6B65-E720-4451-9007-ABE083BD2856}"/>
              </a:ext>
            </a:extLst>
          </p:cNvPr>
          <p:cNvSpPr txBox="1">
            <a:spLocks noChangeArrowheads="1"/>
          </p:cNvSpPr>
          <p:nvPr/>
        </p:nvSpPr>
        <p:spPr bwMode="auto">
          <a:xfrm>
            <a:off x="5056322" y="2140798"/>
            <a:ext cx="6781883" cy="4507271"/>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61" rtl="0" eaLnBrk="1" fontAlgn="auto" latinLnBrk="0" hangingPunct="1">
              <a:lnSpc>
                <a:spcPct val="119000"/>
              </a:lnSpc>
              <a:spcBef>
                <a:spcPts val="0"/>
              </a:spcBef>
              <a:spcAft>
                <a:spcPts val="601"/>
              </a:spcAft>
              <a:buClrTx/>
              <a:buSzTx/>
              <a:buFontTx/>
              <a:buNone/>
              <a:tabLst/>
              <a:defRPr/>
            </a:pPr>
            <a:r>
              <a:rPr kumimoji="0" lang="en-AU"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Exams</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 will receive an email to your student account about your results. 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rPr>
              <a:t>results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FAQs</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more info.</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rare instances, you may believe your final grade does not reflect your performance against unit criteria. Contact your Subject Coordinator to discuss it. If unresolved, check if you have grounds for a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0"/>
              </a:rPr>
              <a:t>review of grade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endParaRPr kumimoji="0" lang="en-AU"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GB" sz="1801" b="0" i="0" u="sng"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11"/>
              </a:rPr>
              <a:t>when classes resume</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285767" indent="-285767" defTabSz="914461">
              <a:lnSpc>
                <a:spcPct val="119000"/>
              </a:lnSpc>
              <a:spcAft>
                <a:spcPts val="601"/>
              </a:spcAft>
              <a:buFont typeface="Arial" panose="020B0604020202020204" pitchFamily="34" charset="0"/>
              <a:buChar char="•"/>
              <a:defRPr/>
            </a:pP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with your Program Advisor if you’re thinking of changing courses,</a:t>
            </a:r>
            <a:r>
              <a:rPr kumimoji="0" lang="en-GB" sz="1801" b="0" i="0" u="none" strike="noStrike" kern="1400" cap="none" spc="0" normalizeH="0" noProof="0" dirty="0">
                <a:ln>
                  <a:noFill/>
                </a:ln>
                <a:solidFill>
                  <a:prstClr val="black"/>
                </a:solidFill>
                <a:effectLst/>
                <a:uLnTx/>
                <a:uFillTx/>
                <a:latin typeface="Arial" panose="020B0604020202020204" pitchFamily="34" charset="0"/>
                <a:cs typeface="Arial" panose="020B0604020202020204" pitchFamily="34" charset="0"/>
              </a:rPr>
              <a:t> are </a:t>
            </a:r>
            <a:r>
              <a:rPr kumimoji="0" lang="en-GB" sz="1801"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unsure about your major or which subjects to enrol in.</a:t>
            </a:r>
            <a:r>
              <a:rPr lang="en-GB" sz="1050" b="1" kern="1400" dirty="0">
                <a:solidFill>
                  <a:prstClr val="black"/>
                </a:solidFill>
                <a:latin typeface="Arial" panose="020B0604020202020204" pitchFamily="34" charset="0"/>
                <a:cs typeface="Arial" panose="020B0604020202020204" pitchFamily="34" charset="0"/>
              </a:rPr>
              <a:t> </a:t>
            </a:r>
          </a:p>
          <a:p>
            <a:pPr defTabSz="914461">
              <a:lnSpc>
                <a:spcPct val="119000"/>
              </a:lnSpc>
              <a:spcAft>
                <a:spcPts val="601"/>
              </a:spcAft>
              <a:defRPr/>
            </a:pPr>
            <a:r>
              <a:rPr lang="en-GB" sz="1600" b="1" kern="1400" dirty="0">
                <a:solidFill>
                  <a:prstClr val="black"/>
                </a:solidFill>
                <a:latin typeface="Arial" panose="020B0604020202020204" pitchFamily="34" charset="0"/>
                <a:cs typeface="Arial" panose="020B0604020202020204" pitchFamily="34" charset="0"/>
              </a:rPr>
              <a:t>		Have a well-deserved break!</a:t>
            </a:r>
          </a:p>
          <a:p>
            <a:pPr marL="285767" marR="0" lvl="0" indent="-285767" algn="l" defTabSz="914461" rtl="0" eaLnBrk="1" fontAlgn="auto" latinLnBrk="0" hangingPunct="1">
              <a:lnSpc>
                <a:spcPct val="119000"/>
              </a:lnSpc>
              <a:spcBef>
                <a:spcPts val="0"/>
              </a:spcBef>
              <a:spcAft>
                <a:spcPts val="601"/>
              </a:spcAft>
              <a:buClrTx/>
              <a:buSzTx/>
              <a:buFont typeface="Arial" panose="020B0604020202020204" pitchFamily="34" charset="0"/>
              <a:buChar char="•"/>
              <a:tabLst/>
              <a:defRPr/>
            </a:pPr>
            <a:endParaRPr lang="en-GB" sz="1051" kern="1400" dirty="0">
              <a:solidFill>
                <a:prstClr val="black"/>
              </a:solidFill>
              <a:latin typeface="Arial" panose="020B0604020202020204" pitchFamily="34" charset="0"/>
              <a:cs typeface="Arial" panose="020B0604020202020204" pitchFamily="34" charset="0"/>
            </a:endParaRPr>
          </a:p>
          <a:p>
            <a:pPr lvl="3" defTabSz="914461">
              <a:lnSpc>
                <a:spcPct val="119000"/>
              </a:lnSpc>
              <a:spcAft>
                <a:spcPts val="601"/>
              </a:spcAft>
              <a:defRPr/>
            </a:pPr>
            <a:r>
              <a:rPr kumimoji="0" lang="en-GB" sz="2000" b="1"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GB" sz="1600" b="0" i="0" u="none" strike="noStrike" kern="14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pic>
        <p:nvPicPr>
          <p:cNvPr id="37" name="Picture 36"/>
          <p:cNvPicPr>
            <a:picLocks noChangeAspect="1"/>
          </p:cNvPicPr>
          <p:nvPr/>
        </p:nvPicPr>
        <p:blipFill>
          <a:blip r:embed="rId12"/>
          <a:stretch>
            <a:fillRect/>
          </a:stretch>
        </p:blipFill>
        <p:spPr>
          <a:xfrm>
            <a:off x="2227277" y="1428750"/>
            <a:ext cx="870740" cy="870740"/>
          </a:xfrm>
          <a:prstGeom prst="rect">
            <a:avLst/>
          </a:prstGeom>
        </p:spPr>
      </p:pic>
      <p:pic>
        <p:nvPicPr>
          <p:cNvPr id="38" name="Picture 3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04854" y="1286071"/>
            <a:ext cx="938552" cy="938552"/>
          </a:xfrm>
          <a:prstGeom prst="rect">
            <a:avLst/>
          </a:prstGeom>
        </p:spPr>
      </p:pic>
      <p:sp>
        <p:nvSpPr>
          <p:cNvPr id="39"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183802" y="6526718"/>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0900052"/>
      </p:ext>
    </p:extLst>
  </p:cSld>
  <p:clrMapOvr>
    <a:masterClrMapping/>
  </p:clrMapOvr>
</p:sld>
</file>

<file path=ppt/theme/theme1.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169</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Colin Clark</cp:lastModifiedBy>
  <cp:revision>6</cp:revision>
  <dcterms:created xsi:type="dcterms:W3CDTF">2019-07-05T00:30:08Z</dcterms:created>
  <dcterms:modified xsi:type="dcterms:W3CDTF">2024-02-20T03:34:01Z</dcterms:modified>
</cp:coreProperties>
</file>