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75" r:id="rId2"/>
    <p:sldId id="387" r:id="rId3"/>
    <p:sldId id="388" r:id="rId4"/>
    <p:sldId id="389" r:id="rId5"/>
    <p:sldId id="390" r:id="rId6"/>
    <p:sldId id="394" r:id="rId7"/>
    <p:sldId id="391" r:id="rId8"/>
    <p:sldId id="392" r:id="rId9"/>
    <p:sldId id="393" r:id="rId10"/>
    <p:sldId id="404" r:id="rId11"/>
    <p:sldId id="405" r:id="rId12"/>
    <p:sldId id="395" r:id="rId13"/>
    <p:sldId id="396" r:id="rId14"/>
    <p:sldId id="398" r:id="rId15"/>
    <p:sldId id="302" r:id="rId16"/>
    <p:sldId id="399" r:id="rId17"/>
    <p:sldId id="400" r:id="rId18"/>
    <p:sldId id="401" r:id="rId19"/>
    <p:sldId id="402" r:id="rId20"/>
    <p:sldId id="406" r:id="rId21"/>
    <p:sldId id="407" r:id="rId22"/>
    <p:sldId id="416" r:id="rId23"/>
    <p:sldId id="414" r:id="rId24"/>
    <p:sldId id="413" r:id="rId25"/>
    <p:sldId id="397" r:id="rId26"/>
    <p:sldId id="4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800D76-3C72-4CB3-9FC9-AADDB526D820}">
          <p14:sldIdLst>
            <p14:sldId id="375"/>
            <p14:sldId id="387"/>
            <p14:sldId id="388"/>
            <p14:sldId id="389"/>
            <p14:sldId id="390"/>
            <p14:sldId id="394"/>
            <p14:sldId id="391"/>
            <p14:sldId id="392"/>
            <p14:sldId id="393"/>
            <p14:sldId id="404"/>
            <p14:sldId id="405"/>
            <p14:sldId id="395"/>
            <p14:sldId id="396"/>
            <p14:sldId id="398"/>
            <p14:sldId id="302"/>
            <p14:sldId id="399"/>
            <p14:sldId id="400"/>
            <p14:sldId id="401"/>
            <p14:sldId id="402"/>
            <p14:sldId id="406"/>
            <p14:sldId id="407"/>
            <p14:sldId id="416"/>
            <p14:sldId id="414"/>
          </p14:sldIdLst>
        </p14:section>
        <p14:section name="Instructions" id="{5EC75C8C-8851-4EC1-83E3-ADCB0283ABBC}">
          <p14:sldIdLst>
            <p14:sldId id="413"/>
            <p14:sldId id="397"/>
            <p14:sldId id="4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D1CC"/>
    <a:srgbClr val="999490"/>
    <a:srgbClr val="962A8B"/>
    <a:srgbClr val="C8AE73"/>
    <a:srgbClr val="FBB800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545" autoAdjust="0"/>
  </p:normalViewPr>
  <p:slideViewPr>
    <p:cSldViewPr showGuides="1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4" d="100"/>
          <a:sy n="84" d="100"/>
        </p:scale>
        <p:origin x="2976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30/10/2022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30/10/2022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5BEF6F-6263-4F8D-8EB5-8791451073CD}"/>
              </a:ext>
            </a:extLst>
          </p:cNvPr>
          <p:cNvSpPr/>
          <p:nvPr userDrawn="1"/>
        </p:nvSpPr>
        <p:spPr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E3223-6328-4488-8A5F-952E87A12E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412" t="80198" b="-1"/>
          <a:stretch/>
        </p:blipFill>
        <p:spPr>
          <a:xfrm>
            <a:off x="9852228" y="5499893"/>
            <a:ext cx="2339772" cy="135810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6074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7129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140420-5D32-4B9D-AAC5-EA821D5940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9270" r="70475" b="-1"/>
          <a:stretch/>
        </p:blipFill>
        <p:spPr>
          <a:xfrm>
            <a:off x="1" y="4064704"/>
            <a:ext cx="2699772" cy="2793299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1484F3-3D7B-466C-B621-2369AAE0DB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2A89B-5F40-4031-8108-1BFB25506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875C-DD57-4708-A99D-D59276162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2F89E8-AEA0-41B7-97D7-227B19E804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93F161-17EB-4DA5-BE00-069D1277B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95326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324DF9C-3E8A-469C-8FC9-4938DAA322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9511" y="2279553"/>
            <a:ext cx="5220000" cy="36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200">
                <a:solidFill>
                  <a:schemeClr val="accent1"/>
                </a:solidFill>
              </a:defRPr>
            </a:lvl1pPr>
            <a:lvl2pPr>
              <a:defRPr sz="12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200">
                <a:solidFill>
                  <a:schemeClr val="accent1"/>
                </a:solidFill>
              </a:defRPr>
            </a:lvl4pPr>
            <a:lvl5pPr>
              <a:defRPr lang="en-AU" dirty="0"/>
            </a:lvl5pPr>
            <a:lvl6pPr>
              <a:defRPr b="0"/>
            </a:lvl6pPr>
          </a:lstStyle>
          <a:p>
            <a:pPr lvl="5"/>
            <a:r>
              <a:rPr lang="en-US" dirty="0"/>
              <a:t>[Graph title]</a:t>
            </a:r>
            <a:endParaRPr lang="en-AU" dirty="0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27F0FB-D735-4865-B5EA-A50B34F47CA8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9511" y="2696388"/>
            <a:ext cx="5220000" cy="3612337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29219-BCD0-4496-8C5D-775ED0D2783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CAE7F11A-C7DA-440F-83D7-3571E1FAF1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7" y="1699200"/>
            <a:ext cx="10772776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7ABDCDB-C6CD-4C8C-A5E2-31920BCF5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7154F-DE85-4B92-BE63-FC9C5B0FC14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8FAE1-741A-4147-AD4A-766CC098B7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701168E-769B-45DB-AFDD-B10DB12B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48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700212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95325" y="4149320"/>
            <a:ext cx="10801350" cy="2160000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64A70-781C-4A35-B011-4415D9D685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9773C7E2-CDC5-49EC-A9E3-AC0C903734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23B96-95FF-4790-8D30-9E7B110C438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9D3A3A-6391-449C-98D8-8000F53C5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4204264-ED99-42CA-9AA0-998A63609F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F99E85-067E-4D25-84D4-D21BC7C23B71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C68E48-49B8-418B-BA86-C6FED8002F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0091-B817-4684-B184-7D4087D1A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D46C-E3B9-4EED-8ECB-83007B70F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FF82D3-6289-409B-A057-3D813BA14F7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5325" y="1700213"/>
            <a:ext cx="3384342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F6BB689-6536-431A-8821-1D05F11A49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0660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E3EE136-4551-4345-9B3F-12045A92B81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112597" y="1700213"/>
            <a:ext cx="3384000" cy="4608512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A529-ABC2-48D5-B054-69D988F2D0E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713AAF-B990-435A-8393-8A687098057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E32DE4-D188-4655-B345-81AD0F7B8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049" y="1700213"/>
            <a:ext cx="7089626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95325" y="1698659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EAB6A-AEF1-462D-95F9-F15190229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570B25E-86C2-4120-ADF1-BA5A998ACB2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5E26C-0EA4-4311-8C33-7E0BB26727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819475F-5544-4974-AE9E-4B8F82C06A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7ADCB3-94A1-487D-85FB-8FFC9CDD03A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8469F-EA11-46C7-AAEC-1DCCFFCDF4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CD0CC0B-EDBE-4119-B030-67B59342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700213"/>
            <a:ext cx="7092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12676" y="1700213"/>
            <a:ext cx="3384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DC021-5712-427A-9A4F-3BEA0E8F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C523327-0B7D-4C38-92D5-3F55376A81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CAE99C-6246-4A8D-9665-8E1EF48C27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9C00F56-0B94-47B9-B665-E10A225FC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415799-71FD-449D-8349-3495B06EE871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DEB36B-7D7C-483E-8547-AC6A66877E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739D336-33BA-494B-81D0-9D8B47FD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Pu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624880"/>
            <a:ext cx="12191999" cy="623311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90B2496-E1DB-4D4C-859D-CC14426C69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052514"/>
            <a:ext cx="3384548" cy="5263410"/>
          </a:xfrm>
          <a:prstGeom prst="rect">
            <a:avLst/>
          </a:prstGeom>
          <a:solidFill>
            <a:schemeClr val="bg1"/>
          </a:solidFill>
        </p:spPr>
        <p:txBody>
          <a:bodyPr lIns="180000" tIns="180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lang="en-AU" dirty="0"/>
            </a:lvl1pPr>
          </a:lstStyle>
          <a:p>
            <a:pPr lvl="0"/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br>
              <a:rPr lang="en-AU" dirty="0"/>
            </a:br>
            <a:r>
              <a:rPr lang="en-AU" dirty="0"/>
              <a:t>[Enter text – You can change the colour of this placeholder under the ‘Shape fill’ menu. Change shape width/height as preferred]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B796C-2145-4E36-9CCD-4A6E104C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448" y="1688434"/>
            <a:ext cx="2592288" cy="87647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D377-DFFF-4D31-BDB5-651C6BEB3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5E0D7F5-D6F4-4FC8-AA3F-7860223EA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690E2-A6F8-4F49-8E32-5EC5B8A550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D19A3-55E4-4A3E-B43F-B4D3EFBE1E1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1B58DF6-309B-4BE3-BBE4-1BA28FFD90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95327" y="1700213"/>
            <a:ext cx="10801349" cy="4249107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AU" dirty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dirty="0"/>
              <a:t>Click icon to add picture</a:t>
            </a:r>
            <a:br>
              <a:rPr lang="en-AU" dirty="0"/>
            </a:br>
            <a:br>
              <a:rPr lang="en-AU" dirty="0"/>
            </a:br>
            <a:br>
              <a:rPr lang="en-AU" dirty="0"/>
            </a:b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95327" y="5949320"/>
            <a:ext cx="10801348" cy="36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D377-DFFF-4D31-BDB5-651C6BEB3C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5E0D7F5-D6F4-4FC8-AA3F-7860223EA4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690E2-A6F8-4F49-8E32-5EC5B8A5507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683528B-5613-4179-BFD8-DFE24675A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A6F18-A6B9-4002-9AF5-5A621B0ECEA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667976-37E5-419D-871B-FF7F3279A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328C3BB-E5DD-47D4-B3C1-7A89BC1F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8" y="630979"/>
            <a:ext cx="7784951" cy="6234196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8916" h="5593381">
                <a:moveTo>
                  <a:pt x="454" y="629"/>
                </a:moveTo>
                <a:lnTo>
                  <a:pt x="5198916" y="0"/>
                </a:lnTo>
                <a:lnTo>
                  <a:pt x="5198916" y="5587822"/>
                </a:lnTo>
                <a:lnTo>
                  <a:pt x="1718207" y="5593381"/>
                </a:lnTo>
                <a:cubicBezTo>
                  <a:pt x="689093" y="5283249"/>
                  <a:pt x="-8821" y="3998617"/>
                  <a:pt x="1791" y="3144946"/>
                </a:cubicBezTo>
                <a:cubicBezTo>
                  <a:pt x="3783" y="1941683"/>
                  <a:pt x="-1538" y="1203892"/>
                  <a:pt x="454" y="6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F1548D-4CF2-410E-9EAF-5FFD92B8BD25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FFD650-D01F-491D-B510-1C0C7A868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DFCBBC-8906-4BED-9DB4-F37D4356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776" y="619522"/>
            <a:ext cx="6096132" cy="62383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1095" h="5597085">
                <a:moveTo>
                  <a:pt x="454" y="4333"/>
                </a:moveTo>
                <a:lnTo>
                  <a:pt x="4070582" y="0"/>
                </a:lnTo>
                <a:cubicBezTo>
                  <a:pt x="4072539" y="1865237"/>
                  <a:pt x="4068136" y="3729906"/>
                  <a:pt x="4070093" y="5595143"/>
                </a:cubicBezTo>
                <a:lnTo>
                  <a:pt x="1718207" y="5597085"/>
                </a:lnTo>
                <a:cubicBezTo>
                  <a:pt x="689093" y="5286953"/>
                  <a:pt x="-8821" y="4002321"/>
                  <a:pt x="1791" y="3148650"/>
                </a:cubicBezTo>
                <a:cubicBezTo>
                  <a:pt x="3783" y="1945387"/>
                  <a:pt x="-1538" y="1207596"/>
                  <a:pt x="454" y="433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20858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D1E0F1-AFFA-42EB-BA75-DA2D4500467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E6FC7D-C34E-46C7-8941-E28D2138A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0EDC1B-18C6-4124-ACB9-D441CF1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7" cy="4680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4967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980" y="619866"/>
            <a:ext cx="4065161" cy="623997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4779" h="5598562">
                <a:moveTo>
                  <a:pt x="454" y="7751"/>
                </a:moveTo>
                <a:lnTo>
                  <a:pt x="2714233" y="0"/>
                </a:lnTo>
                <a:cubicBezTo>
                  <a:pt x="2716190" y="1865237"/>
                  <a:pt x="2712113" y="3733325"/>
                  <a:pt x="2714070" y="5598562"/>
                </a:cubicBezTo>
                <a:lnTo>
                  <a:pt x="1718207" y="5594806"/>
                </a:lnTo>
                <a:cubicBezTo>
                  <a:pt x="689093" y="5284674"/>
                  <a:pt x="-8821" y="4000042"/>
                  <a:pt x="1791" y="3146371"/>
                </a:cubicBezTo>
                <a:cubicBezTo>
                  <a:pt x="3783" y="1943108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939388E-DE68-4319-9112-7BA5E2C40E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7089890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spcAft>
                <a:spcPts val="600"/>
              </a:spcAft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E2A31D-86B6-46B8-BB44-FE4A0151AFEC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9DB1757-F26E-4E87-887C-D21CB8F0D4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22A0C3-D06A-4B53-BF2D-7247BE3F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89890" cy="469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13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299D2-DE60-4B62-A10B-3758992067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382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298" y="2553954"/>
            <a:ext cx="10747200" cy="2675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8" name="Right Triangle 3">
            <a:extLst>
              <a:ext uri="{FF2B5EF4-FFF2-40B4-BE49-F238E27FC236}">
                <a16:creationId xmlns:a16="http://schemas.microsoft.com/office/drawing/2014/main" id="{E49831C3-1265-4B26-84DA-16A7EC28AF57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70549AC-72A0-49C7-B98A-4959B5690850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F6610-A984-4E2A-B1B8-C6D0294849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5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Two Thirds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9550" y="-3115"/>
            <a:ext cx="7782449" cy="6868289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586635 h 6179387"/>
              <a:gd name="connsiteX1" fmla="*/ 5198916 w 5198916"/>
              <a:gd name="connsiteY1" fmla="*/ 0 h 6179387"/>
              <a:gd name="connsiteX2" fmla="*/ 5198916 w 5198916"/>
              <a:gd name="connsiteY2" fmla="*/ 6173828 h 6179387"/>
              <a:gd name="connsiteX3" fmla="*/ 1718207 w 5198916"/>
              <a:gd name="connsiteY3" fmla="*/ 6179387 h 6179387"/>
              <a:gd name="connsiteX4" fmla="*/ 1791 w 5198916"/>
              <a:gd name="connsiteY4" fmla="*/ 3730952 h 6179387"/>
              <a:gd name="connsiteX5" fmla="*/ 454 w 5198916"/>
              <a:gd name="connsiteY5" fmla="*/ 586635 h 6179387"/>
              <a:gd name="connsiteX0" fmla="*/ 8476 w 5197245"/>
              <a:gd name="connsiteY0" fmla="*/ 39696 h 6179387"/>
              <a:gd name="connsiteX1" fmla="*/ 5197245 w 5197245"/>
              <a:gd name="connsiteY1" fmla="*/ 0 h 6179387"/>
              <a:gd name="connsiteX2" fmla="*/ 5197245 w 5197245"/>
              <a:gd name="connsiteY2" fmla="*/ 6173828 h 6179387"/>
              <a:gd name="connsiteX3" fmla="*/ 1716536 w 5197245"/>
              <a:gd name="connsiteY3" fmla="*/ 6179387 h 6179387"/>
              <a:gd name="connsiteX4" fmla="*/ 120 w 5197245"/>
              <a:gd name="connsiteY4" fmla="*/ 3730952 h 6179387"/>
              <a:gd name="connsiteX5" fmla="*/ 8476 w 5197245"/>
              <a:gd name="connsiteY5" fmla="*/ 39696 h 6179387"/>
              <a:gd name="connsiteX0" fmla="*/ 8476 w 5197245"/>
              <a:gd name="connsiteY0" fmla="*/ 0 h 6139691"/>
              <a:gd name="connsiteX1" fmla="*/ 5146357 w 5197245"/>
              <a:gd name="connsiteY1" fmla="*/ 191044 h 6139691"/>
              <a:gd name="connsiteX2" fmla="*/ 5197245 w 5197245"/>
              <a:gd name="connsiteY2" fmla="*/ 6134132 h 6139691"/>
              <a:gd name="connsiteX3" fmla="*/ 1716536 w 5197245"/>
              <a:gd name="connsiteY3" fmla="*/ 6139691 h 6139691"/>
              <a:gd name="connsiteX4" fmla="*/ 120 w 5197245"/>
              <a:gd name="connsiteY4" fmla="*/ 3691256 h 6139691"/>
              <a:gd name="connsiteX5" fmla="*/ 8476 w 5197245"/>
              <a:gd name="connsiteY5" fmla="*/ 0 h 6139691"/>
              <a:gd name="connsiteX0" fmla="*/ 8476 w 5197245"/>
              <a:gd name="connsiteY0" fmla="*/ 22604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8476 w 5197245"/>
              <a:gd name="connsiteY5" fmla="*/ 22604 h 6162295"/>
              <a:gd name="connsiteX0" fmla="*/ 2115 w 5197245"/>
              <a:gd name="connsiteY0" fmla="*/ 5512 h 6162295"/>
              <a:gd name="connsiteX1" fmla="*/ 5197245 w 5197245"/>
              <a:gd name="connsiteY1" fmla="*/ 0 h 6162295"/>
              <a:gd name="connsiteX2" fmla="*/ 5197245 w 5197245"/>
              <a:gd name="connsiteY2" fmla="*/ 6156736 h 6162295"/>
              <a:gd name="connsiteX3" fmla="*/ 1716536 w 5197245"/>
              <a:gd name="connsiteY3" fmla="*/ 6162295 h 6162295"/>
              <a:gd name="connsiteX4" fmla="*/ 120 w 5197245"/>
              <a:gd name="connsiteY4" fmla="*/ 3713860 h 6162295"/>
              <a:gd name="connsiteX5" fmla="*/ 2115 w 5197245"/>
              <a:gd name="connsiteY5" fmla="*/ 5512 h 616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7245" h="6162295">
                <a:moveTo>
                  <a:pt x="2115" y="5512"/>
                </a:moveTo>
                <a:lnTo>
                  <a:pt x="5197245" y="0"/>
                </a:lnTo>
                <a:lnTo>
                  <a:pt x="5197245" y="6156736"/>
                </a:lnTo>
                <a:lnTo>
                  <a:pt x="1716536" y="6162295"/>
                </a:lnTo>
                <a:cubicBezTo>
                  <a:pt x="687422" y="5852163"/>
                  <a:pt x="-10492" y="4567531"/>
                  <a:pt x="120" y="3713860"/>
                </a:cubicBezTo>
                <a:cubicBezTo>
                  <a:pt x="2112" y="2510597"/>
                  <a:pt x="123" y="1208775"/>
                  <a:pt x="2115" y="551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22D7A-8171-44C9-AFA6-24E34B78763E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45073E-2992-405B-AB05-A3E6ADD2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60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Half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02278" y="-2778"/>
            <a:ext cx="6093632" cy="6860624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454 w 4070093"/>
              <a:gd name="connsiteY0" fmla="*/ 562667 h 6155419"/>
              <a:gd name="connsiteX1" fmla="*/ 4062101 w 4070093"/>
              <a:gd name="connsiteY1" fmla="*/ 0 h 6155419"/>
              <a:gd name="connsiteX2" fmla="*/ 4070093 w 4070093"/>
              <a:gd name="connsiteY2" fmla="*/ 6153477 h 6155419"/>
              <a:gd name="connsiteX3" fmla="*/ 1718207 w 4070093"/>
              <a:gd name="connsiteY3" fmla="*/ 6155419 h 6155419"/>
              <a:gd name="connsiteX4" fmla="*/ 1791 w 4070093"/>
              <a:gd name="connsiteY4" fmla="*/ 3706984 h 6155419"/>
              <a:gd name="connsiteX5" fmla="*/ 454 w 4070093"/>
              <a:gd name="connsiteY5" fmla="*/ 562667 h 6155419"/>
              <a:gd name="connsiteX0" fmla="*/ 7264 w 4068422"/>
              <a:gd name="connsiteY0" fmla="*/ 15728 h 6155419"/>
              <a:gd name="connsiteX1" fmla="*/ 4060430 w 4068422"/>
              <a:gd name="connsiteY1" fmla="*/ 0 h 6155419"/>
              <a:gd name="connsiteX2" fmla="*/ 4068422 w 4068422"/>
              <a:gd name="connsiteY2" fmla="*/ 6153477 h 6155419"/>
              <a:gd name="connsiteX3" fmla="*/ 1716536 w 4068422"/>
              <a:gd name="connsiteY3" fmla="*/ 6155419 h 6155419"/>
              <a:gd name="connsiteX4" fmla="*/ 120 w 4068422"/>
              <a:gd name="connsiteY4" fmla="*/ 3706984 h 6155419"/>
              <a:gd name="connsiteX5" fmla="*/ 7264 w 4068422"/>
              <a:gd name="connsiteY5" fmla="*/ 15728 h 6155419"/>
              <a:gd name="connsiteX0" fmla="*/ 7264 w 4069425"/>
              <a:gd name="connsiteY0" fmla="*/ 15728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7264 w 4069425"/>
              <a:gd name="connsiteY5" fmla="*/ 15728 h 6155419"/>
              <a:gd name="connsiteX0" fmla="*/ 3023 w 4069425"/>
              <a:gd name="connsiteY0" fmla="*/ 4334 h 6155419"/>
              <a:gd name="connsiteX1" fmla="*/ 4068912 w 4069425"/>
              <a:gd name="connsiteY1" fmla="*/ 0 h 6155419"/>
              <a:gd name="connsiteX2" fmla="*/ 4068422 w 4069425"/>
              <a:gd name="connsiteY2" fmla="*/ 6153477 h 6155419"/>
              <a:gd name="connsiteX3" fmla="*/ 1716536 w 4069425"/>
              <a:gd name="connsiteY3" fmla="*/ 6155419 h 6155419"/>
              <a:gd name="connsiteX4" fmla="*/ 120 w 4069425"/>
              <a:gd name="connsiteY4" fmla="*/ 3706984 h 6155419"/>
              <a:gd name="connsiteX5" fmla="*/ 3023 w 4069425"/>
              <a:gd name="connsiteY5" fmla="*/ 4334 h 615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69425" h="6155419">
                <a:moveTo>
                  <a:pt x="3023" y="4334"/>
                </a:moveTo>
                <a:lnTo>
                  <a:pt x="4068912" y="0"/>
                </a:lnTo>
                <a:cubicBezTo>
                  <a:pt x="4070869" y="1865237"/>
                  <a:pt x="4066465" y="4288240"/>
                  <a:pt x="4068422" y="6153477"/>
                </a:cubicBezTo>
                <a:lnTo>
                  <a:pt x="1716536" y="6155419"/>
                </a:lnTo>
                <a:cubicBezTo>
                  <a:pt x="687422" y="5845287"/>
                  <a:pt x="-10492" y="4560655"/>
                  <a:pt x="120" y="3706984"/>
                </a:cubicBezTo>
                <a:cubicBezTo>
                  <a:pt x="2112" y="2503721"/>
                  <a:pt x="1031" y="1207597"/>
                  <a:pt x="3023" y="43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6BD81E-48A0-488B-B875-7D993A64CC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5208587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B152F0-B857-4837-AD26-E55058B68A12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7296C6-F9EC-4B3A-9119-76D6C6709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5208586" cy="468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3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 One Third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0C548-DD10-4ED1-BA05-293A119D2AE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08851" y="-8784"/>
            <a:ext cx="4083149" cy="6868620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0093"/>
              <a:gd name="connsiteY0" fmla="*/ 0 h 5592752"/>
              <a:gd name="connsiteX1" fmla="*/ 2714232 w 4070093"/>
              <a:gd name="connsiteY1" fmla="*/ 3644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2714242"/>
              <a:gd name="connsiteY0" fmla="*/ 0 h 5592752"/>
              <a:gd name="connsiteX1" fmla="*/ 2714232 w 2714242"/>
              <a:gd name="connsiteY1" fmla="*/ 3644 h 5592752"/>
              <a:gd name="connsiteX2" fmla="*/ 2455391 w 2714242"/>
              <a:gd name="connsiteY2" fmla="*/ 5590810 h 5592752"/>
              <a:gd name="connsiteX3" fmla="*/ 1718207 w 2714242"/>
              <a:gd name="connsiteY3" fmla="*/ 5592752 h 5592752"/>
              <a:gd name="connsiteX4" fmla="*/ 1791 w 2714242"/>
              <a:gd name="connsiteY4" fmla="*/ 3144317 h 5592752"/>
              <a:gd name="connsiteX5" fmla="*/ 454 w 2714242"/>
              <a:gd name="connsiteY5" fmla="*/ 0 h 5592752"/>
              <a:gd name="connsiteX0" fmla="*/ 454 w 2714778"/>
              <a:gd name="connsiteY0" fmla="*/ 0 h 5596508"/>
              <a:gd name="connsiteX1" fmla="*/ 2714232 w 2714778"/>
              <a:gd name="connsiteY1" fmla="*/ 3644 h 5596508"/>
              <a:gd name="connsiteX2" fmla="*/ 2714070 w 2714778"/>
              <a:gd name="connsiteY2" fmla="*/ 5596508 h 5596508"/>
              <a:gd name="connsiteX3" fmla="*/ 1718207 w 2714778"/>
              <a:gd name="connsiteY3" fmla="*/ 5592752 h 5596508"/>
              <a:gd name="connsiteX4" fmla="*/ 1791 w 2714778"/>
              <a:gd name="connsiteY4" fmla="*/ 3144317 h 5596508"/>
              <a:gd name="connsiteX5" fmla="*/ 454 w 2714778"/>
              <a:gd name="connsiteY5" fmla="*/ 0 h 5596508"/>
              <a:gd name="connsiteX0" fmla="*/ 454 w 2714070"/>
              <a:gd name="connsiteY0" fmla="*/ 0 h 5596508"/>
              <a:gd name="connsiteX1" fmla="*/ 2709992 w 2714070"/>
              <a:gd name="connsiteY1" fmla="*/ 3644 h 5596508"/>
              <a:gd name="connsiteX2" fmla="*/ 2714070 w 2714070"/>
              <a:gd name="connsiteY2" fmla="*/ 5596508 h 5596508"/>
              <a:gd name="connsiteX3" fmla="*/ 1718207 w 2714070"/>
              <a:gd name="connsiteY3" fmla="*/ 5592752 h 5596508"/>
              <a:gd name="connsiteX4" fmla="*/ 1791 w 2714070"/>
              <a:gd name="connsiteY4" fmla="*/ 3144317 h 5596508"/>
              <a:gd name="connsiteX5" fmla="*/ 454 w 2714070"/>
              <a:gd name="connsiteY5" fmla="*/ 0 h 5596508"/>
              <a:gd name="connsiteX0" fmla="*/ 454 w 2714779"/>
              <a:gd name="connsiteY0" fmla="*/ 2054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2054 h 5598562"/>
              <a:gd name="connsiteX0" fmla="*/ 454 w 2714779"/>
              <a:gd name="connsiteY0" fmla="*/ 7751 h 5598562"/>
              <a:gd name="connsiteX1" fmla="*/ 2714233 w 2714779"/>
              <a:gd name="connsiteY1" fmla="*/ 0 h 5598562"/>
              <a:gd name="connsiteX2" fmla="*/ 2714070 w 2714779"/>
              <a:gd name="connsiteY2" fmla="*/ 5598562 h 5598562"/>
              <a:gd name="connsiteX3" fmla="*/ 1718207 w 2714779"/>
              <a:gd name="connsiteY3" fmla="*/ 5594806 h 5598562"/>
              <a:gd name="connsiteX4" fmla="*/ 1791 w 2714779"/>
              <a:gd name="connsiteY4" fmla="*/ 3146371 h 5598562"/>
              <a:gd name="connsiteX5" fmla="*/ 454 w 2714779"/>
              <a:gd name="connsiteY5" fmla="*/ 7751 h 5598562"/>
              <a:gd name="connsiteX0" fmla="*/ 454 w 2714070"/>
              <a:gd name="connsiteY0" fmla="*/ 571782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571782 h 6162593"/>
              <a:gd name="connsiteX0" fmla="*/ 454 w 2714070"/>
              <a:gd name="connsiteY0" fmla="*/ 7751 h 6162593"/>
              <a:gd name="connsiteX1" fmla="*/ 2707872 w 2714070"/>
              <a:gd name="connsiteY1" fmla="*/ 0 h 6162593"/>
              <a:gd name="connsiteX2" fmla="*/ 2714070 w 2714070"/>
              <a:gd name="connsiteY2" fmla="*/ 6162593 h 6162593"/>
              <a:gd name="connsiteX3" fmla="*/ 1718207 w 2714070"/>
              <a:gd name="connsiteY3" fmla="*/ 6158837 h 6162593"/>
              <a:gd name="connsiteX4" fmla="*/ 1791 w 2714070"/>
              <a:gd name="connsiteY4" fmla="*/ 3710402 h 6162593"/>
              <a:gd name="connsiteX5" fmla="*/ 454 w 2714070"/>
              <a:gd name="connsiteY5" fmla="*/ 7751 h 6162593"/>
              <a:gd name="connsiteX0" fmla="*/ 454 w 2720839"/>
              <a:gd name="connsiteY0" fmla="*/ 7751 h 6162593"/>
              <a:gd name="connsiteX1" fmla="*/ 2720594 w 2720839"/>
              <a:gd name="connsiteY1" fmla="*/ 0 h 6162593"/>
              <a:gd name="connsiteX2" fmla="*/ 2714070 w 2720839"/>
              <a:gd name="connsiteY2" fmla="*/ 6162593 h 6162593"/>
              <a:gd name="connsiteX3" fmla="*/ 1718207 w 2720839"/>
              <a:gd name="connsiteY3" fmla="*/ 6158837 h 6162593"/>
              <a:gd name="connsiteX4" fmla="*/ 1791 w 2720839"/>
              <a:gd name="connsiteY4" fmla="*/ 3710402 h 6162593"/>
              <a:gd name="connsiteX5" fmla="*/ 454 w 2720839"/>
              <a:gd name="connsiteY5" fmla="*/ 7751 h 6162593"/>
              <a:gd name="connsiteX0" fmla="*/ 454 w 2726792"/>
              <a:gd name="connsiteY0" fmla="*/ 7751 h 6162593"/>
              <a:gd name="connsiteX1" fmla="*/ 2720594 w 2726792"/>
              <a:gd name="connsiteY1" fmla="*/ 0 h 6162593"/>
              <a:gd name="connsiteX2" fmla="*/ 2726792 w 2726792"/>
              <a:gd name="connsiteY2" fmla="*/ 6162593 h 6162593"/>
              <a:gd name="connsiteX3" fmla="*/ 1718207 w 2726792"/>
              <a:gd name="connsiteY3" fmla="*/ 6158837 h 6162593"/>
              <a:gd name="connsiteX4" fmla="*/ 1791 w 2726792"/>
              <a:gd name="connsiteY4" fmla="*/ 3710402 h 6162593"/>
              <a:gd name="connsiteX5" fmla="*/ 454 w 2726792"/>
              <a:gd name="connsiteY5" fmla="*/ 7751 h 6162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792" h="6162593">
                <a:moveTo>
                  <a:pt x="454" y="7751"/>
                </a:moveTo>
                <a:lnTo>
                  <a:pt x="2720594" y="0"/>
                </a:lnTo>
                <a:cubicBezTo>
                  <a:pt x="2722551" y="1865237"/>
                  <a:pt x="2724835" y="4297356"/>
                  <a:pt x="2726792" y="6162593"/>
                </a:cubicBezTo>
                <a:lnTo>
                  <a:pt x="1718207" y="6158837"/>
                </a:lnTo>
                <a:cubicBezTo>
                  <a:pt x="689093" y="5848705"/>
                  <a:pt x="-8821" y="4564073"/>
                  <a:pt x="1791" y="3710402"/>
                </a:cubicBezTo>
                <a:cubicBezTo>
                  <a:pt x="3783" y="2507139"/>
                  <a:pt x="-1538" y="1211014"/>
                  <a:pt x="454" y="775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4E8D8-7819-4122-838F-7CED981EC3B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E5BD460-2E08-418B-9ED2-FED7577890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8C9D50-7928-4CA0-BFA2-1AB0032BF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700213"/>
            <a:ext cx="7089891" cy="4598075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lang="en-US" dirty="0">
                <a:solidFill>
                  <a:schemeClr val="bg1"/>
                </a:solidFill>
              </a:defRPr>
            </a:lvl3pPr>
            <a:lvl4pPr>
              <a:defRPr lang="en-US" dirty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  <a:lvl6pPr>
              <a:defRPr lang="en-AU" dirty="0"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4DE91-0A0E-4F2C-AE95-29A5EC069F9B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87536-1667-4319-A130-CF6578DB2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7096124" cy="469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742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B39BD51-2E8D-4FDD-8EEB-A7A9070EDD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07049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B945E3-14E3-4804-9C19-FEC6CFB9A2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6" y="2204864"/>
            <a:ext cx="3384000" cy="4093424"/>
          </a:xfrm>
          <a:prstGeom prst="rect">
            <a:avLst/>
          </a:prstGeom>
        </p:spPr>
        <p:txBody>
          <a:bodyPr/>
          <a:lstStyle>
            <a:lvl1pPr>
              <a:buNone/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D0FAE-3953-4EE5-ADCD-BB5BCA72CF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8ABAA8-126B-459D-B960-B85E22F49D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86B950FF-5CC1-4A3A-ABA9-ADF58494DD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7049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A2B0415-0383-4B33-9E29-9ADFC2A054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000" y="630978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4966C236-904D-498D-801E-8C4057C0A0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4000" y="3485752"/>
            <a:ext cx="3888000" cy="2844000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D8A62-4A58-4C23-B0E5-AEF193611E4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EB74D7-CB6B-47FE-A2A8-7AE5F1DED9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061BA70-9BEA-4AF5-8B24-03EBB3F2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052736"/>
            <a:ext cx="3384549" cy="100811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84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53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9B66CF-A807-44F1-A681-793122F8A03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09626" y="3447000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B4B4A83-90AC-42EA-83C2-FA84624688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2676" y="3446253"/>
            <a:ext cx="3384000" cy="2861725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picture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962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564335FC-BD53-4794-8DA5-8FFBAE1F28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12676" y="1700212"/>
            <a:ext cx="3384000" cy="17287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C1E423-DB93-432A-8BB7-4B2613DBF942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590DBB-90A7-43BF-BDD1-CF1C6212F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882AF12-58DE-43D7-9E95-F90A1203C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55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44D1A49-1FEC-4FD2-B560-402C9B2E28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1720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668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668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9164FB8-D4B8-4D90-B308-464FB278E9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76051" y="1700808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B01E9CDC-2523-40AE-AF29-5A44EBFD89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3999" y="2996952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4ADAC2D7-6D0E-46B8-9F7A-B4DB99B8900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03999" y="3271090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EFE4D8B1-EBB1-4B03-B440-81D22A8A033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3158" y="1700907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FADD90A-0B64-4F90-9B57-FE13E0FCA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91106" y="2997051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ABE4C7F0-C749-4520-AA04-DB6CA99155A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091106" y="3271189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10240862-4D4B-4BB9-8F4B-AA856CD17F5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691720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58449337-35B4-44F8-8D00-F0C15EFB9CE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9668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2477189D-83D5-4749-BD7C-CADC0D1471D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19668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618C35F-5F01-46A6-BF04-0CA9BDBAA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376051" y="4077242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B63A3128-4CA8-48D5-B82E-7EDA918D7F3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03999" y="5373386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AB7F5300-022A-4183-A132-AA8EB6534A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03999" y="5647524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CE2DF1AF-9EAD-40B3-B73C-07649220BF0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063158" y="4077341"/>
            <a:ext cx="1439897" cy="1199578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Click icon to insert icon</a:t>
            </a:r>
          </a:p>
          <a:p>
            <a:endParaRPr lang="en-AU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40CD5A08-CA4F-41B8-A1B0-488A6EC4481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091106" y="5373485"/>
            <a:ext cx="3384000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B722C2B9-2C83-4877-A90D-0CA01537B08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091106" y="5647623"/>
            <a:ext cx="3384000" cy="648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F019EB-FA99-486B-BA02-92BE7601299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882F53-3639-4FFE-AFD1-5428267B6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D2A4C4A-3642-4CE3-8FB6-AFE5A9CA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55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C9748A61-6439-491A-9457-33A20862D2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79170" y="1917008"/>
            <a:ext cx="1584308" cy="1584000"/>
          </a:xfrm>
          <a:prstGeom prst="rect">
            <a:avLst/>
          </a:prstGeom>
          <a:solidFill>
            <a:schemeClr val="accent1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E2774-14F3-4413-B606-C993C9796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71394-5B89-4C72-9322-C5B01C78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089730-A73F-422F-BD54-BF23888B1D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BA9F9C4-C84A-43FB-A465-E020A9EB63D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9532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195DD-3DD6-4BE8-8993-CA04B5EDA6E7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BBC08AD-280F-4174-A0CE-490AAFB979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C17937B0-FDCD-421A-9652-36A59CE227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32120" y="1917008"/>
            <a:ext cx="1584308" cy="1584000"/>
          </a:xfrm>
          <a:prstGeom prst="rect">
            <a:avLst/>
          </a:prstGeom>
          <a:solidFill>
            <a:srgbClr val="962A8B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7AB4A338-5CDA-4742-A7F5-F49D6BE9AD4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4827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9452123C-C6A2-4D45-AF62-5B6E775B6C9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4827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3DCBEBCB-7877-4BC1-BA6D-4E809F947A5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86160" y="1917008"/>
            <a:ext cx="1584308" cy="1584000"/>
          </a:xfrm>
          <a:prstGeom prst="rect">
            <a:avLst/>
          </a:prstGeom>
          <a:solidFill>
            <a:srgbClr val="999490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2FE7559D-9529-40D4-8025-F2B8ED38A99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02316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2382D6B5-B43B-46F1-B879-42FA4CCBD20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302316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791F1A27-3497-4ECD-AAAC-804B3DF8F9F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14768" y="1917008"/>
            <a:ext cx="1584308" cy="1584000"/>
          </a:xfrm>
          <a:prstGeom prst="rect">
            <a:avLst/>
          </a:prstGeom>
          <a:solidFill>
            <a:srgbClr val="D7D1CC"/>
          </a:solidFill>
        </p:spPr>
        <p:txBody>
          <a:bodyPr lIns="72000" tIns="72000" rIns="72000" bIns="72000" anchor="ctr">
            <a:normAutofit/>
          </a:bodyPr>
          <a:lstStyle>
            <a:lvl1pPr algn="ctr">
              <a:lnSpc>
                <a:spcPct val="100000"/>
              </a:lnSpc>
              <a:defRPr lang="en-US" sz="2800" b="1" dirty="0">
                <a:solidFill>
                  <a:schemeClr val="bg1"/>
                </a:solidFill>
              </a:defRPr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 dirty="0"/>
              <a:t>[00]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E0498A31-1633-4E6B-8EAE-AF4FDE6233F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30924" y="3861048"/>
            <a:ext cx="2351996" cy="24021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lang="en-US" sz="1600" b="1" dirty="0">
                <a:solidFill>
                  <a:schemeClr val="accent1"/>
                </a:solidFill>
              </a:defRPr>
            </a:lvl1pPr>
            <a:lvl2pPr marL="171450" indent="-171450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dirty="0"/>
            </a:lvl2pPr>
            <a:lvl3pPr marL="180612" indent="0">
              <a:buClrTx/>
              <a:buFont typeface="Arial" panose="020B0604020202020204" pitchFamily="34" charset="0"/>
              <a:buNone/>
              <a:defRPr/>
            </a:lvl3pPr>
          </a:lstStyle>
          <a:p>
            <a:pPr lvl="0"/>
            <a:r>
              <a:rPr lang="en-US" dirty="0"/>
              <a:t>[Bullet Heading]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A54FCE6-6684-449A-86E0-14243721942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0924" y="4135186"/>
            <a:ext cx="2351996" cy="151664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lang="en-US" sz="1600" dirty="0"/>
            </a:lvl1pPr>
            <a:lvl2pPr marL="171450" indent="-171450" algn="ctr">
              <a:lnSpc>
                <a:spcPct val="100000"/>
              </a:lnSpc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lang="en-US" sz="1600" dirty="0"/>
            </a:lvl2pPr>
            <a:lvl3pPr marL="360000" indent="-179388">
              <a:buClrTx/>
              <a:buFont typeface="Arial" panose="020B0604020202020204" pitchFamily="34" charset="0"/>
              <a:buChar char="­"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5140AB-DCE2-4DB2-81B5-60470D8E34C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F142C-8B85-4BCA-8B54-67CC7F92FF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67645D-435A-4DA4-9CBA-77E7F4B5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8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Dark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5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7F97712-4CC3-452D-A157-BEE84E8057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5326" y="1700213"/>
            <a:ext cx="5197808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Aft>
                <a:spcPts val="600"/>
              </a:spcAft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4E802-988F-4822-AAD4-8AB16076B2C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5F6752E-685A-46CF-8D29-A5D4E0013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D1DFD8-8A09-48BC-87A4-4F57F6D6FE1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76C9786-9794-4BE5-BBFE-4B339825F2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E0658-31AB-4AA9-B241-6C41D88C97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24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urp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2"/>
            <a:ext cx="5400673" cy="4608513"/>
          </a:xfrm>
          <a:prstGeom prst="rect">
            <a:avLst/>
          </a:prstGeom>
          <a:solidFill>
            <a:srgbClr val="962A8B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00BB1C-3C6B-46AF-8AA4-A4BA72712C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74EA24-97F9-47A1-937E-B8E4F532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E45B7E6-67E2-4417-B8C5-36EEB1A4FA6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56B92F1-D406-4B16-A1AC-4B90521D92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F75C0A-DA87-49E7-AF8C-E35E9D6CA40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11690AC-7C51-47ED-9DD6-4A98D2E79B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CACF9F-55D3-4152-BDFF-84674C07B2B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74170D-AC78-463A-B8E0-8E87954EA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1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3" y="1700213"/>
            <a:ext cx="5400672" cy="4608515"/>
          </a:xfrm>
          <a:prstGeom prst="rect">
            <a:avLst/>
          </a:prstGeom>
          <a:solidFill>
            <a:srgbClr val="D7D1CC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BCE34-49B7-4BA0-8263-6432C37E4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3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FA6D2-EF83-4585-B84E-EC3FACE3286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045A20B-3961-4824-8B5F-42956340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B36345A-6B2C-4967-909A-6BAA4D16DE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A7A291-5EAC-486D-928E-F46ED8B55AD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6EAF7D-7C9B-4789-AC1C-A7AF349D1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9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1143405"/>
            <a:ext cx="10728647" cy="1296144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06" y="2553954"/>
            <a:ext cx="10737592" cy="2675249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>
          <a:xfrm>
            <a:off x="2" y="0"/>
            <a:ext cx="12191999" cy="9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FA41E-EFD5-45E8-BE8D-8CAB28F4BD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849" y="234886"/>
            <a:ext cx="2988000" cy="4525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ADB43-ED09-48C5-A41D-5E4BDF72C85E}"/>
              </a:ext>
            </a:extLst>
          </p:cNvPr>
          <p:cNvSpPr txBox="1"/>
          <p:nvPr userDrawn="1"/>
        </p:nvSpPr>
        <p:spPr>
          <a:xfrm>
            <a:off x="1" y="-1586050"/>
            <a:ext cx="763217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choose your own image </a:t>
            </a:r>
            <a:br>
              <a:rPr lang="en-AU" sz="1400" dirty="0">
                <a:solidFill>
                  <a:schemeClr val="bg1"/>
                </a:solidFill>
              </a:rPr>
            </a:br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‘Picture’ is already selected</a:t>
            </a:r>
          </a:p>
          <a:p>
            <a:r>
              <a:rPr lang="en-US" sz="1400" dirty="0">
                <a:solidFill>
                  <a:schemeClr val="bg1"/>
                </a:solidFill>
              </a:rPr>
              <a:t>Go to the ‘File’ button and select another image</a:t>
            </a:r>
          </a:p>
          <a:p>
            <a:r>
              <a:rPr lang="en-US" sz="1400" dirty="0">
                <a:solidFill>
                  <a:schemeClr val="bg1"/>
                </a:solidFill>
              </a:rPr>
              <a:t>Change text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as necessary to suit the image</a:t>
            </a:r>
            <a:endParaRPr lang="en-AU" sz="1400" dirty="0">
              <a:solidFill>
                <a:schemeClr val="bg1"/>
              </a:solidFill>
            </a:endParaRP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5A5C0481-15B5-4619-B80D-C8C9ABD7F904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9" name="Graphic 1">
            <a:extLst>
              <a:ext uri="{FF2B5EF4-FFF2-40B4-BE49-F238E27FC236}">
                <a16:creationId xmlns:a16="http://schemas.microsoft.com/office/drawing/2014/main" id="{84EF10FC-E046-43D3-9897-04BE4FF5A176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78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Neutral 2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5E8E5-FC3F-4B02-8560-314161E6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83E44-C534-44A2-8F6E-F9372FE5C6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0BF09EC-4B00-4B1E-B06B-0D0F89DA05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2" y="1700213"/>
            <a:ext cx="5400673" cy="4608512"/>
          </a:xfrm>
          <a:prstGeom prst="rect">
            <a:avLst/>
          </a:prstGeom>
          <a:solidFill>
            <a:srgbClr val="999490"/>
          </a:solidFill>
        </p:spPr>
        <p:txBody>
          <a:bodyPr anchor="ctr">
            <a:normAutofit/>
          </a:bodyPr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0D8A284-12F0-43E7-820E-1E72AC40E1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800" y="1700212"/>
            <a:ext cx="5209113" cy="46085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7241E-C81A-4E97-A038-49339AFE027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255835-9B81-4FE6-A19A-BDEACE6D5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E5F36F7-9D4E-4EA5-882E-DEDD94B59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000394-8C62-4535-AFCB-49065079CFAF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39123-EB1E-4E5F-B70D-F7DEE2CEE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u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75515C-08B2-490C-B8D9-273E0B4B79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7" y="1700213"/>
            <a:ext cx="3384548" cy="4615710"/>
          </a:xfrm>
          <a:prstGeom prst="rect">
            <a:avLst/>
          </a:prstGeom>
          <a:solidFill>
            <a:schemeClr val="accent1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10091-B817-4684-B184-7D4087D1A1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6D46C-E3B9-4EED-8ECB-83007B70F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FA529-ABC2-48D5-B054-69D988F2D0E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DA12390-A044-4D48-96A4-00A2D51D9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0070F8D-A181-4941-8E6E-89B3B6A120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A8D97C9-2BD4-40D2-8A9C-5D0FDC041E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8" y="1700213"/>
            <a:ext cx="3384548" cy="4615710"/>
          </a:xfrm>
          <a:prstGeom prst="rect">
            <a:avLst/>
          </a:prstGeom>
          <a:solidFill>
            <a:srgbClr val="962A8B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409A6CC-1C55-4870-8E22-205BA52568D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7255" y="1692905"/>
            <a:ext cx="3384548" cy="4615710"/>
          </a:xfrm>
          <a:prstGeom prst="rect">
            <a:avLst/>
          </a:prstGeom>
          <a:solidFill>
            <a:srgbClr val="999490"/>
          </a:solidFill>
        </p:spPr>
        <p:txBody>
          <a:bodyPr lIns="180000" tIns="108000" rIns="180000" bIns="180000" anchor="t">
            <a:normAutofit/>
          </a:bodyPr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[Enter text – You can change the colour of this placeholder under the ‘Shape fill’ menu]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1AC039-02E7-49D5-B557-F29BDF128A9E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E48569-D32E-4698-B1DF-F6D3A1B42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06D0029-C709-49E4-ADBE-DE71FBF91E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4800" y="3593712"/>
            <a:ext cx="5198533" cy="2715015"/>
          </a:xfrm>
          <a:prstGeom prst="rect">
            <a:avLst/>
          </a:prstGeo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 smtClean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42AA681-0A5C-4843-AFF7-8900ED2A6D6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8618" y="2024810"/>
            <a:ext cx="5198400" cy="24278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C1A5F930-F83B-4616-AC17-D7231CE874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8619" y="4602158"/>
            <a:ext cx="5198533" cy="1700191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FF14A-9BDE-42F0-AA14-E13CCFE3E4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800" y="1700808"/>
            <a:ext cx="5198532" cy="174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47FC4A52-417F-4863-97DD-E656EA43AC9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8619" y="1700809"/>
            <a:ext cx="5198533" cy="324000"/>
          </a:xfrm>
          <a:prstGeom prst="rect">
            <a:avLst/>
          </a:prstGeom>
        </p:spPr>
        <p:txBody>
          <a:bodyPr>
            <a:normAutofit/>
          </a:bodyPr>
          <a:lstStyle>
            <a:lvl5pPr>
              <a:defRPr lang="en-AU" sz="2000" b="1" dirty="0"/>
            </a:lvl5pPr>
          </a:lstStyle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696586-6988-4D6B-BE2D-2C0EDF447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702DF-17BD-46ED-A802-86B361F2E09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DBF07-3CD1-4DDE-9A1A-D0E171973E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A7C89-2B79-461C-8BD1-C3E341EC7BC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4229EC4-696A-4791-8EB0-396DF61F7A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3B4A2E-6294-4DC9-8779-3231A7E9B5C2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CAB502-16F2-4A19-97A1-C081D22659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E9733-BF94-4100-BC67-F6D1B238A1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DDBB4-F82B-408D-A3AC-301DFBE50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1680838C-6DDD-4367-8C7B-8D49AA3A036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86500" y="2677684"/>
            <a:ext cx="5219998" cy="1615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/>
              <a:t> </a:t>
            </a:r>
          </a:p>
        </p:txBody>
      </p:sp>
      <p:sp>
        <p:nvSpPr>
          <p:cNvPr id="20" name="Content Placeholder 18">
            <a:extLst>
              <a:ext uri="{FF2B5EF4-FFF2-40B4-BE49-F238E27FC236}">
                <a16:creationId xmlns:a16="http://schemas.microsoft.com/office/drawing/2014/main" id="{8C9CC71C-D628-4B8C-8AB1-D318B0D686CF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86500" y="4694142"/>
            <a:ext cx="5219996" cy="16151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AU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7EF0A71-527C-4177-BD73-0A32F4F3B7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86500" y="2279659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FFB469D-AB37-445A-8C5C-9EDAC47CC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86500" y="4401144"/>
            <a:ext cx="5222136" cy="324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1200" b="1">
                <a:solidFill>
                  <a:schemeClr val="accent1"/>
                </a:solidFill>
              </a:defRPr>
            </a:lvl1pPr>
            <a:lvl6pPr>
              <a:defRPr b="0"/>
            </a:lvl6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F6810-4203-426A-BA3F-12E853FD972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4800" y="2279196"/>
            <a:ext cx="5183717" cy="2013899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608E6E7-0CC5-4C1B-8095-7EA4A3FE80A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4800" y="4401144"/>
            <a:ext cx="5183717" cy="1908176"/>
          </a:xfr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9A2EF0-E71D-47A8-8995-F59268EA0BBD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E219F9-19D4-45A2-9D79-6847ED38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688F5021-D4C3-4888-A4D5-06E996CC21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01F3FBD-B2FA-4ECC-94B3-AE0A46E7AD40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D1DA3F-F774-45EB-B6E3-EB3EBFC56B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9483DB6-35E8-41E9-930B-445C4EFE7A7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160158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EE8B-9737-4CD0-834C-9321616FE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54BAE-986D-4AFD-89E0-A19E4D26592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1ABFD-9426-4AE2-BD85-21AAB157C5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82426-C548-4F44-88F3-0399BED6EAB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A7132BB-77E6-4CDB-BD22-890A94E030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FA311-E5C8-49FB-A70D-B5D69EF896F4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7DAC2F-25B2-40B2-B3C3-AEDF3893C1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rand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933EA7-FE92-4C6D-8733-61E671888999}"/>
              </a:ext>
            </a:extLst>
          </p:cNvPr>
          <p:cNvSpPr/>
          <p:nvPr userDrawn="1"/>
        </p:nvSpPr>
        <p:spPr>
          <a:xfrm>
            <a:off x="2" y="-27384"/>
            <a:ext cx="12191999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50E81-A697-4D2A-9C73-3BBE321DF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155"/>
          <a:stretch/>
        </p:blipFill>
        <p:spPr>
          <a:xfrm>
            <a:off x="10271272" y="152896"/>
            <a:ext cx="123734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3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DBD1DEA-6C0B-48CD-8886-623BD6330C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800" y="1082188"/>
            <a:ext cx="10744005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758AADB-42F9-44FF-A436-0031B6B268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EB3BAB6-8B24-4F70-BDDC-75B91A4FB1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Right Triangle 3">
            <a:extLst>
              <a:ext uri="{FF2B5EF4-FFF2-40B4-BE49-F238E27FC236}">
                <a16:creationId xmlns:a16="http://schemas.microsoft.com/office/drawing/2014/main" id="{98BF4DE5-D126-4077-BBC8-5F3A09BC0E5C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B8A2EB93-6CF0-469A-B44D-3B50AF0CEE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1CEC2A5-BF8B-405F-BFB8-A7AC93A346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191147DD-03AA-4BA3-AFAA-F070EDBA9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Graphic 1">
            <a:extLst>
              <a:ext uri="{FF2B5EF4-FFF2-40B4-BE49-F238E27FC236}">
                <a16:creationId xmlns:a16="http://schemas.microsoft.com/office/drawing/2014/main" id="{6B4A31B5-8366-4D72-B33B-C4528CEC8D4B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864D713-B046-4FE6-BDD7-EE4264F7C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D9BE05-DABC-48CC-9999-1581840BE656}"/>
              </a:ext>
            </a:extLst>
          </p:cNvPr>
          <p:cNvSpPr/>
          <p:nvPr userDrawn="1"/>
        </p:nvSpPr>
        <p:spPr>
          <a:xfrm>
            <a:off x="0" y="0"/>
            <a:ext cx="12192000" cy="9288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3CE2D37-876C-4C8F-A6C5-0AB063A0B4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800" y="1876346"/>
            <a:ext cx="3254263" cy="8325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6F77BFB-AD63-495E-A4EA-EE2AFB4F9E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7509" y="2852939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9A941B40-7380-40DF-ADBB-0A6ED4F17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7509" y="3125021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402E3968-432E-4834-8F0D-CD2BC42D2E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7509" y="3415094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F9F5A590-B6A3-42B3-8477-542088A3B0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7509" y="3687176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84FAE95-A058-4EFD-92C1-90CCC284BF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87509" y="3957493"/>
            <a:ext cx="3418763" cy="2028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500"/>
              </a:lnSpc>
              <a:spcAft>
                <a:spcPts val="0"/>
              </a:spcAft>
              <a:buNone/>
              <a:defRPr sz="9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88B10E-2ED8-4B6E-92E8-70B077E3A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800" y="1082188"/>
            <a:ext cx="5209113" cy="720081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3ECBBC4F-ECF3-4E50-963A-BDB169C514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2454" y="923051"/>
            <a:ext cx="6101952" cy="5934795"/>
          </a:xfrm>
          <a:custGeom>
            <a:avLst/>
            <a:gdLst>
              <a:gd name="connsiteX0" fmla="*/ 0 w 5187576"/>
              <a:gd name="connsiteY0" fmla="*/ 0 h 5919694"/>
              <a:gd name="connsiteX1" fmla="*/ 5187576 w 5187576"/>
              <a:gd name="connsiteY1" fmla="*/ 0 h 5919694"/>
              <a:gd name="connsiteX2" fmla="*/ 5187576 w 5187576"/>
              <a:gd name="connsiteY2" fmla="*/ 5919694 h 5919694"/>
              <a:gd name="connsiteX3" fmla="*/ 0 w 5187576"/>
              <a:gd name="connsiteY3" fmla="*/ 5919694 h 5919694"/>
              <a:gd name="connsiteX4" fmla="*/ 0 w 5187576"/>
              <a:gd name="connsiteY4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5977 w 5193553"/>
              <a:gd name="connsiteY3" fmla="*/ 5919694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5977 w 5193553"/>
              <a:gd name="connsiteY4" fmla="*/ 5919694 h 5919694"/>
              <a:gd name="connsiteX5" fmla="*/ 0 w 5193553"/>
              <a:gd name="connsiteY5" fmla="*/ 3609788 h 5919694"/>
              <a:gd name="connsiteX6" fmla="*/ 5977 w 5193553"/>
              <a:gd name="connsiteY6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002119 w 5193553"/>
              <a:gd name="connsiteY3" fmla="*/ 5916706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002121 w 5193555"/>
              <a:gd name="connsiteY3" fmla="*/ 5916706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687921 w 5193555"/>
              <a:gd name="connsiteY3" fmla="*/ 5101592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9 w 5193555"/>
              <a:gd name="connsiteY0" fmla="*/ 0 h 5919694"/>
              <a:gd name="connsiteX1" fmla="*/ 5193555 w 5193555"/>
              <a:gd name="connsiteY1" fmla="*/ 0 h 5919694"/>
              <a:gd name="connsiteX2" fmla="*/ 5193555 w 5193555"/>
              <a:gd name="connsiteY2" fmla="*/ 5919694 h 5919694"/>
              <a:gd name="connsiteX3" fmla="*/ 2537903 w 5193555"/>
              <a:gd name="connsiteY3" fmla="*/ 5916707 h 5919694"/>
              <a:gd name="connsiteX4" fmla="*/ 2 w 5193555"/>
              <a:gd name="connsiteY4" fmla="*/ 3609788 h 5919694"/>
              <a:gd name="connsiteX5" fmla="*/ 5979 w 5193555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5977 w 5193553"/>
              <a:gd name="connsiteY0" fmla="*/ 0 h 5919694"/>
              <a:gd name="connsiteX1" fmla="*/ 5193553 w 5193553"/>
              <a:gd name="connsiteY1" fmla="*/ 0 h 5919694"/>
              <a:gd name="connsiteX2" fmla="*/ 5193553 w 5193553"/>
              <a:gd name="connsiteY2" fmla="*/ 5919694 h 5919694"/>
              <a:gd name="connsiteX3" fmla="*/ 2537901 w 5193553"/>
              <a:gd name="connsiteY3" fmla="*/ 5916707 h 5919694"/>
              <a:gd name="connsiteX4" fmla="*/ 0 w 5193553"/>
              <a:gd name="connsiteY4" fmla="*/ 3609788 h 5919694"/>
              <a:gd name="connsiteX5" fmla="*/ 5977 w 5193553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6692 w 5204268"/>
              <a:gd name="connsiteY0" fmla="*/ 0 h 5919694"/>
              <a:gd name="connsiteX1" fmla="*/ 5204268 w 5204268"/>
              <a:gd name="connsiteY1" fmla="*/ 0 h 5919694"/>
              <a:gd name="connsiteX2" fmla="*/ 5204268 w 5204268"/>
              <a:gd name="connsiteY2" fmla="*/ 5919694 h 5919694"/>
              <a:gd name="connsiteX3" fmla="*/ 2548616 w 5204268"/>
              <a:gd name="connsiteY3" fmla="*/ 5916707 h 5919694"/>
              <a:gd name="connsiteX4" fmla="*/ 0 w 5204268"/>
              <a:gd name="connsiteY4" fmla="*/ 3438185 h 5919694"/>
              <a:gd name="connsiteX5" fmla="*/ 16692 w 5204268"/>
              <a:gd name="connsiteY5" fmla="*/ 0 h 5919694"/>
              <a:gd name="connsiteX0" fmla="*/ 112 w 5187688"/>
              <a:gd name="connsiteY0" fmla="*/ 0 h 5919694"/>
              <a:gd name="connsiteX1" fmla="*/ 5187688 w 5187688"/>
              <a:gd name="connsiteY1" fmla="*/ 0 h 5919694"/>
              <a:gd name="connsiteX2" fmla="*/ 5187688 w 5187688"/>
              <a:gd name="connsiteY2" fmla="*/ 5919694 h 5919694"/>
              <a:gd name="connsiteX3" fmla="*/ 2532036 w 5187688"/>
              <a:gd name="connsiteY3" fmla="*/ 5916707 h 5919694"/>
              <a:gd name="connsiteX4" fmla="*/ 21520 w 5187688"/>
              <a:gd name="connsiteY4" fmla="*/ 3298360 h 5919694"/>
              <a:gd name="connsiteX5" fmla="*/ 112 w 5187688"/>
              <a:gd name="connsiteY5" fmla="*/ 0 h 5919694"/>
              <a:gd name="connsiteX0" fmla="*/ 2405 w 5189981"/>
              <a:gd name="connsiteY0" fmla="*/ 0 h 5919694"/>
              <a:gd name="connsiteX1" fmla="*/ 5189981 w 5189981"/>
              <a:gd name="connsiteY1" fmla="*/ 0 h 5919694"/>
              <a:gd name="connsiteX2" fmla="*/ 5189981 w 5189981"/>
              <a:gd name="connsiteY2" fmla="*/ 5919694 h 5919694"/>
              <a:gd name="connsiteX3" fmla="*/ 2534329 w 5189981"/>
              <a:gd name="connsiteY3" fmla="*/ 5916707 h 5919694"/>
              <a:gd name="connsiteX4" fmla="*/ 0 w 5189981"/>
              <a:gd name="connsiteY4" fmla="*/ 3164891 h 5919694"/>
              <a:gd name="connsiteX5" fmla="*/ 2405 w 5189981"/>
              <a:gd name="connsiteY5" fmla="*/ 0 h 5919694"/>
              <a:gd name="connsiteX0" fmla="*/ 2532 w 5190108"/>
              <a:gd name="connsiteY0" fmla="*/ 0 h 5919694"/>
              <a:gd name="connsiteX1" fmla="*/ 5190108 w 5190108"/>
              <a:gd name="connsiteY1" fmla="*/ 0 h 5919694"/>
              <a:gd name="connsiteX2" fmla="*/ 5190108 w 5190108"/>
              <a:gd name="connsiteY2" fmla="*/ 5919694 h 5919694"/>
              <a:gd name="connsiteX3" fmla="*/ 2534456 w 5190108"/>
              <a:gd name="connsiteY3" fmla="*/ 5916707 h 5919694"/>
              <a:gd name="connsiteX4" fmla="*/ 127 w 5190108"/>
              <a:gd name="connsiteY4" fmla="*/ 3164891 h 5919694"/>
              <a:gd name="connsiteX5" fmla="*/ 2532 w 5190108"/>
              <a:gd name="connsiteY5" fmla="*/ 0 h 5919694"/>
              <a:gd name="connsiteX0" fmla="*/ 2464 w 5190040"/>
              <a:gd name="connsiteY0" fmla="*/ 0 h 5919694"/>
              <a:gd name="connsiteX1" fmla="*/ 5190040 w 5190040"/>
              <a:gd name="connsiteY1" fmla="*/ 0 h 5919694"/>
              <a:gd name="connsiteX2" fmla="*/ 5190040 w 5190040"/>
              <a:gd name="connsiteY2" fmla="*/ 5919694 h 5919694"/>
              <a:gd name="connsiteX3" fmla="*/ 2534388 w 5190040"/>
              <a:gd name="connsiteY3" fmla="*/ 5916707 h 5919694"/>
              <a:gd name="connsiteX4" fmla="*/ 59 w 5190040"/>
              <a:gd name="connsiteY4" fmla="*/ 3164891 h 5919694"/>
              <a:gd name="connsiteX5" fmla="*/ 2464 w 5190040"/>
              <a:gd name="connsiteY5" fmla="*/ 0 h 5919694"/>
              <a:gd name="connsiteX0" fmla="*/ 2512 w 5190088"/>
              <a:gd name="connsiteY0" fmla="*/ 0 h 5919694"/>
              <a:gd name="connsiteX1" fmla="*/ 5190088 w 5190088"/>
              <a:gd name="connsiteY1" fmla="*/ 0 h 5919694"/>
              <a:gd name="connsiteX2" fmla="*/ 5190088 w 5190088"/>
              <a:gd name="connsiteY2" fmla="*/ 5919694 h 5919694"/>
              <a:gd name="connsiteX3" fmla="*/ 2534436 w 5190088"/>
              <a:gd name="connsiteY3" fmla="*/ 5916707 h 5919694"/>
              <a:gd name="connsiteX4" fmla="*/ 107 w 5190088"/>
              <a:gd name="connsiteY4" fmla="*/ 3164891 h 5919694"/>
              <a:gd name="connsiteX5" fmla="*/ 2512 w 5190088"/>
              <a:gd name="connsiteY5" fmla="*/ 0 h 5919694"/>
              <a:gd name="connsiteX0" fmla="*/ 2406 w 5189982"/>
              <a:gd name="connsiteY0" fmla="*/ 0 h 5919694"/>
              <a:gd name="connsiteX1" fmla="*/ 5189982 w 5189982"/>
              <a:gd name="connsiteY1" fmla="*/ 0 h 5919694"/>
              <a:gd name="connsiteX2" fmla="*/ 5189982 w 5189982"/>
              <a:gd name="connsiteY2" fmla="*/ 5919694 h 5919694"/>
              <a:gd name="connsiteX3" fmla="*/ 2534330 w 5189982"/>
              <a:gd name="connsiteY3" fmla="*/ 5916707 h 5919694"/>
              <a:gd name="connsiteX4" fmla="*/ 1 w 5189982"/>
              <a:gd name="connsiteY4" fmla="*/ 3164891 h 5919694"/>
              <a:gd name="connsiteX5" fmla="*/ 2406 w 5189982"/>
              <a:gd name="connsiteY5" fmla="*/ 0 h 5919694"/>
              <a:gd name="connsiteX0" fmla="*/ 216 w 5198678"/>
              <a:gd name="connsiteY0" fmla="*/ 333321 h 5919694"/>
              <a:gd name="connsiteX1" fmla="*/ 5198678 w 5198678"/>
              <a:gd name="connsiteY1" fmla="*/ 0 h 5919694"/>
              <a:gd name="connsiteX2" fmla="*/ 5198678 w 5198678"/>
              <a:gd name="connsiteY2" fmla="*/ 5919694 h 5919694"/>
              <a:gd name="connsiteX3" fmla="*/ 2543026 w 5198678"/>
              <a:gd name="connsiteY3" fmla="*/ 5916707 h 5919694"/>
              <a:gd name="connsiteX4" fmla="*/ 8697 w 5198678"/>
              <a:gd name="connsiteY4" fmla="*/ 3164891 h 5919694"/>
              <a:gd name="connsiteX5" fmla="*/ 216 w 5198678"/>
              <a:gd name="connsiteY5" fmla="*/ 333321 h 5919694"/>
              <a:gd name="connsiteX0" fmla="*/ 216 w 5198678"/>
              <a:gd name="connsiteY0" fmla="*/ 0 h 5586373"/>
              <a:gd name="connsiteX1" fmla="*/ 5198678 w 5198678"/>
              <a:gd name="connsiteY1" fmla="*/ 28985 h 5586373"/>
              <a:gd name="connsiteX2" fmla="*/ 5198678 w 5198678"/>
              <a:gd name="connsiteY2" fmla="*/ 5586373 h 5586373"/>
              <a:gd name="connsiteX3" fmla="*/ 2543026 w 5198678"/>
              <a:gd name="connsiteY3" fmla="*/ 5583386 h 5586373"/>
              <a:gd name="connsiteX4" fmla="*/ 8697 w 5198678"/>
              <a:gd name="connsiteY4" fmla="*/ 2831570 h 5586373"/>
              <a:gd name="connsiteX5" fmla="*/ 216 w 5198678"/>
              <a:gd name="connsiteY5" fmla="*/ 0 h 5586373"/>
              <a:gd name="connsiteX0" fmla="*/ 216 w 5198678"/>
              <a:gd name="connsiteY0" fmla="*/ 0 h 5571881"/>
              <a:gd name="connsiteX1" fmla="*/ 5198678 w 5198678"/>
              <a:gd name="connsiteY1" fmla="*/ 14493 h 5571881"/>
              <a:gd name="connsiteX2" fmla="*/ 5198678 w 5198678"/>
              <a:gd name="connsiteY2" fmla="*/ 5571881 h 5571881"/>
              <a:gd name="connsiteX3" fmla="*/ 2543026 w 5198678"/>
              <a:gd name="connsiteY3" fmla="*/ 5568894 h 5571881"/>
              <a:gd name="connsiteX4" fmla="*/ 8697 w 5198678"/>
              <a:gd name="connsiteY4" fmla="*/ 2817078 h 5571881"/>
              <a:gd name="connsiteX5" fmla="*/ 216 w 5198678"/>
              <a:gd name="connsiteY5" fmla="*/ 0 h 5571881"/>
              <a:gd name="connsiteX0" fmla="*/ 216 w 5198678"/>
              <a:gd name="connsiteY0" fmla="*/ 15941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15941 h 5587822"/>
              <a:gd name="connsiteX0" fmla="*/ 216 w 5198678"/>
              <a:gd name="connsiteY0" fmla="*/ 629 h 5587822"/>
              <a:gd name="connsiteX1" fmla="*/ 5198678 w 5198678"/>
              <a:gd name="connsiteY1" fmla="*/ 0 h 5587822"/>
              <a:gd name="connsiteX2" fmla="*/ 5198678 w 5198678"/>
              <a:gd name="connsiteY2" fmla="*/ 5587822 h 5587822"/>
              <a:gd name="connsiteX3" fmla="*/ 2543026 w 5198678"/>
              <a:gd name="connsiteY3" fmla="*/ 5584835 h 5587822"/>
              <a:gd name="connsiteX4" fmla="*/ 8697 w 5198678"/>
              <a:gd name="connsiteY4" fmla="*/ 2833019 h 5587822"/>
              <a:gd name="connsiteX5" fmla="*/ 216 w 5198678"/>
              <a:gd name="connsiteY5" fmla="*/ 629 h 5587822"/>
              <a:gd name="connsiteX0" fmla="*/ 454 w 5198916"/>
              <a:gd name="connsiteY0" fmla="*/ 629 h 5587822"/>
              <a:gd name="connsiteX1" fmla="*/ 5198916 w 5198916"/>
              <a:gd name="connsiteY1" fmla="*/ 0 h 5587822"/>
              <a:gd name="connsiteX2" fmla="*/ 5198916 w 5198916"/>
              <a:gd name="connsiteY2" fmla="*/ 5587822 h 5587822"/>
              <a:gd name="connsiteX3" fmla="*/ 2543264 w 5198916"/>
              <a:gd name="connsiteY3" fmla="*/ 5584835 h 5587822"/>
              <a:gd name="connsiteX4" fmla="*/ 1791 w 5198916"/>
              <a:gd name="connsiteY4" fmla="*/ 3144946 h 5587822"/>
              <a:gd name="connsiteX5" fmla="*/ 454 w 5198916"/>
              <a:gd name="connsiteY5" fmla="*/ 629 h 5587822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921758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5198916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5198916"/>
              <a:gd name="connsiteY0" fmla="*/ 629 h 5593381"/>
              <a:gd name="connsiteX1" fmla="*/ 4083303 w 5198916"/>
              <a:gd name="connsiteY1" fmla="*/ 0 h 5593381"/>
              <a:gd name="connsiteX2" fmla="*/ 5198916 w 5198916"/>
              <a:gd name="connsiteY2" fmla="*/ 5587822 h 5593381"/>
              <a:gd name="connsiteX3" fmla="*/ 1718207 w 5198916"/>
              <a:gd name="connsiteY3" fmla="*/ 5593381 h 5593381"/>
              <a:gd name="connsiteX4" fmla="*/ 1791 w 5198916"/>
              <a:gd name="connsiteY4" fmla="*/ 3144946 h 5593381"/>
              <a:gd name="connsiteX5" fmla="*/ 454 w 5198916"/>
              <a:gd name="connsiteY5" fmla="*/ 629 h 5593381"/>
              <a:gd name="connsiteX0" fmla="*/ 454 w 4089175"/>
              <a:gd name="connsiteY0" fmla="*/ 629 h 5595711"/>
              <a:gd name="connsiteX1" fmla="*/ 4083303 w 4089175"/>
              <a:gd name="connsiteY1" fmla="*/ 0 h 5595711"/>
              <a:gd name="connsiteX2" fmla="*/ 4089175 w 4089175"/>
              <a:gd name="connsiteY2" fmla="*/ 5595711 h 5595711"/>
              <a:gd name="connsiteX3" fmla="*/ 1718207 w 4089175"/>
              <a:gd name="connsiteY3" fmla="*/ 5593381 h 5595711"/>
              <a:gd name="connsiteX4" fmla="*/ 1791 w 4089175"/>
              <a:gd name="connsiteY4" fmla="*/ 3144946 h 5595711"/>
              <a:gd name="connsiteX5" fmla="*/ 454 w 4089175"/>
              <a:gd name="connsiteY5" fmla="*/ 629 h 5595711"/>
              <a:gd name="connsiteX0" fmla="*/ 454 w 4083340"/>
              <a:gd name="connsiteY0" fmla="*/ 629 h 5593381"/>
              <a:gd name="connsiteX1" fmla="*/ 4083303 w 4083340"/>
              <a:gd name="connsiteY1" fmla="*/ 0 h 5593381"/>
              <a:gd name="connsiteX2" fmla="*/ 4012844 w 4083340"/>
              <a:gd name="connsiteY2" fmla="*/ 5591438 h 5593381"/>
              <a:gd name="connsiteX3" fmla="*/ 1718207 w 4083340"/>
              <a:gd name="connsiteY3" fmla="*/ 5593381 h 5593381"/>
              <a:gd name="connsiteX4" fmla="*/ 1791 w 4083340"/>
              <a:gd name="connsiteY4" fmla="*/ 3144946 h 5593381"/>
              <a:gd name="connsiteX5" fmla="*/ 454 w 4083340"/>
              <a:gd name="connsiteY5" fmla="*/ 629 h 5593381"/>
              <a:gd name="connsiteX0" fmla="*/ 454 w 4083459"/>
              <a:gd name="connsiteY0" fmla="*/ 629 h 5593381"/>
              <a:gd name="connsiteX1" fmla="*/ 4083303 w 4083459"/>
              <a:gd name="connsiteY1" fmla="*/ 0 h 5593381"/>
              <a:gd name="connsiteX2" fmla="*/ 4070093 w 4083459"/>
              <a:gd name="connsiteY2" fmla="*/ 5591439 h 5593381"/>
              <a:gd name="connsiteX3" fmla="*/ 1718207 w 4083459"/>
              <a:gd name="connsiteY3" fmla="*/ 5593381 h 5593381"/>
              <a:gd name="connsiteX4" fmla="*/ 1791 w 4083459"/>
              <a:gd name="connsiteY4" fmla="*/ 3144946 h 5593381"/>
              <a:gd name="connsiteX5" fmla="*/ 454 w 4083459"/>
              <a:gd name="connsiteY5" fmla="*/ 629 h 5593381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3943363 w 4070093"/>
              <a:gd name="connsiteY1" fmla="*/ 324970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10480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5150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14049 w 4069424"/>
              <a:gd name="connsiteY0" fmla="*/ 174112 h 5602782"/>
              <a:gd name="connsiteX1" fmla="*/ 4068911 w 4069424"/>
              <a:gd name="connsiteY1" fmla="*/ 0 h 5602782"/>
              <a:gd name="connsiteX2" fmla="*/ 4068422 w 4069424"/>
              <a:gd name="connsiteY2" fmla="*/ 5600840 h 5602782"/>
              <a:gd name="connsiteX3" fmla="*/ 1716536 w 4069424"/>
              <a:gd name="connsiteY3" fmla="*/ 5602782 h 5602782"/>
              <a:gd name="connsiteX4" fmla="*/ 120 w 4069424"/>
              <a:gd name="connsiteY4" fmla="*/ 3154347 h 5602782"/>
              <a:gd name="connsiteX5" fmla="*/ 14049 w 4069424"/>
              <a:gd name="connsiteY5" fmla="*/ 174112 h 5602782"/>
              <a:gd name="connsiteX0" fmla="*/ 454 w 4071095"/>
              <a:gd name="connsiteY0" fmla="*/ 10030 h 5602782"/>
              <a:gd name="connsiteX1" fmla="*/ 4070582 w 4071095"/>
              <a:gd name="connsiteY1" fmla="*/ 0 h 5602782"/>
              <a:gd name="connsiteX2" fmla="*/ 4070093 w 4071095"/>
              <a:gd name="connsiteY2" fmla="*/ 5600840 h 5602782"/>
              <a:gd name="connsiteX3" fmla="*/ 1718207 w 4071095"/>
              <a:gd name="connsiteY3" fmla="*/ 5602782 h 5602782"/>
              <a:gd name="connsiteX4" fmla="*/ 1791 w 4071095"/>
              <a:gd name="connsiteY4" fmla="*/ 3154347 h 5602782"/>
              <a:gd name="connsiteX5" fmla="*/ 454 w 4071095"/>
              <a:gd name="connsiteY5" fmla="*/ 10030 h 5602782"/>
              <a:gd name="connsiteX0" fmla="*/ 454 w 4070093"/>
              <a:gd name="connsiteY0" fmla="*/ 0 h 5592752"/>
              <a:gd name="connsiteX1" fmla="*/ 4065493 w 4070093"/>
              <a:gd name="connsiteY1" fmla="*/ 51501 h 5592752"/>
              <a:gd name="connsiteX2" fmla="*/ 4070093 w 4070093"/>
              <a:gd name="connsiteY2" fmla="*/ 5590810 h 5592752"/>
              <a:gd name="connsiteX3" fmla="*/ 1718207 w 4070093"/>
              <a:gd name="connsiteY3" fmla="*/ 5592752 h 5592752"/>
              <a:gd name="connsiteX4" fmla="*/ 1791 w 4070093"/>
              <a:gd name="connsiteY4" fmla="*/ 3144317 h 5592752"/>
              <a:gd name="connsiteX5" fmla="*/ 454 w 4070093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3644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0 h 5592752"/>
              <a:gd name="connsiteX1" fmla="*/ 4070582 w 4071095"/>
              <a:gd name="connsiteY1" fmla="*/ 9341 h 5592752"/>
              <a:gd name="connsiteX2" fmla="*/ 4070093 w 4071095"/>
              <a:gd name="connsiteY2" fmla="*/ 5590810 h 5592752"/>
              <a:gd name="connsiteX3" fmla="*/ 1718207 w 4071095"/>
              <a:gd name="connsiteY3" fmla="*/ 5592752 h 5592752"/>
              <a:gd name="connsiteX4" fmla="*/ 1791 w 4071095"/>
              <a:gd name="connsiteY4" fmla="*/ 3144317 h 5592752"/>
              <a:gd name="connsiteX5" fmla="*/ 454 w 4071095"/>
              <a:gd name="connsiteY5" fmla="*/ 0 h 5592752"/>
              <a:gd name="connsiteX0" fmla="*/ 454 w 4071095"/>
              <a:gd name="connsiteY0" fmla="*/ 4333 h 5597085"/>
              <a:gd name="connsiteX1" fmla="*/ 4070582 w 4071095"/>
              <a:gd name="connsiteY1" fmla="*/ 0 h 5597085"/>
              <a:gd name="connsiteX2" fmla="*/ 4070093 w 4071095"/>
              <a:gd name="connsiteY2" fmla="*/ 5595143 h 5597085"/>
              <a:gd name="connsiteX3" fmla="*/ 1718207 w 4071095"/>
              <a:gd name="connsiteY3" fmla="*/ 5597085 h 5597085"/>
              <a:gd name="connsiteX4" fmla="*/ 1791 w 4071095"/>
              <a:gd name="connsiteY4" fmla="*/ 3148650 h 5597085"/>
              <a:gd name="connsiteX5" fmla="*/ 454 w 4071095"/>
              <a:gd name="connsiteY5" fmla="*/ 4333 h 5597085"/>
              <a:gd name="connsiteX0" fmla="*/ 254 w 4075984"/>
              <a:gd name="connsiteY0" fmla="*/ 250455 h 5597085"/>
              <a:gd name="connsiteX1" fmla="*/ 4075471 w 4075984"/>
              <a:gd name="connsiteY1" fmla="*/ 0 h 5597085"/>
              <a:gd name="connsiteX2" fmla="*/ 4074982 w 4075984"/>
              <a:gd name="connsiteY2" fmla="*/ 5595143 h 5597085"/>
              <a:gd name="connsiteX3" fmla="*/ 1723096 w 4075984"/>
              <a:gd name="connsiteY3" fmla="*/ 5597085 h 5597085"/>
              <a:gd name="connsiteX4" fmla="*/ 6680 w 4075984"/>
              <a:gd name="connsiteY4" fmla="*/ 3148650 h 5597085"/>
              <a:gd name="connsiteX5" fmla="*/ 254 w 4075984"/>
              <a:gd name="connsiteY5" fmla="*/ 250455 h 5597085"/>
              <a:gd name="connsiteX0" fmla="*/ 254 w 4080827"/>
              <a:gd name="connsiteY0" fmla="*/ 29 h 5346659"/>
              <a:gd name="connsiteX1" fmla="*/ 4080560 w 4080827"/>
              <a:gd name="connsiteY1" fmla="*/ 50390 h 5346659"/>
              <a:gd name="connsiteX2" fmla="*/ 4074982 w 4080827"/>
              <a:gd name="connsiteY2" fmla="*/ 5344717 h 5346659"/>
              <a:gd name="connsiteX3" fmla="*/ 1723096 w 4080827"/>
              <a:gd name="connsiteY3" fmla="*/ 5346659 h 5346659"/>
              <a:gd name="connsiteX4" fmla="*/ 6680 w 4080827"/>
              <a:gd name="connsiteY4" fmla="*/ 2898224 h 5346659"/>
              <a:gd name="connsiteX5" fmla="*/ 254 w 4080827"/>
              <a:gd name="connsiteY5" fmla="*/ 29 h 5346659"/>
              <a:gd name="connsiteX0" fmla="*/ 254 w 4080827"/>
              <a:gd name="connsiteY0" fmla="*/ 0 h 5346630"/>
              <a:gd name="connsiteX1" fmla="*/ 4080560 w 4080827"/>
              <a:gd name="connsiteY1" fmla="*/ 16177 h 5346630"/>
              <a:gd name="connsiteX2" fmla="*/ 4074982 w 4080827"/>
              <a:gd name="connsiteY2" fmla="*/ 5344688 h 5346630"/>
              <a:gd name="connsiteX3" fmla="*/ 1723096 w 4080827"/>
              <a:gd name="connsiteY3" fmla="*/ 5346630 h 5346630"/>
              <a:gd name="connsiteX4" fmla="*/ 6680 w 4080827"/>
              <a:gd name="connsiteY4" fmla="*/ 2898195 h 5346630"/>
              <a:gd name="connsiteX5" fmla="*/ 254 w 4080827"/>
              <a:gd name="connsiteY5" fmla="*/ 0 h 5346630"/>
              <a:gd name="connsiteX0" fmla="*/ 254 w 4080827"/>
              <a:gd name="connsiteY0" fmla="*/ 0 h 5332957"/>
              <a:gd name="connsiteX1" fmla="*/ 4080560 w 4080827"/>
              <a:gd name="connsiteY1" fmla="*/ 2504 h 5332957"/>
              <a:gd name="connsiteX2" fmla="*/ 4074982 w 4080827"/>
              <a:gd name="connsiteY2" fmla="*/ 5331015 h 5332957"/>
              <a:gd name="connsiteX3" fmla="*/ 1723096 w 4080827"/>
              <a:gd name="connsiteY3" fmla="*/ 5332957 h 5332957"/>
              <a:gd name="connsiteX4" fmla="*/ 6680 w 4080827"/>
              <a:gd name="connsiteY4" fmla="*/ 2884522 h 5332957"/>
              <a:gd name="connsiteX5" fmla="*/ 254 w 4080827"/>
              <a:gd name="connsiteY5" fmla="*/ 0 h 5332957"/>
              <a:gd name="connsiteX0" fmla="*/ 254 w 4080827"/>
              <a:gd name="connsiteY0" fmla="*/ 8891 h 5330453"/>
              <a:gd name="connsiteX1" fmla="*/ 4080560 w 4080827"/>
              <a:gd name="connsiteY1" fmla="*/ 0 h 5330453"/>
              <a:gd name="connsiteX2" fmla="*/ 4074982 w 4080827"/>
              <a:gd name="connsiteY2" fmla="*/ 5328511 h 5330453"/>
              <a:gd name="connsiteX3" fmla="*/ 1723096 w 4080827"/>
              <a:gd name="connsiteY3" fmla="*/ 5330453 h 5330453"/>
              <a:gd name="connsiteX4" fmla="*/ 6680 w 4080827"/>
              <a:gd name="connsiteY4" fmla="*/ 2882018 h 5330453"/>
              <a:gd name="connsiteX5" fmla="*/ 254 w 4080827"/>
              <a:gd name="connsiteY5" fmla="*/ 8891 h 5330453"/>
              <a:gd name="connsiteX0" fmla="*/ 254 w 4080827"/>
              <a:gd name="connsiteY0" fmla="*/ 0 h 5321562"/>
              <a:gd name="connsiteX1" fmla="*/ 4080560 w 4080827"/>
              <a:gd name="connsiteY1" fmla="*/ 8201 h 5321562"/>
              <a:gd name="connsiteX2" fmla="*/ 4074982 w 4080827"/>
              <a:gd name="connsiteY2" fmla="*/ 5319620 h 5321562"/>
              <a:gd name="connsiteX3" fmla="*/ 1723096 w 4080827"/>
              <a:gd name="connsiteY3" fmla="*/ 5321562 h 5321562"/>
              <a:gd name="connsiteX4" fmla="*/ 6680 w 4080827"/>
              <a:gd name="connsiteY4" fmla="*/ 2873127 h 5321562"/>
              <a:gd name="connsiteX5" fmla="*/ 254 w 4080827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2504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6763"/>
              <a:gd name="connsiteY0" fmla="*/ 0 h 5321562"/>
              <a:gd name="connsiteX1" fmla="*/ 4076319 w 4076763"/>
              <a:gd name="connsiteY1" fmla="*/ 8201 h 5321562"/>
              <a:gd name="connsiteX2" fmla="*/ 4074982 w 4076763"/>
              <a:gd name="connsiteY2" fmla="*/ 5319620 h 5321562"/>
              <a:gd name="connsiteX3" fmla="*/ 1723096 w 4076763"/>
              <a:gd name="connsiteY3" fmla="*/ 5321562 h 5321562"/>
              <a:gd name="connsiteX4" fmla="*/ 6680 w 4076763"/>
              <a:gd name="connsiteY4" fmla="*/ 2873127 h 5321562"/>
              <a:gd name="connsiteX5" fmla="*/ 254 w 4076763"/>
              <a:gd name="connsiteY5" fmla="*/ 0 h 5321562"/>
              <a:gd name="connsiteX0" fmla="*/ 254 w 4074982"/>
              <a:gd name="connsiteY0" fmla="*/ 0 h 5321562"/>
              <a:gd name="connsiteX1" fmla="*/ 4050875 w 4074982"/>
              <a:gd name="connsiteY1" fmla="*/ 207606 h 5321562"/>
              <a:gd name="connsiteX2" fmla="*/ 4074982 w 4074982"/>
              <a:gd name="connsiteY2" fmla="*/ 5319620 h 5321562"/>
              <a:gd name="connsiteX3" fmla="*/ 1723096 w 4074982"/>
              <a:gd name="connsiteY3" fmla="*/ 5321562 h 5321562"/>
              <a:gd name="connsiteX4" fmla="*/ 6680 w 4074982"/>
              <a:gd name="connsiteY4" fmla="*/ 2873127 h 5321562"/>
              <a:gd name="connsiteX5" fmla="*/ 254 w 4074982"/>
              <a:gd name="connsiteY5" fmla="*/ 0 h 5321562"/>
              <a:gd name="connsiteX0" fmla="*/ 254 w 4074982"/>
              <a:gd name="connsiteY0" fmla="*/ 3193 h 5324755"/>
              <a:gd name="connsiteX1" fmla="*/ 4072078 w 4074982"/>
              <a:gd name="connsiteY1" fmla="*/ 0 h 5324755"/>
              <a:gd name="connsiteX2" fmla="*/ 4074982 w 4074982"/>
              <a:gd name="connsiteY2" fmla="*/ 5322813 h 5324755"/>
              <a:gd name="connsiteX3" fmla="*/ 1723096 w 4074982"/>
              <a:gd name="connsiteY3" fmla="*/ 5324755 h 5324755"/>
              <a:gd name="connsiteX4" fmla="*/ 6680 w 4074982"/>
              <a:gd name="connsiteY4" fmla="*/ 2876320 h 5324755"/>
              <a:gd name="connsiteX5" fmla="*/ 254 w 4074982"/>
              <a:gd name="connsiteY5" fmla="*/ 3193 h 532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4982" h="5324755">
                <a:moveTo>
                  <a:pt x="254" y="3193"/>
                </a:moveTo>
                <a:lnTo>
                  <a:pt x="4072078" y="0"/>
                </a:lnTo>
                <a:cubicBezTo>
                  <a:pt x="4074035" y="1865237"/>
                  <a:pt x="4073025" y="3457576"/>
                  <a:pt x="4074982" y="5322813"/>
                </a:cubicBezTo>
                <a:lnTo>
                  <a:pt x="1723096" y="5324755"/>
                </a:lnTo>
                <a:cubicBezTo>
                  <a:pt x="693982" y="5014623"/>
                  <a:pt x="-3932" y="3729991"/>
                  <a:pt x="6680" y="2876320"/>
                </a:cubicBezTo>
                <a:cubicBezTo>
                  <a:pt x="8672" y="1673057"/>
                  <a:pt x="-1738" y="1206456"/>
                  <a:pt x="254" y="31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AU" dirty="0"/>
              <a:t> Click icon to insert picture</a:t>
            </a:r>
          </a:p>
          <a:p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3753C3-AD71-41CF-A0E3-EDC40D859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325" y="207631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7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CRICOS code 00025B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2299-9AF0-4CD4-ADD1-4C1AF22450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189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CRICOS code 00025B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2299-9AF0-4CD4-ADD1-4C1AF22450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059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A2C22-D4CF-4FE0-AF06-038EB2ACB6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751603-5D6A-462B-B9E7-98413BF2CB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11" name="Right Triangle 3">
            <a:extLst>
              <a:ext uri="{FF2B5EF4-FFF2-40B4-BE49-F238E27FC236}">
                <a16:creationId xmlns:a16="http://schemas.microsoft.com/office/drawing/2014/main" id="{DBA991DB-C059-4DB2-8D91-33D3F3951887}"/>
              </a:ext>
            </a:extLst>
          </p:cNvPr>
          <p:cNvSpPr/>
          <p:nvPr userDrawn="1"/>
        </p:nvSpPr>
        <p:spPr>
          <a:xfrm>
            <a:off x="1" y="4076700"/>
            <a:ext cx="2555875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F070BDDD-4427-48C1-9206-C4CC3FAE8AD1}"/>
              </a:ext>
            </a:extLst>
          </p:cNvPr>
          <p:cNvSpPr/>
          <p:nvPr userDrawn="1"/>
        </p:nvSpPr>
        <p:spPr>
          <a:xfrm>
            <a:off x="9912424" y="5571759"/>
            <a:ext cx="2279576" cy="1286241"/>
          </a:xfrm>
          <a:custGeom>
            <a:avLst/>
            <a:gdLst>
              <a:gd name="connsiteX0" fmla="*/ 1704499 w 1704975"/>
              <a:gd name="connsiteY0" fmla="*/ 961382 h 962025"/>
              <a:gd name="connsiteX1" fmla="*/ 1172051 w 1704975"/>
              <a:gd name="connsiteY1" fmla="*/ 803267 h 962025"/>
              <a:gd name="connsiteX2" fmla="*/ 589121 w 1704975"/>
              <a:gd name="connsiteY2" fmla="*/ 611815 h 962025"/>
              <a:gd name="connsiteX3" fmla="*/ 7144 w 1704975"/>
              <a:gd name="connsiteY3" fmla="*/ 768977 h 962025"/>
              <a:gd name="connsiteX4" fmla="*/ 764381 w 1704975"/>
              <a:gd name="connsiteY4" fmla="*/ 128897 h 962025"/>
              <a:gd name="connsiteX5" fmla="*/ 1614011 w 1704975"/>
              <a:gd name="connsiteY5" fmla="*/ 72700 h 962025"/>
              <a:gd name="connsiteX6" fmla="*/ 1705451 w 1704975"/>
              <a:gd name="connsiteY6" fmla="*/ 104132 h 962025"/>
              <a:gd name="connsiteX7" fmla="*/ 1704499 w 1704975"/>
              <a:gd name="connsiteY7" fmla="*/ 961382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4975" h="962025">
                <a:moveTo>
                  <a:pt x="1704499" y="961382"/>
                </a:moveTo>
                <a:cubicBezTo>
                  <a:pt x="1523524" y="935665"/>
                  <a:pt x="1348264" y="859465"/>
                  <a:pt x="1172051" y="803267"/>
                </a:cubicBezTo>
                <a:cubicBezTo>
                  <a:pt x="976789" y="741355"/>
                  <a:pt x="788194" y="654677"/>
                  <a:pt x="589121" y="611815"/>
                </a:cubicBezTo>
                <a:cubicBezTo>
                  <a:pt x="301466" y="550855"/>
                  <a:pt x="224314" y="585145"/>
                  <a:pt x="7144" y="768977"/>
                </a:cubicBezTo>
                <a:cubicBezTo>
                  <a:pt x="50006" y="717542"/>
                  <a:pt x="525304" y="253675"/>
                  <a:pt x="764381" y="128897"/>
                </a:cubicBezTo>
                <a:cubicBezTo>
                  <a:pt x="1040606" y="-14930"/>
                  <a:pt x="1321594" y="-28265"/>
                  <a:pt x="1614011" y="72700"/>
                </a:cubicBezTo>
                <a:cubicBezTo>
                  <a:pt x="1644491" y="83177"/>
                  <a:pt x="1674971" y="93655"/>
                  <a:pt x="1705451" y="104132"/>
                </a:cubicBezTo>
                <a:lnTo>
                  <a:pt x="1704499" y="96138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216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CRICOS code 00025B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F2299-9AF0-4CD4-ADD1-4C1AF22450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3658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CRICOS code 00025B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Centre for the Business and Economics of Health | 26 October 2018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3231-0FAC-4F86-8B74-2790AA2C2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5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8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Editable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[Divider title]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[Divider subtitle]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07765-DB77-44E5-9420-D56F1378074A}"/>
              </a:ext>
            </a:extLst>
          </p:cNvPr>
          <p:cNvSpPr txBox="1"/>
          <p:nvPr userDrawn="1"/>
        </p:nvSpPr>
        <p:spPr>
          <a:xfrm>
            <a:off x="1" y="-1053499"/>
            <a:ext cx="7632171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For this slide design, you can change the background colour</a:t>
            </a:r>
          </a:p>
          <a:p>
            <a:r>
              <a:rPr lang="en-AU" sz="1400" dirty="0">
                <a:solidFill>
                  <a:schemeClr val="bg1"/>
                </a:solidFill>
              </a:rPr>
              <a:t>by right-clicking somewhere on the slide, not in a content placeholder.</a:t>
            </a:r>
          </a:p>
          <a:p>
            <a:r>
              <a:rPr lang="en-US" sz="1400" dirty="0">
                <a:solidFill>
                  <a:schemeClr val="bg1"/>
                </a:solidFill>
              </a:rPr>
              <a:t>‘Format Background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Under the ‘Fill’ menu, ‘change ‘Solid fill’ to a </a:t>
            </a:r>
            <a:r>
              <a:rPr lang="en-US" sz="1400" dirty="0" err="1">
                <a:solidFill>
                  <a:schemeClr val="bg1"/>
                </a:solidFill>
              </a:rPr>
              <a:t>colour</a:t>
            </a:r>
            <a:r>
              <a:rPr lang="en-US" sz="1400" dirty="0">
                <a:solidFill>
                  <a:schemeClr val="bg1"/>
                </a:solidFill>
              </a:rPr>
              <a:t> from the palette</a:t>
            </a:r>
            <a:endParaRPr lang="en-AU" sz="1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E33C2-B581-422F-9FF5-AF660C79D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09692" y="275999"/>
            <a:ext cx="3204000" cy="4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3">
            <a:extLst>
              <a:ext uri="{FF2B5EF4-FFF2-40B4-BE49-F238E27FC236}">
                <a16:creationId xmlns:a16="http://schemas.microsoft.com/office/drawing/2014/main" id="{5E92F574-51E7-47B2-86D2-94DAE288E822}"/>
              </a:ext>
            </a:extLst>
          </p:cNvPr>
          <p:cNvSpPr/>
          <p:nvPr userDrawn="1"/>
        </p:nvSpPr>
        <p:spPr>
          <a:xfrm>
            <a:off x="2" y="4076700"/>
            <a:ext cx="3407833" cy="2781300"/>
          </a:xfrm>
          <a:custGeom>
            <a:avLst/>
            <a:gdLst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  <a:gd name="connsiteX0" fmla="*/ 0 w 2555875"/>
              <a:gd name="connsiteY0" fmla="*/ 2781300 h 2781300"/>
              <a:gd name="connsiteX1" fmla="*/ 0 w 2555875"/>
              <a:gd name="connsiteY1" fmla="*/ 0 h 2781300"/>
              <a:gd name="connsiteX2" fmla="*/ 2555875 w 2555875"/>
              <a:gd name="connsiteY2" fmla="*/ 2781300 h 2781300"/>
              <a:gd name="connsiteX3" fmla="*/ 0 w 2555875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875" h="2781300">
                <a:moveTo>
                  <a:pt x="0" y="2781300"/>
                </a:moveTo>
                <a:lnTo>
                  <a:pt x="0" y="0"/>
                </a:lnTo>
                <a:cubicBezTo>
                  <a:pt x="158687" y="1674158"/>
                  <a:pt x="1584388" y="2511611"/>
                  <a:pt x="2555875" y="2781300"/>
                </a:cubicBezTo>
                <a:lnTo>
                  <a:pt x="0" y="278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C31ECE3F-0C43-444E-9F0C-B23F8D3935D2}"/>
              </a:ext>
            </a:extLst>
          </p:cNvPr>
          <p:cNvSpPr/>
          <p:nvPr userDrawn="1"/>
        </p:nvSpPr>
        <p:spPr>
          <a:xfrm>
            <a:off x="9192249" y="5584173"/>
            <a:ext cx="2999415" cy="1273828"/>
          </a:xfrm>
          <a:custGeom>
            <a:avLst/>
            <a:gdLst>
              <a:gd name="connsiteX0" fmla="*/ 0 w 2267490"/>
              <a:gd name="connsiteY0" fmla="*/ 0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4" fmla="*/ 0 w 2267490"/>
              <a:gd name="connsiteY4" fmla="*/ 0 h 1132541"/>
              <a:gd name="connsiteX0" fmla="*/ 0 w 2267490"/>
              <a:gd name="connsiteY0" fmla="*/ 1132541 h 1132541"/>
              <a:gd name="connsiteX1" fmla="*/ 2267490 w 2267490"/>
              <a:gd name="connsiteY1" fmla="*/ 0 h 1132541"/>
              <a:gd name="connsiteX2" fmla="*/ 2267490 w 2267490"/>
              <a:gd name="connsiteY2" fmla="*/ 1132541 h 1132541"/>
              <a:gd name="connsiteX3" fmla="*/ 0 w 2267490"/>
              <a:gd name="connsiteY3" fmla="*/ 1132541 h 1132541"/>
              <a:gd name="connsiteX0" fmla="*/ 0 w 2291396"/>
              <a:gd name="connsiteY0" fmla="*/ 857623 h 1132541"/>
              <a:gd name="connsiteX1" fmla="*/ 2291396 w 2291396"/>
              <a:gd name="connsiteY1" fmla="*/ 0 h 1132541"/>
              <a:gd name="connsiteX2" fmla="*/ 2291396 w 2291396"/>
              <a:gd name="connsiteY2" fmla="*/ 1132541 h 1132541"/>
              <a:gd name="connsiteX3" fmla="*/ 0 w 2291396"/>
              <a:gd name="connsiteY3" fmla="*/ 857623 h 1132541"/>
              <a:gd name="connsiteX0" fmla="*/ 0 w 2249561"/>
              <a:gd name="connsiteY0" fmla="*/ 845670 h 1132541"/>
              <a:gd name="connsiteX1" fmla="*/ 2249561 w 2249561"/>
              <a:gd name="connsiteY1" fmla="*/ 0 h 1132541"/>
              <a:gd name="connsiteX2" fmla="*/ 2249561 w 2249561"/>
              <a:gd name="connsiteY2" fmla="*/ 1132541 h 1132541"/>
              <a:gd name="connsiteX3" fmla="*/ 0 w 2249561"/>
              <a:gd name="connsiteY3" fmla="*/ 845670 h 1132541"/>
              <a:gd name="connsiteX0" fmla="*/ 0 w 2249561"/>
              <a:gd name="connsiteY0" fmla="*/ 944560 h 1231431"/>
              <a:gd name="connsiteX1" fmla="*/ 2249561 w 2249561"/>
              <a:gd name="connsiteY1" fmla="*/ 98890 h 1231431"/>
              <a:gd name="connsiteX2" fmla="*/ 2249561 w 2249561"/>
              <a:gd name="connsiteY2" fmla="*/ 1231431 h 1231431"/>
              <a:gd name="connsiteX3" fmla="*/ 0 w 2249561"/>
              <a:gd name="connsiteY3" fmla="*/ 944560 h 1231431"/>
              <a:gd name="connsiteX0" fmla="*/ 0 w 2249561"/>
              <a:gd name="connsiteY0" fmla="*/ 1212084 h 1498955"/>
              <a:gd name="connsiteX1" fmla="*/ 2249561 w 2249561"/>
              <a:gd name="connsiteY1" fmla="*/ 366414 h 1498955"/>
              <a:gd name="connsiteX2" fmla="*/ 2249561 w 2249561"/>
              <a:gd name="connsiteY2" fmla="*/ 1498955 h 1498955"/>
              <a:gd name="connsiteX3" fmla="*/ 0 w 2249561"/>
              <a:gd name="connsiteY3" fmla="*/ 1212084 h 1498955"/>
              <a:gd name="connsiteX0" fmla="*/ 0 w 2249561"/>
              <a:gd name="connsiteY0" fmla="*/ 1016618 h 1303489"/>
              <a:gd name="connsiteX1" fmla="*/ 2249561 w 2249561"/>
              <a:gd name="connsiteY1" fmla="*/ 170948 h 1303489"/>
              <a:gd name="connsiteX2" fmla="*/ 2249561 w 2249561"/>
              <a:gd name="connsiteY2" fmla="*/ 1303489 h 1303489"/>
              <a:gd name="connsiteX3" fmla="*/ 0 w 2249561"/>
              <a:gd name="connsiteY3" fmla="*/ 1016618 h 1303489"/>
              <a:gd name="connsiteX0" fmla="*/ 0 w 2249561"/>
              <a:gd name="connsiteY0" fmla="*/ 1002505 h 1289376"/>
              <a:gd name="connsiteX1" fmla="*/ 2249561 w 2249561"/>
              <a:gd name="connsiteY1" fmla="*/ 156835 h 1289376"/>
              <a:gd name="connsiteX2" fmla="*/ 2249561 w 2249561"/>
              <a:gd name="connsiteY2" fmla="*/ 1289376 h 1289376"/>
              <a:gd name="connsiteX3" fmla="*/ 0 w 2249561"/>
              <a:gd name="connsiteY3" fmla="*/ 1002505 h 1289376"/>
              <a:gd name="connsiteX0" fmla="*/ 0 w 2249561"/>
              <a:gd name="connsiteY0" fmla="*/ 985444 h 1272315"/>
              <a:gd name="connsiteX1" fmla="*/ 2249561 w 2249561"/>
              <a:gd name="connsiteY1" fmla="*/ 139774 h 1272315"/>
              <a:gd name="connsiteX2" fmla="*/ 2249561 w 2249561"/>
              <a:gd name="connsiteY2" fmla="*/ 1272315 h 1272315"/>
              <a:gd name="connsiteX3" fmla="*/ 0 w 2249561"/>
              <a:gd name="connsiteY3" fmla="*/ 985444 h 1272315"/>
              <a:gd name="connsiteX0" fmla="*/ 0 w 2249561"/>
              <a:gd name="connsiteY0" fmla="*/ 979690 h 1266561"/>
              <a:gd name="connsiteX1" fmla="*/ 2249561 w 2249561"/>
              <a:gd name="connsiteY1" fmla="*/ 134020 h 1266561"/>
              <a:gd name="connsiteX2" fmla="*/ 2249561 w 2249561"/>
              <a:gd name="connsiteY2" fmla="*/ 1266561 h 1266561"/>
              <a:gd name="connsiteX3" fmla="*/ 0 w 2249561"/>
              <a:gd name="connsiteY3" fmla="*/ 979690 h 1266561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  <a:gd name="connsiteX0" fmla="*/ 0 w 2249561"/>
              <a:gd name="connsiteY0" fmla="*/ 986957 h 1273828"/>
              <a:gd name="connsiteX1" fmla="*/ 2249561 w 2249561"/>
              <a:gd name="connsiteY1" fmla="*/ 141287 h 1273828"/>
              <a:gd name="connsiteX2" fmla="*/ 2249561 w 2249561"/>
              <a:gd name="connsiteY2" fmla="*/ 1273828 h 1273828"/>
              <a:gd name="connsiteX3" fmla="*/ 0 w 2249561"/>
              <a:gd name="connsiteY3" fmla="*/ 986957 h 12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561" h="1273828">
                <a:moveTo>
                  <a:pt x="0" y="986957"/>
                </a:moveTo>
                <a:cubicBezTo>
                  <a:pt x="690087" y="358432"/>
                  <a:pt x="1188931" y="-294000"/>
                  <a:pt x="2249561" y="141287"/>
                </a:cubicBezTo>
                <a:lnTo>
                  <a:pt x="2249561" y="1273828"/>
                </a:lnTo>
                <a:cubicBezTo>
                  <a:pt x="1762671" y="1220039"/>
                  <a:pt x="570560" y="550676"/>
                  <a:pt x="0" y="9869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>
                <a:noFill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06B291-BD26-4DBD-A912-E9396BA1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1700811"/>
            <a:ext cx="10768680" cy="1224137"/>
          </a:xfrm>
        </p:spPr>
        <p:txBody>
          <a:bodyPr anchor="b">
            <a:noAutofit/>
          </a:bodyPr>
          <a:lstStyle>
            <a:lvl1pPr>
              <a:lnSpc>
                <a:spcPts val="504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72AC3715-D94B-4A73-8E94-CAC9D5806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6" y="3113744"/>
            <a:ext cx="10768680" cy="20434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40"/>
              </a:lnSpc>
              <a:buNone/>
              <a:defRPr sz="27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AE7FD6-C4AB-456C-8186-F8E8B285CBB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EDD3B-B2C6-4C8F-88C7-30EB2A9492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4DB10F3-61E9-4E77-9DC7-82D405E3EBBB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B2C94B-2557-442B-9A14-97C40CD6AB8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1700213"/>
            <a:ext cx="10801350" cy="4608512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US" dirty="0"/>
            </a:lvl5pPr>
            <a:lvl6pPr>
              <a:defRPr lang="en-AU" dirty="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84708F-CDEB-4FFB-9113-878D6AE0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6B75CD-5CD6-4D07-B08A-ACCB61480F5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C5A752-ADE5-45BF-9096-CA364AC58F3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DB8A7-6976-473B-BF64-0813975EE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E6DF7-2887-45E5-8CD1-2FCDFD7091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099731-84D7-49CC-91E0-CE4B073467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617285-D1B4-4CCD-B438-9B032C51AF79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700213"/>
            <a:ext cx="5218859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sz="2400" dirty="0"/>
            </a:lvl5pPr>
            <a:lvl6pPr>
              <a:defRPr lang="en-AU" sz="2000" dirty="0"/>
            </a:lvl6pPr>
            <a:lvl7pPr>
              <a:defRPr lang="en-AU" dirty="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9" y="1700213"/>
            <a:ext cx="5220000" cy="46085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AU" dirty="0"/>
            </a:lvl5pPr>
            <a:lvl6pPr>
              <a:defRPr lang="en-AU" dirty="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540D-5E1B-4B0D-A881-660BC8BFB2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C08227A-03B4-4127-BD41-5A40903BC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19668" y="6519171"/>
            <a:ext cx="3360109" cy="240219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6DE1F6-7D39-4943-8CEF-C64A18EBD2A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C4661F-54FC-4886-BD67-853118646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8CF3B12-4A8B-4A18-B3B1-784A4DEDEF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275DB1-C9CB-4BE5-B284-7833AD902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7DE9F9C2-C2B0-4B19-9F8F-A1280EA275C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5326" y="2276872"/>
            <a:ext cx="10801350" cy="4031853"/>
          </a:xfrm>
          <a:prstGeom prst="rect">
            <a:avLst/>
          </a:prstGeom>
        </p:spPr>
        <p:txBody>
          <a:bodyPr/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spcBef>
                <a:spcPts val="1200"/>
              </a:spcBef>
              <a:defRPr lang="en-AU" dirty="0"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6D02D-851A-425B-9382-05F6C6A21A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00808"/>
            <a:ext cx="10801350" cy="50482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  <a:lvl2pPr marL="612" indent="0">
              <a:buNone/>
              <a:defRPr/>
            </a:lvl2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1F225F-30EA-4FE3-AAEE-39A8613C3BF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1892FA-066D-4596-B743-D8D2030EB9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8B70BFB-816B-4C14-96C9-17BEC65A529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7739A71-8D07-4132-9F5A-AE8E3A1B32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00550" y="6524625"/>
            <a:ext cx="3384667" cy="241300"/>
          </a:xfrm>
        </p:spPr>
        <p:txBody>
          <a:bodyPr anchor="ctr">
            <a:normAutofit/>
          </a:bodyPr>
          <a:lstStyle>
            <a:lvl1pPr algn="ctr"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#[Hashtag text]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8DC2F2-9186-47D8-9B5E-AD01B90E6DDD}"/>
              </a:ext>
            </a:extLst>
          </p:cNvPr>
          <p:cNvSpPr/>
          <p:nvPr userDrawn="1"/>
        </p:nvSpPr>
        <p:spPr>
          <a:xfrm flipH="1">
            <a:off x="0" y="0"/>
            <a:ext cx="12192000" cy="630000"/>
          </a:xfrm>
          <a:prstGeom prst="rect">
            <a:avLst/>
          </a:prstGeom>
          <a:gradFill flip="none" rotWithShape="1">
            <a:gsLst>
              <a:gs pos="75000">
                <a:schemeClr val="accent1"/>
              </a:gs>
              <a:gs pos="100000">
                <a:srgbClr val="962A8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CDB56B-4EE8-4A95-A470-557D6FBBEB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935" y="152896"/>
            <a:ext cx="1210684" cy="324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6DF2CA-8642-47E7-98D3-A701941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76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6" y="1052736"/>
            <a:ext cx="10801350" cy="46905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[Title]</a:t>
            </a:r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6" y="6519171"/>
            <a:ext cx="3360109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8568" y="6519171"/>
            <a:ext cx="288032" cy="24021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8D2AE-3583-4708-BD46-43C743300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700213"/>
            <a:ext cx="10801349" cy="460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DB83A3-A276-43C3-9F27-2B380C414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2488" y="6518190"/>
            <a:ext cx="2376000" cy="241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CRICOS code 00025B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83" r:id="rId3"/>
    <p:sldLayoutId id="2147483774" r:id="rId4"/>
    <p:sldLayoutId id="2147483792" r:id="rId5"/>
    <p:sldLayoutId id="2147483775" r:id="rId6"/>
    <p:sldLayoutId id="2147483650" r:id="rId7"/>
    <p:sldLayoutId id="2147483652" r:id="rId8"/>
    <p:sldLayoutId id="2147483778" r:id="rId9"/>
    <p:sldLayoutId id="2147483779" r:id="rId10"/>
    <p:sldLayoutId id="2147483728" r:id="rId11"/>
    <p:sldLayoutId id="2147483784" r:id="rId12"/>
    <p:sldLayoutId id="2147483656" r:id="rId13"/>
    <p:sldLayoutId id="2147483732" r:id="rId14"/>
    <p:sldLayoutId id="2147483793" r:id="rId15"/>
    <p:sldLayoutId id="2147483657" r:id="rId16"/>
    <p:sldLayoutId id="2147483765" r:id="rId17"/>
    <p:sldLayoutId id="2147483787" r:id="rId18"/>
    <p:sldLayoutId id="2147483788" r:id="rId19"/>
    <p:sldLayoutId id="2147483794" r:id="rId20"/>
    <p:sldLayoutId id="2147483795" r:id="rId21"/>
    <p:sldLayoutId id="2147483796" r:id="rId22"/>
    <p:sldLayoutId id="2147483791" r:id="rId23"/>
    <p:sldLayoutId id="2147483797" r:id="rId24"/>
    <p:sldLayoutId id="2147483790" r:id="rId25"/>
    <p:sldLayoutId id="2147483798" r:id="rId26"/>
    <p:sldLayoutId id="2147483768" r:id="rId27"/>
    <p:sldLayoutId id="2147483769" r:id="rId28"/>
    <p:sldLayoutId id="2147483770" r:id="rId29"/>
    <p:sldLayoutId id="2147483771" r:id="rId30"/>
    <p:sldLayoutId id="2147483789" r:id="rId31"/>
    <p:sldLayoutId id="2147483776" r:id="rId32"/>
    <p:sldLayoutId id="2147483777" r:id="rId33"/>
    <p:sldLayoutId id="2147483654" r:id="rId34"/>
    <p:sldLayoutId id="2147483785" r:id="rId35"/>
    <p:sldLayoutId id="2147483780" r:id="rId36"/>
    <p:sldLayoutId id="2147483782" r:id="rId37"/>
    <p:sldLayoutId id="2147483799" r:id="rId38"/>
    <p:sldLayoutId id="2147483801" r:id="rId39"/>
    <p:sldLayoutId id="2147483802" r:id="rId40"/>
    <p:sldLayoutId id="2147483803" r:id="rId41"/>
    <p:sldLayoutId id="2147483804" r:id="rId4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79388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­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914400" rtl="0" eaLnBrk="1" latinLnBrk="0" hangingPunct="1">
        <a:lnSpc>
          <a:spcPct val="110000"/>
        </a:lnSpc>
        <a:spcBef>
          <a:spcPts val="100"/>
        </a:spcBef>
        <a:spcAft>
          <a:spcPts val="100"/>
        </a:spcAft>
        <a:buFont typeface="Wingdings" panose="05000000000000000000" pitchFamily="2" charset="2"/>
        <a:buChar char=""/>
        <a:defRPr lang="en-US" sz="1800" kern="1200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lang="en-US" sz="2400" kern="1200" baseline="0" dirty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itchFamily="34" charset="0"/>
        <a:buNone/>
        <a:defRPr lang="en-AU" sz="2000" b="1" kern="1200" baseline="0" dirty="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  <p15:guide id="7" orient="horz" pos="663" userDrawn="1">
          <p15:clr>
            <a:srgbClr val="F26B43"/>
          </p15:clr>
        </p15:guide>
        <p15:guide id="9" pos="3961" userDrawn="1">
          <p15:clr>
            <a:srgbClr val="F26B43"/>
          </p15:clr>
        </p15:guide>
        <p15:guide id="10" pos="3719" userDrawn="1">
          <p15:clr>
            <a:srgbClr val="F26B43"/>
          </p15:clr>
        </p15:guide>
        <p15:guide id="11" orient="horz" pos="4110" userDrawn="1">
          <p15:clr>
            <a:srgbClr val="F26B43"/>
          </p15:clr>
        </p15:guide>
        <p15:guide id="13" pos="7242" userDrawn="1">
          <p15:clr>
            <a:srgbClr val="F26B43"/>
          </p15:clr>
        </p15:guide>
        <p15:guide id="14" orient="horz" pos="981" userDrawn="1">
          <p15:clr>
            <a:srgbClr val="F26B43"/>
          </p15:clr>
        </p15:guide>
        <p15:guide id="15" pos="2772" userDrawn="1">
          <p15:clr>
            <a:srgbClr val="F26B43"/>
          </p15:clr>
        </p15:guide>
        <p15:guide id="16" pos="2570" userDrawn="1">
          <p15:clr>
            <a:srgbClr val="F26B43"/>
          </p15:clr>
        </p15:guide>
        <p15:guide id="17" pos="5110" userDrawn="1">
          <p15:clr>
            <a:srgbClr val="F26B43"/>
          </p15:clr>
        </p15:guide>
        <p15:guide id="18" pos="4908" userDrawn="1">
          <p15:clr>
            <a:srgbClr val="F26B43"/>
          </p15:clr>
        </p15:guide>
        <p15:guide id="19" orient="horz" pos="1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38" y="2564904"/>
            <a:ext cx="10747200" cy="3672408"/>
          </a:xfrm>
        </p:spPr>
        <p:txBody>
          <a:bodyPr>
            <a:normAutofit/>
          </a:bodyPr>
          <a:lstStyle/>
          <a:p>
            <a:pPr algn="ctr"/>
            <a:r>
              <a:rPr lang="en-AU" sz="2800" dirty="0">
                <a:latin typeface="Arial Rounded MT Bold" panose="020F0704030504030204" pitchFamily="34" charset="0"/>
              </a:rPr>
              <a:t>THE POLITICAL ECONOMY OF HEALTH CARE SYSTEM SUSTAINABILITY</a:t>
            </a:r>
            <a:endParaRPr lang="en-AU" dirty="0">
              <a:latin typeface="Arial Rounded MT Bold" panose="020F0704030504030204" pitchFamily="34" charset="0"/>
            </a:endParaRPr>
          </a:p>
          <a:p>
            <a:endParaRPr lang="en-AU" dirty="0">
              <a:latin typeface="Arial Rounded MT Bold" panose="020F0704030504030204" pitchFamily="34" charset="0"/>
            </a:endParaRPr>
          </a:p>
          <a:p>
            <a:r>
              <a:rPr lang="en-AU" sz="2000" dirty="0">
                <a:latin typeface="Arial Rounded MT Bold" panose="020F0704030504030204" pitchFamily="34" charset="0"/>
              </a:rPr>
              <a:t>STEPHEN BIRCH </a:t>
            </a:r>
            <a:r>
              <a:rPr lang="en-AU" sz="2000" dirty="0" err="1">
                <a:latin typeface="Arial Rounded MT Bold" panose="020F0704030504030204" pitchFamily="34" charset="0"/>
              </a:rPr>
              <a:t>D.Phil</a:t>
            </a:r>
            <a:endParaRPr lang="en-AU" sz="2000" dirty="0">
              <a:latin typeface="Arial Rounded MT Bold" panose="020F0704030504030204" pitchFamily="34" charset="0"/>
            </a:endParaRPr>
          </a:p>
          <a:p>
            <a:r>
              <a:rPr lang="en-AU" sz="2000" dirty="0">
                <a:latin typeface="Arial Rounded MT Bold" panose="020F0704030504030204" pitchFamily="34" charset="0"/>
              </a:rPr>
              <a:t>Professor and Director</a:t>
            </a:r>
          </a:p>
          <a:p>
            <a:r>
              <a:rPr lang="en-AU" sz="2000" dirty="0">
                <a:latin typeface="Arial Rounded MT Bold" panose="020F0704030504030204" pitchFamily="34" charset="0"/>
              </a:rPr>
              <a:t>Centre for the Business and Economics of Health</a:t>
            </a:r>
          </a:p>
          <a:p>
            <a:r>
              <a:rPr lang="en-AU" sz="2000" dirty="0">
                <a:latin typeface="Arial Rounded MT Bold" panose="020F0704030504030204" pitchFamily="34" charset="0"/>
              </a:rPr>
              <a:t>University of Queensland</a:t>
            </a:r>
          </a:p>
          <a:p>
            <a:endParaRPr lang="en-AU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5298" y="836712"/>
            <a:ext cx="10738247" cy="1296144"/>
          </a:xfrm>
        </p:spPr>
        <p:txBody>
          <a:bodyPr/>
          <a:lstStyle/>
          <a:p>
            <a:pPr algn="ctr"/>
            <a:r>
              <a:rPr lang="en-AU" sz="3200" dirty="0">
                <a:latin typeface="Arial Rounded MT Bold" panose="020F0704030504030204" pitchFamily="34" charset="0"/>
              </a:rPr>
              <a:t>IF COST EFFECTIVENESS IS THE ANSWER, CAN SOMEONE TELL ME THE QUESTION? 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59149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836712"/>
            <a:ext cx="10801350" cy="46905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CA" sz="2400" dirty="0">
                <a:latin typeface="Arial Rounded MT Bold" pitchFamily="34" charset="0"/>
              </a:rPr>
              <a:t>CHANGES IN POPULATION NEEDS CANNOT EXPLAIN ‘SERVICES PER NEED’ INCREASES, WHAT MIGHT?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1369" y="1533227"/>
            <a:ext cx="9209087" cy="50641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2000" i="1" dirty="0">
                <a:latin typeface="Arial Rounded MT Bold" pitchFamily="34" charset="0"/>
              </a:rPr>
              <a:t>Doctors per 1000 population: Average annual growth rate  2000-15(%)</a:t>
            </a:r>
            <a:r>
              <a:rPr lang="en-CA" sz="2000" dirty="0">
                <a:latin typeface="Arial Rounded MT Bold" pitchFamily="34" charset="0"/>
              </a:rPr>
              <a:t>	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	Australia				2.7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	Canada				1.8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	New Zealand				2.3		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	Sweden				2.6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	UK					2.7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	US					0.9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Australia: 2000-2015 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Doctors per 1000 population			38% increase </a:t>
            </a: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	Elderly as Proportion of total population	18.5% increase </a:t>
            </a:r>
          </a:p>
          <a:p>
            <a:pPr>
              <a:buFont typeface="Wingdings 2" pitchFamily="18" charset="2"/>
              <a:buNone/>
            </a:pPr>
            <a:endParaRPr lang="en-CA" sz="2000" dirty="0">
              <a:latin typeface="Arial Rounded MT Bold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en-CA" sz="2000" dirty="0">
                <a:latin typeface="Arial Rounded MT Bold" pitchFamily="34" charset="0"/>
              </a:rPr>
              <a:t>2015: docs had on average 29% less patients to care for than in 2000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717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764704"/>
            <a:ext cx="10801350" cy="469056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latin typeface="Arial Rounded MT Bold" pitchFamily="34" charset="0"/>
              </a:rPr>
              <a:t>SO WHY NO PHYSICIAN UNEMPLOYMENT?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15480" y="1484784"/>
            <a:ext cx="8229600" cy="47529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000" dirty="0">
                <a:latin typeface="Arial Rounded MT Bold" pitchFamily="34" charset="0"/>
              </a:rPr>
              <a:t>Increasing size and aging of population not enough to ‘mop up’ increasing physician supply, so . . .</a:t>
            </a:r>
          </a:p>
          <a:p>
            <a:pPr>
              <a:buNone/>
            </a:pPr>
            <a:endParaRPr lang="en-CA" sz="20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000" i="1" dirty="0">
                <a:latin typeface="Arial Rounded MT Bold" pitchFamily="34" charset="0"/>
              </a:rPr>
              <a:t>More services per unit need</a:t>
            </a:r>
          </a:p>
          <a:p>
            <a:pPr>
              <a:buNone/>
            </a:pPr>
            <a:r>
              <a:rPr lang="en-CA" sz="2000" dirty="0">
                <a:latin typeface="Arial Rounded MT Bold" pitchFamily="34" charset="0"/>
              </a:rPr>
              <a:t>	Technological advances</a:t>
            </a:r>
          </a:p>
          <a:p>
            <a:pPr>
              <a:buNone/>
            </a:pPr>
            <a:r>
              <a:rPr lang="en-CA" sz="2000" dirty="0">
                <a:latin typeface="Arial Rounded MT Bold" pitchFamily="34" charset="0"/>
              </a:rPr>
              <a:t>	Increasing expectations</a:t>
            </a:r>
          </a:p>
          <a:p>
            <a:pPr>
              <a:buNone/>
            </a:pPr>
            <a:endParaRPr lang="en-CA" sz="20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000" i="1" dirty="0">
                <a:latin typeface="Arial Rounded MT Bold" pitchFamily="34" charset="0"/>
              </a:rPr>
              <a:t>Reduce productivity (increased leisure)</a:t>
            </a:r>
          </a:p>
          <a:p>
            <a:pPr>
              <a:buNone/>
            </a:pPr>
            <a:r>
              <a:rPr lang="en-CA" sz="2000" dirty="0">
                <a:latin typeface="Arial Rounded MT Bold" pitchFamily="34" charset="0"/>
              </a:rPr>
              <a:t>	Strong cohort effects: Canadian FPs age&lt;50 had 20% fewer 	patient visits than FPs age&lt;50 10 years ago (Watson et al 	2006) 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05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83" y="809793"/>
            <a:ext cx="7812757" cy="5859567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095266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943720"/>
            <a:ext cx="10801350" cy="469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BEYOND DEMOGRAPHIC CHANGE: AN ENHANCED FRAMEWORK</a:t>
            </a:r>
            <a:endParaRPr lang="en-US" sz="2800" dirty="0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348509" y="1643316"/>
            <a:ext cx="943032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Need for services (health of population) not part of planning</a:t>
            </a: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Introducing </a:t>
            </a:r>
            <a:r>
              <a:rPr lang="en-US" sz="2400" i="1" dirty="0">
                <a:latin typeface="Arial Rounded MT Bold" pitchFamily="34" charset="0"/>
                <a:cs typeface="Times New Roman" pitchFamily="18" charset="0"/>
              </a:rPr>
              <a:t>H </a:t>
            </a: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the average level of needs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</a:rPr>
              <a:t>N</a:t>
            </a:r>
            <a:r>
              <a:rPr lang="en-US" sz="2400" baseline="30000" dirty="0">
                <a:latin typeface="Arial Rounded MT Bold" pitchFamily="34" charset="0"/>
              </a:rPr>
              <a:t> </a:t>
            </a:r>
            <a:r>
              <a:rPr lang="en-US" sz="2400" dirty="0">
                <a:latin typeface="Arial Rounded MT Bold" pitchFamily="34" charset="0"/>
              </a:rPr>
              <a:t>= (N/Q)</a:t>
            </a:r>
            <a:r>
              <a:rPr lang="en-US" sz="2400" baseline="30000" dirty="0">
                <a:latin typeface="Arial Rounded MT Bold" pitchFamily="34" charset="0"/>
              </a:rPr>
              <a:t> </a:t>
            </a:r>
            <a:r>
              <a:rPr lang="en-US" sz="2400" i="1" dirty="0">
                <a:latin typeface="Arial Rounded MT Bold" pitchFamily="34" charset="0"/>
              </a:rPr>
              <a:t>x</a:t>
            </a:r>
            <a:r>
              <a:rPr lang="en-US" sz="2400" dirty="0">
                <a:latin typeface="Arial Rounded MT Bold" pitchFamily="34" charset="0"/>
              </a:rPr>
              <a:t> (Q/H)</a:t>
            </a:r>
            <a:r>
              <a:rPr lang="en-US" sz="2400" i="1" dirty="0">
                <a:latin typeface="Arial Rounded MT Bold" pitchFamily="34" charset="0"/>
              </a:rPr>
              <a:t>x</a:t>
            </a:r>
            <a:r>
              <a:rPr lang="en-US" sz="2400" dirty="0">
                <a:latin typeface="Arial Rounded MT Bold" pitchFamily="34" charset="0"/>
              </a:rPr>
              <a:t> (H/P)</a:t>
            </a:r>
            <a:r>
              <a:rPr lang="en-US" sz="2400" i="1" dirty="0">
                <a:latin typeface="Arial Rounded MT Bold" pitchFamily="34" charset="0"/>
              </a:rPr>
              <a:t>x</a:t>
            </a:r>
            <a:r>
              <a:rPr lang="en-US" sz="2400" dirty="0">
                <a:latin typeface="Arial Rounded MT Bold" pitchFamily="34" charset="0"/>
              </a:rPr>
              <a:t> P</a:t>
            </a: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814888" y="3124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348509" y="3169999"/>
            <a:ext cx="906797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Determinants of requirements:</a:t>
            </a:r>
            <a:endParaRPr lang="en-US" sz="22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DEMOGRAPHY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 P:</a:t>
            </a: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  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Size, age and gender profile of population</a:t>
            </a: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 </a:t>
            </a:r>
            <a:endParaRPr lang="en-US" sz="22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EPIDEMIOLOGY 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H/P</a:t>
            </a: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 : 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Levels and distribution of needs in population </a:t>
            </a:r>
            <a:endParaRPr lang="en-US" sz="22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LEVEL OF SERVICE 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Q/H</a:t>
            </a:r>
            <a:r>
              <a:rPr lang="en-US" sz="2200" baseline="-30000" dirty="0"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: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Planned level of service associated with each level of need (e.g., care pathways)</a:t>
            </a:r>
            <a:endParaRPr lang="en-US" sz="2200" dirty="0"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PRODUCTIVITY 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N/Q</a:t>
            </a: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 :</a:t>
            </a: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 Inverse of average provider productivity </a:t>
            </a:r>
            <a:endParaRPr lang="en-US" sz="2200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5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692696"/>
            <a:ext cx="10801350" cy="469056"/>
          </a:xfrm>
        </p:spPr>
        <p:txBody>
          <a:bodyPr>
            <a:noAutofit/>
          </a:bodyPr>
          <a:lstStyle/>
          <a:p>
            <a:pPr algn="ctr"/>
            <a:r>
              <a:rPr lang="en-CA" sz="3200" dirty="0">
                <a:latin typeface="Arial Rounded MT Bold" pitchFamily="34" charset="0"/>
              </a:rPr>
              <a:t>HEALTHY AGING IN CANADA</a:t>
            </a:r>
            <a:endParaRPr lang="en-CA" sz="3200" dirty="0"/>
          </a:p>
        </p:txBody>
      </p:sp>
      <p:grpSp>
        <p:nvGrpSpPr>
          <p:cNvPr id="1169" name="Group 4"/>
          <p:cNvGrpSpPr>
            <a:grpSpLocks noChangeAspect="1"/>
          </p:cNvGrpSpPr>
          <p:nvPr/>
        </p:nvGrpSpPr>
        <p:grpSpPr bwMode="auto">
          <a:xfrm>
            <a:off x="983432" y="1052736"/>
            <a:ext cx="9649072" cy="5733593"/>
            <a:chOff x="476" y="1071"/>
            <a:chExt cx="4672" cy="2903"/>
          </a:xfrm>
        </p:grpSpPr>
        <p:sp>
          <p:nvSpPr>
            <p:cNvPr id="1170" name="AutoShape 3"/>
            <p:cNvSpPr>
              <a:spLocks noChangeAspect="1" noChangeArrowheads="1" noTextEdit="1"/>
            </p:cNvSpPr>
            <p:nvPr/>
          </p:nvSpPr>
          <p:spPr bwMode="auto">
            <a:xfrm>
              <a:off x="476" y="1071"/>
              <a:ext cx="4672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grpSp>
          <p:nvGrpSpPr>
            <p:cNvPr id="1171" name="Group 205"/>
            <p:cNvGrpSpPr>
              <a:grpSpLocks/>
            </p:cNvGrpSpPr>
            <p:nvPr/>
          </p:nvGrpSpPr>
          <p:grpSpPr bwMode="auto">
            <a:xfrm>
              <a:off x="476" y="1071"/>
              <a:ext cx="4666" cy="1568"/>
              <a:chOff x="476" y="1071"/>
              <a:chExt cx="4666" cy="1568"/>
            </a:xfrm>
          </p:grpSpPr>
          <p:sp>
            <p:nvSpPr>
              <p:cNvPr id="1552" name="Rectangle 5"/>
              <p:cNvSpPr>
                <a:spLocks noChangeArrowheads="1"/>
              </p:cNvSpPr>
              <p:nvPr/>
            </p:nvSpPr>
            <p:spPr bwMode="auto">
              <a:xfrm>
                <a:off x="539" y="1071"/>
                <a:ext cx="30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700" b="1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3" name="Rectangle 6"/>
              <p:cNvSpPr>
                <a:spLocks noChangeArrowheads="1"/>
              </p:cNvSpPr>
              <p:nvPr/>
            </p:nvSpPr>
            <p:spPr bwMode="auto">
              <a:xfrm>
                <a:off x="539" y="1253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4" name="Rectangle 7"/>
              <p:cNvSpPr>
                <a:spLocks noChangeArrowheads="1"/>
              </p:cNvSpPr>
              <p:nvPr/>
            </p:nvSpPr>
            <p:spPr bwMode="auto">
              <a:xfrm>
                <a:off x="539" y="1386"/>
                <a:ext cx="200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OLS – Ages 55-84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5" name="Rectangle 8"/>
              <p:cNvSpPr>
                <a:spLocks noChangeArrowheads="1"/>
              </p:cNvSpPr>
              <p:nvPr/>
            </p:nvSpPr>
            <p:spPr bwMode="auto">
              <a:xfrm>
                <a:off x="1618" y="1386"/>
                <a:ext cx="0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6" name="Rectangle 9"/>
              <p:cNvSpPr>
                <a:spLocks noChangeArrowheads="1"/>
              </p:cNvSpPr>
              <p:nvPr/>
            </p:nvSpPr>
            <p:spPr bwMode="auto">
              <a:xfrm>
                <a:off x="1670" y="1386"/>
                <a:ext cx="42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7" name="Rectangle 10"/>
              <p:cNvSpPr>
                <a:spLocks noChangeArrowheads="1"/>
              </p:cNvSpPr>
              <p:nvPr/>
            </p:nvSpPr>
            <p:spPr bwMode="auto">
              <a:xfrm>
                <a:off x="2035" y="1386"/>
                <a:ext cx="0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8" name="Rectangle 11"/>
              <p:cNvSpPr>
                <a:spLocks noChangeArrowheads="1"/>
              </p:cNvSpPr>
              <p:nvPr/>
            </p:nvSpPr>
            <p:spPr bwMode="auto">
              <a:xfrm>
                <a:off x="2069" y="1386"/>
                <a:ext cx="0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9" name="Rectangle 12"/>
              <p:cNvSpPr>
                <a:spLocks noChangeArrowheads="1"/>
              </p:cNvSpPr>
              <p:nvPr/>
            </p:nvSpPr>
            <p:spPr bwMode="auto">
              <a:xfrm>
                <a:off x="2064" y="134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0" name="Rectangle 13"/>
              <p:cNvSpPr>
                <a:spLocks noChangeArrowheads="1"/>
              </p:cNvSpPr>
              <p:nvPr/>
            </p:nvSpPr>
            <p:spPr bwMode="auto">
              <a:xfrm>
                <a:off x="539" y="1518"/>
                <a:ext cx="8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(p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" name="Rectangle 14"/>
              <p:cNvSpPr>
                <a:spLocks noChangeArrowheads="1"/>
              </p:cNvSpPr>
              <p:nvPr/>
            </p:nvSpPr>
            <p:spPr bwMode="auto">
              <a:xfrm>
                <a:off x="624" y="1518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" name="Rectangle 15"/>
              <p:cNvSpPr>
                <a:spLocks noChangeArrowheads="1"/>
              </p:cNvSpPr>
              <p:nvPr/>
            </p:nvSpPr>
            <p:spPr bwMode="auto">
              <a:xfrm>
                <a:off x="657" y="1518"/>
                <a:ext cx="94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values in parentheses)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3" name="Rectangle 16"/>
              <p:cNvSpPr>
                <a:spLocks noChangeArrowheads="1"/>
              </p:cNvSpPr>
              <p:nvPr/>
            </p:nvSpPr>
            <p:spPr bwMode="auto">
              <a:xfrm>
                <a:off x="1558" y="1517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b="1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4" name="Rectangle 17"/>
              <p:cNvSpPr>
                <a:spLocks noChangeArrowheads="1"/>
              </p:cNvSpPr>
              <p:nvPr/>
            </p:nvSpPr>
            <p:spPr bwMode="auto">
              <a:xfrm>
                <a:off x="476" y="124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5" name="Rectangle 18"/>
              <p:cNvSpPr>
                <a:spLocks noChangeArrowheads="1"/>
              </p:cNvSpPr>
              <p:nvPr/>
            </p:nvSpPr>
            <p:spPr bwMode="auto">
              <a:xfrm>
                <a:off x="486" y="124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6" name="Rectangle 19"/>
              <p:cNvSpPr>
                <a:spLocks noChangeArrowheads="1"/>
              </p:cNvSpPr>
              <p:nvPr/>
            </p:nvSpPr>
            <p:spPr bwMode="auto">
              <a:xfrm>
                <a:off x="476" y="1231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7" name="Rectangle 20"/>
              <p:cNvSpPr>
                <a:spLocks noChangeArrowheads="1"/>
              </p:cNvSpPr>
              <p:nvPr/>
            </p:nvSpPr>
            <p:spPr bwMode="auto">
              <a:xfrm>
                <a:off x="491" y="1231"/>
                <a:ext cx="4636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8" name="Rectangle 21"/>
              <p:cNvSpPr>
                <a:spLocks noChangeArrowheads="1"/>
              </p:cNvSpPr>
              <p:nvPr/>
            </p:nvSpPr>
            <p:spPr bwMode="auto">
              <a:xfrm>
                <a:off x="5137" y="124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69" name="Rectangle 22"/>
              <p:cNvSpPr>
                <a:spLocks noChangeArrowheads="1"/>
              </p:cNvSpPr>
              <p:nvPr/>
            </p:nvSpPr>
            <p:spPr bwMode="auto">
              <a:xfrm>
                <a:off x="5127" y="124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0" name="Rectangle 23"/>
              <p:cNvSpPr>
                <a:spLocks noChangeArrowheads="1"/>
              </p:cNvSpPr>
              <p:nvPr/>
            </p:nvSpPr>
            <p:spPr bwMode="auto">
              <a:xfrm>
                <a:off x="5127" y="1231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1" name="Rectangle 24"/>
              <p:cNvSpPr>
                <a:spLocks noChangeArrowheads="1"/>
              </p:cNvSpPr>
              <p:nvPr/>
            </p:nvSpPr>
            <p:spPr bwMode="auto">
              <a:xfrm>
                <a:off x="486" y="1249"/>
                <a:ext cx="5" cy="4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2" name="Rectangle 25"/>
              <p:cNvSpPr>
                <a:spLocks noChangeArrowheads="1"/>
              </p:cNvSpPr>
              <p:nvPr/>
            </p:nvSpPr>
            <p:spPr bwMode="auto">
              <a:xfrm>
                <a:off x="476" y="1249"/>
                <a:ext cx="5" cy="4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3" name="Rectangle 26"/>
              <p:cNvSpPr>
                <a:spLocks noChangeArrowheads="1"/>
              </p:cNvSpPr>
              <p:nvPr/>
            </p:nvSpPr>
            <p:spPr bwMode="auto">
              <a:xfrm>
                <a:off x="5137" y="1249"/>
                <a:ext cx="5" cy="4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4" name="Rectangle 27"/>
              <p:cNvSpPr>
                <a:spLocks noChangeArrowheads="1"/>
              </p:cNvSpPr>
              <p:nvPr/>
            </p:nvSpPr>
            <p:spPr bwMode="auto">
              <a:xfrm>
                <a:off x="5127" y="1249"/>
                <a:ext cx="5" cy="400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75" name="Rectangle 28"/>
              <p:cNvSpPr>
                <a:spLocks noChangeArrowheads="1"/>
              </p:cNvSpPr>
              <p:nvPr/>
            </p:nvSpPr>
            <p:spPr bwMode="auto">
              <a:xfrm>
                <a:off x="539" y="1677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6" name="Rectangle 29"/>
              <p:cNvSpPr>
                <a:spLocks noChangeArrowheads="1"/>
              </p:cNvSpPr>
              <p:nvPr/>
            </p:nvSpPr>
            <p:spPr bwMode="auto">
              <a:xfrm>
                <a:off x="1323" y="1677"/>
                <a:ext cx="40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Mortality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7" name="Rectangle 30"/>
              <p:cNvSpPr>
                <a:spLocks noChangeArrowheads="1"/>
              </p:cNvSpPr>
              <p:nvPr/>
            </p:nvSpPr>
            <p:spPr bwMode="auto">
              <a:xfrm>
                <a:off x="1708" y="1677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8" name="Rectangle 31"/>
              <p:cNvSpPr>
                <a:spLocks noChangeArrowheads="1"/>
              </p:cNvSpPr>
              <p:nvPr/>
            </p:nvSpPr>
            <p:spPr bwMode="auto">
              <a:xfrm>
                <a:off x="2113" y="1674"/>
                <a:ext cx="80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Mobility Problems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79" name="Rectangle 33"/>
              <p:cNvSpPr>
                <a:spLocks noChangeArrowheads="1"/>
              </p:cNvSpPr>
              <p:nvPr/>
            </p:nvSpPr>
            <p:spPr bwMode="auto">
              <a:xfrm>
                <a:off x="3493" y="1677"/>
                <a:ext cx="18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Pain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0" name="Rectangle 34"/>
              <p:cNvSpPr>
                <a:spLocks noChangeArrowheads="1"/>
              </p:cNvSpPr>
              <p:nvPr/>
            </p:nvSpPr>
            <p:spPr bwMode="auto">
              <a:xfrm>
                <a:off x="3675" y="1677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1" name="Rectangle 35"/>
              <p:cNvSpPr>
                <a:spLocks noChangeArrowheads="1"/>
              </p:cNvSpPr>
              <p:nvPr/>
            </p:nvSpPr>
            <p:spPr bwMode="auto">
              <a:xfrm>
                <a:off x="4221" y="1677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Poor Self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2" name="Rectangle 36"/>
              <p:cNvSpPr>
                <a:spLocks noChangeArrowheads="1"/>
              </p:cNvSpPr>
              <p:nvPr/>
            </p:nvSpPr>
            <p:spPr bwMode="auto">
              <a:xfrm>
                <a:off x="4604" y="1677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3" name="Rectangle 37"/>
              <p:cNvSpPr>
                <a:spLocks noChangeArrowheads="1"/>
              </p:cNvSpPr>
              <p:nvPr/>
            </p:nvSpPr>
            <p:spPr bwMode="auto">
              <a:xfrm>
                <a:off x="4638" y="1677"/>
                <a:ext cx="41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Assessed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4" name="Rectangle 38"/>
              <p:cNvSpPr>
                <a:spLocks noChangeArrowheads="1"/>
              </p:cNvSpPr>
              <p:nvPr/>
            </p:nvSpPr>
            <p:spPr bwMode="auto">
              <a:xfrm>
                <a:off x="4481" y="1811"/>
                <a:ext cx="28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Health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5" name="Rectangle 39"/>
              <p:cNvSpPr>
                <a:spLocks noChangeArrowheads="1"/>
              </p:cNvSpPr>
              <p:nvPr/>
            </p:nvSpPr>
            <p:spPr bwMode="auto">
              <a:xfrm>
                <a:off x="4752" y="181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86" name="Rectangle 40"/>
              <p:cNvSpPr>
                <a:spLocks noChangeArrowheads="1"/>
              </p:cNvSpPr>
              <p:nvPr/>
            </p:nvSpPr>
            <p:spPr bwMode="auto">
              <a:xfrm>
                <a:off x="486" y="1649"/>
                <a:ext cx="5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87" name="Rectangle 41"/>
              <p:cNvSpPr>
                <a:spLocks noChangeArrowheads="1"/>
              </p:cNvSpPr>
              <p:nvPr/>
            </p:nvSpPr>
            <p:spPr bwMode="auto">
              <a:xfrm>
                <a:off x="476" y="1649"/>
                <a:ext cx="5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88" name="Rectangle 42"/>
              <p:cNvSpPr>
                <a:spLocks noChangeArrowheads="1"/>
              </p:cNvSpPr>
              <p:nvPr/>
            </p:nvSpPr>
            <p:spPr bwMode="auto">
              <a:xfrm>
                <a:off x="491" y="1649"/>
                <a:ext cx="496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89" name="Rectangle 43"/>
              <p:cNvSpPr>
                <a:spLocks noChangeArrowheads="1"/>
              </p:cNvSpPr>
              <p:nvPr/>
            </p:nvSpPr>
            <p:spPr bwMode="auto">
              <a:xfrm>
                <a:off x="987" y="1674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0" name="Rectangle 44"/>
              <p:cNvSpPr>
                <a:spLocks noChangeArrowheads="1"/>
              </p:cNvSpPr>
              <p:nvPr/>
            </p:nvSpPr>
            <p:spPr bwMode="auto">
              <a:xfrm>
                <a:off x="987" y="1649"/>
                <a:ext cx="2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1" name="Rectangle 45"/>
              <p:cNvSpPr>
                <a:spLocks noChangeArrowheads="1"/>
              </p:cNvSpPr>
              <p:nvPr/>
            </p:nvSpPr>
            <p:spPr bwMode="auto">
              <a:xfrm>
                <a:off x="1009" y="1649"/>
                <a:ext cx="101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2" name="Rectangle 46"/>
              <p:cNvSpPr>
                <a:spLocks noChangeArrowheads="1"/>
              </p:cNvSpPr>
              <p:nvPr/>
            </p:nvSpPr>
            <p:spPr bwMode="auto">
              <a:xfrm>
                <a:off x="2021" y="1674"/>
                <a:ext cx="23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3" name="Rectangle 47"/>
              <p:cNvSpPr>
                <a:spLocks noChangeArrowheads="1"/>
              </p:cNvSpPr>
              <p:nvPr/>
            </p:nvSpPr>
            <p:spPr bwMode="auto">
              <a:xfrm>
                <a:off x="2021" y="1649"/>
                <a:ext cx="23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4" name="Rectangle 48"/>
              <p:cNvSpPr>
                <a:spLocks noChangeArrowheads="1"/>
              </p:cNvSpPr>
              <p:nvPr/>
            </p:nvSpPr>
            <p:spPr bwMode="auto">
              <a:xfrm>
                <a:off x="2044" y="1649"/>
                <a:ext cx="101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5" name="Rectangle 49"/>
              <p:cNvSpPr>
                <a:spLocks noChangeArrowheads="1"/>
              </p:cNvSpPr>
              <p:nvPr/>
            </p:nvSpPr>
            <p:spPr bwMode="auto">
              <a:xfrm>
                <a:off x="3056" y="1674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6" name="Rectangle 50"/>
              <p:cNvSpPr>
                <a:spLocks noChangeArrowheads="1"/>
              </p:cNvSpPr>
              <p:nvPr/>
            </p:nvSpPr>
            <p:spPr bwMode="auto">
              <a:xfrm>
                <a:off x="3056" y="1649"/>
                <a:ext cx="2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7" name="Rectangle 51"/>
              <p:cNvSpPr>
                <a:spLocks noChangeArrowheads="1"/>
              </p:cNvSpPr>
              <p:nvPr/>
            </p:nvSpPr>
            <p:spPr bwMode="auto">
              <a:xfrm>
                <a:off x="3078" y="1649"/>
                <a:ext cx="1011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8" name="Rectangle 52"/>
              <p:cNvSpPr>
                <a:spLocks noChangeArrowheads="1"/>
              </p:cNvSpPr>
              <p:nvPr/>
            </p:nvSpPr>
            <p:spPr bwMode="auto">
              <a:xfrm>
                <a:off x="4089" y="1674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99" name="Rectangle 53"/>
              <p:cNvSpPr>
                <a:spLocks noChangeArrowheads="1"/>
              </p:cNvSpPr>
              <p:nvPr/>
            </p:nvSpPr>
            <p:spPr bwMode="auto">
              <a:xfrm>
                <a:off x="4089" y="1649"/>
                <a:ext cx="22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0" name="Rectangle 54"/>
              <p:cNvSpPr>
                <a:spLocks noChangeArrowheads="1"/>
              </p:cNvSpPr>
              <p:nvPr/>
            </p:nvSpPr>
            <p:spPr bwMode="auto">
              <a:xfrm>
                <a:off x="4111" y="1649"/>
                <a:ext cx="1016" cy="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1" name="Rectangle 55"/>
              <p:cNvSpPr>
                <a:spLocks noChangeArrowheads="1"/>
              </p:cNvSpPr>
              <p:nvPr/>
            </p:nvSpPr>
            <p:spPr bwMode="auto">
              <a:xfrm>
                <a:off x="5137" y="1649"/>
                <a:ext cx="5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2" name="Rectangle 56"/>
              <p:cNvSpPr>
                <a:spLocks noChangeArrowheads="1"/>
              </p:cNvSpPr>
              <p:nvPr/>
            </p:nvSpPr>
            <p:spPr bwMode="auto">
              <a:xfrm>
                <a:off x="5127" y="1649"/>
                <a:ext cx="5" cy="2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3" name="Rectangle 57"/>
              <p:cNvSpPr>
                <a:spLocks noChangeArrowheads="1"/>
              </p:cNvSpPr>
              <p:nvPr/>
            </p:nvSpPr>
            <p:spPr bwMode="auto">
              <a:xfrm>
                <a:off x="486" y="1676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4" name="Rectangle 58"/>
              <p:cNvSpPr>
                <a:spLocks noChangeArrowheads="1"/>
              </p:cNvSpPr>
              <p:nvPr/>
            </p:nvSpPr>
            <p:spPr bwMode="auto">
              <a:xfrm>
                <a:off x="476" y="1676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5" name="Rectangle 59"/>
              <p:cNvSpPr>
                <a:spLocks noChangeArrowheads="1"/>
              </p:cNvSpPr>
              <p:nvPr/>
            </p:nvSpPr>
            <p:spPr bwMode="auto">
              <a:xfrm>
                <a:off x="987" y="1676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6" name="Rectangle 60"/>
              <p:cNvSpPr>
                <a:spLocks noChangeArrowheads="1"/>
              </p:cNvSpPr>
              <p:nvPr/>
            </p:nvSpPr>
            <p:spPr bwMode="auto">
              <a:xfrm>
                <a:off x="2021" y="1676"/>
                <a:ext cx="23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7" name="Rectangle 61"/>
              <p:cNvSpPr>
                <a:spLocks noChangeArrowheads="1"/>
              </p:cNvSpPr>
              <p:nvPr/>
            </p:nvSpPr>
            <p:spPr bwMode="auto">
              <a:xfrm>
                <a:off x="3056" y="1676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8" name="Rectangle 62"/>
              <p:cNvSpPr>
                <a:spLocks noChangeArrowheads="1"/>
              </p:cNvSpPr>
              <p:nvPr/>
            </p:nvSpPr>
            <p:spPr bwMode="auto">
              <a:xfrm>
                <a:off x="4089" y="1676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09" name="Rectangle 63"/>
              <p:cNvSpPr>
                <a:spLocks noChangeArrowheads="1"/>
              </p:cNvSpPr>
              <p:nvPr/>
            </p:nvSpPr>
            <p:spPr bwMode="auto">
              <a:xfrm>
                <a:off x="5137" y="1676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10" name="Rectangle 64"/>
              <p:cNvSpPr>
                <a:spLocks noChangeArrowheads="1"/>
              </p:cNvSpPr>
              <p:nvPr/>
            </p:nvSpPr>
            <p:spPr bwMode="auto">
              <a:xfrm>
                <a:off x="5127" y="1676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11" name="Rectangle 65"/>
              <p:cNvSpPr>
                <a:spLocks noChangeArrowheads="1"/>
              </p:cNvSpPr>
              <p:nvPr/>
            </p:nvSpPr>
            <p:spPr bwMode="auto">
              <a:xfrm>
                <a:off x="539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2" name="Rectangle 66"/>
              <p:cNvSpPr>
                <a:spLocks noChangeArrowheads="1"/>
              </p:cNvSpPr>
              <p:nvPr/>
            </p:nvSpPr>
            <p:spPr bwMode="auto">
              <a:xfrm>
                <a:off x="1132" y="1949"/>
                <a:ext cx="26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3" name="Rectangle 67"/>
              <p:cNvSpPr>
                <a:spLocks noChangeArrowheads="1"/>
              </p:cNvSpPr>
              <p:nvPr/>
            </p:nvSpPr>
            <p:spPr bwMode="auto">
              <a:xfrm>
                <a:off x="1380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4" name="Rectangle 68"/>
              <p:cNvSpPr>
                <a:spLocks noChangeArrowheads="1"/>
              </p:cNvSpPr>
              <p:nvPr/>
            </p:nvSpPr>
            <p:spPr bwMode="auto">
              <a:xfrm>
                <a:off x="1604" y="1949"/>
                <a:ext cx="3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Females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5" name="Rectangle 69"/>
              <p:cNvSpPr>
                <a:spLocks noChangeArrowheads="1"/>
              </p:cNvSpPr>
              <p:nvPr/>
            </p:nvSpPr>
            <p:spPr bwMode="auto">
              <a:xfrm>
                <a:off x="1943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6" name="Rectangle 70"/>
              <p:cNvSpPr>
                <a:spLocks noChangeArrowheads="1"/>
              </p:cNvSpPr>
              <p:nvPr/>
            </p:nvSpPr>
            <p:spPr bwMode="auto">
              <a:xfrm>
                <a:off x="2166" y="1949"/>
                <a:ext cx="26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7" name="Rectangle 71"/>
              <p:cNvSpPr>
                <a:spLocks noChangeArrowheads="1"/>
              </p:cNvSpPr>
              <p:nvPr/>
            </p:nvSpPr>
            <p:spPr bwMode="auto">
              <a:xfrm>
                <a:off x="2415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8" name="Rectangle 72"/>
              <p:cNvSpPr>
                <a:spLocks noChangeArrowheads="1"/>
              </p:cNvSpPr>
              <p:nvPr/>
            </p:nvSpPr>
            <p:spPr bwMode="auto">
              <a:xfrm>
                <a:off x="2637" y="1949"/>
                <a:ext cx="3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Females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9" name="Rectangle 73"/>
              <p:cNvSpPr>
                <a:spLocks noChangeArrowheads="1"/>
              </p:cNvSpPr>
              <p:nvPr/>
            </p:nvSpPr>
            <p:spPr bwMode="auto">
              <a:xfrm>
                <a:off x="2976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0" name="Rectangle 74"/>
              <p:cNvSpPr>
                <a:spLocks noChangeArrowheads="1"/>
              </p:cNvSpPr>
              <p:nvPr/>
            </p:nvSpPr>
            <p:spPr bwMode="auto">
              <a:xfrm>
                <a:off x="3201" y="1949"/>
                <a:ext cx="26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1" name="Rectangle 75"/>
              <p:cNvSpPr>
                <a:spLocks noChangeArrowheads="1"/>
              </p:cNvSpPr>
              <p:nvPr/>
            </p:nvSpPr>
            <p:spPr bwMode="auto">
              <a:xfrm>
                <a:off x="3449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2" name="Rectangle 76"/>
              <p:cNvSpPr>
                <a:spLocks noChangeArrowheads="1"/>
              </p:cNvSpPr>
              <p:nvPr/>
            </p:nvSpPr>
            <p:spPr bwMode="auto">
              <a:xfrm>
                <a:off x="3671" y="1949"/>
                <a:ext cx="3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Females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3" name="Rectangle 77"/>
              <p:cNvSpPr>
                <a:spLocks noChangeArrowheads="1"/>
              </p:cNvSpPr>
              <p:nvPr/>
            </p:nvSpPr>
            <p:spPr bwMode="auto">
              <a:xfrm>
                <a:off x="4011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4" name="Rectangle 78"/>
              <p:cNvSpPr>
                <a:spLocks noChangeArrowheads="1"/>
              </p:cNvSpPr>
              <p:nvPr/>
            </p:nvSpPr>
            <p:spPr bwMode="auto">
              <a:xfrm>
                <a:off x="4234" y="1949"/>
                <a:ext cx="26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5" name="Rectangle 79"/>
              <p:cNvSpPr>
                <a:spLocks noChangeArrowheads="1"/>
              </p:cNvSpPr>
              <p:nvPr/>
            </p:nvSpPr>
            <p:spPr bwMode="auto">
              <a:xfrm>
                <a:off x="4482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6" name="Rectangle 80"/>
              <p:cNvSpPr>
                <a:spLocks noChangeArrowheads="1"/>
              </p:cNvSpPr>
              <p:nvPr/>
            </p:nvSpPr>
            <p:spPr bwMode="auto">
              <a:xfrm>
                <a:off x="4706" y="1949"/>
                <a:ext cx="355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Females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7" name="Rectangle 81"/>
              <p:cNvSpPr>
                <a:spLocks noChangeArrowheads="1"/>
              </p:cNvSpPr>
              <p:nvPr/>
            </p:nvSpPr>
            <p:spPr bwMode="auto">
              <a:xfrm>
                <a:off x="5045" y="194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28" name="Rectangle 82"/>
              <p:cNvSpPr>
                <a:spLocks noChangeArrowheads="1"/>
              </p:cNvSpPr>
              <p:nvPr/>
            </p:nvSpPr>
            <p:spPr bwMode="auto">
              <a:xfrm>
                <a:off x="486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29" name="Rectangle 83"/>
              <p:cNvSpPr>
                <a:spLocks noChangeArrowheads="1"/>
              </p:cNvSpPr>
              <p:nvPr/>
            </p:nvSpPr>
            <p:spPr bwMode="auto">
              <a:xfrm>
                <a:off x="476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0" name="Rectangle 84"/>
              <p:cNvSpPr>
                <a:spLocks noChangeArrowheads="1"/>
              </p:cNvSpPr>
              <p:nvPr/>
            </p:nvSpPr>
            <p:spPr bwMode="auto">
              <a:xfrm>
                <a:off x="987" y="1942"/>
                <a:ext cx="2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1" name="Rectangle 85"/>
              <p:cNvSpPr>
                <a:spLocks noChangeArrowheads="1"/>
              </p:cNvSpPr>
              <p:nvPr/>
            </p:nvSpPr>
            <p:spPr bwMode="auto">
              <a:xfrm>
                <a:off x="1009" y="1942"/>
                <a:ext cx="50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2" name="Rectangle 86"/>
              <p:cNvSpPr>
                <a:spLocks noChangeArrowheads="1"/>
              </p:cNvSpPr>
              <p:nvPr/>
            </p:nvSpPr>
            <p:spPr bwMode="auto">
              <a:xfrm>
                <a:off x="1513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3" name="Rectangle 87"/>
              <p:cNvSpPr>
                <a:spLocks noChangeArrowheads="1"/>
              </p:cNvSpPr>
              <p:nvPr/>
            </p:nvSpPr>
            <p:spPr bwMode="auto">
              <a:xfrm>
                <a:off x="1518" y="1942"/>
                <a:ext cx="50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4" name="Rectangle 88"/>
              <p:cNvSpPr>
                <a:spLocks noChangeArrowheads="1"/>
              </p:cNvSpPr>
              <p:nvPr/>
            </p:nvSpPr>
            <p:spPr bwMode="auto">
              <a:xfrm>
                <a:off x="2021" y="1942"/>
                <a:ext cx="23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5" name="Rectangle 89"/>
              <p:cNvSpPr>
                <a:spLocks noChangeArrowheads="1"/>
              </p:cNvSpPr>
              <p:nvPr/>
            </p:nvSpPr>
            <p:spPr bwMode="auto">
              <a:xfrm>
                <a:off x="2044" y="1942"/>
                <a:ext cx="50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6" name="Rectangle 90"/>
              <p:cNvSpPr>
                <a:spLocks noChangeArrowheads="1"/>
              </p:cNvSpPr>
              <p:nvPr/>
            </p:nvSpPr>
            <p:spPr bwMode="auto">
              <a:xfrm>
                <a:off x="2546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7" name="Rectangle 91"/>
              <p:cNvSpPr>
                <a:spLocks noChangeArrowheads="1"/>
              </p:cNvSpPr>
              <p:nvPr/>
            </p:nvSpPr>
            <p:spPr bwMode="auto">
              <a:xfrm>
                <a:off x="2551" y="1942"/>
                <a:ext cx="50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8" name="Rectangle 92"/>
              <p:cNvSpPr>
                <a:spLocks noChangeArrowheads="1"/>
              </p:cNvSpPr>
              <p:nvPr/>
            </p:nvSpPr>
            <p:spPr bwMode="auto">
              <a:xfrm>
                <a:off x="3056" y="1942"/>
                <a:ext cx="2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39" name="Rectangle 93"/>
              <p:cNvSpPr>
                <a:spLocks noChangeArrowheads="1"/>
              </p:cNvSpPr>
              <p:nvPr/>
            </p:nvSpPr>
            <p:spPr bwMode="auto">
              <a:xfrm>
                <a:off x="3078" y="1942"/>
                <a:ext cx="50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0" name="Rectangle 94"/>
              <p:cNvSpPr>
                <a:spLocks noChangeArrowheads="1"/>
              </p:cNvSpPr>
              <p:nvPr/>
            </p:nvSpPr>
            <p:spPr bwMode="auto">
              <a:xfrm>
                <a:off x="3580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1" name="Rectangle 95"/>
              <p:cNvSpPr>
                <a:spLocks noChangeArrowheads="1"/>
              </p:cNvSpPr>
              <p:nvPr/>
            </p:nvSpPr>
            <p:spPr bwMode="auto">
              <a:xfrm>
                <a:off x="3585" y="1942"/>
                <a:ext cx="50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2" name="Rectangle 96"/>
              <p:cNvSpPr>
                <a:spLocks noChangeArrowheads="1"/>
              </p:cNvSpPr>
              <p:nvPr/>
            </p:nvSpPr>
            <p:spPr bwMode="auto">
              <a:xfrm>
                <a:off x="4089" y="1942"/>
                <a:ext cx="2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3" name="Rectangle 97"/>
              <p:cNvSpPr>
                <a:spLocks noChangeArrowheads="1"/>
              </p:cNvSpPr>
              <p:nvPr/>
            </p:nvSpPr>
            <p:spPr bwMode="auto">
              <a:xfrm>
                <a:off x="4111" y="1942"/>
                <a:ext cx="504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4" name="Rectangle 98"/>
              <p:cNvSpPr>
                <a:spLocks noChangeArrowheads="1"/>
              </p:cNvSpPr>
              <p:nvPr/>
            </p:nvSpPr>
            <p:spPr bwMode="auto">
              <a:xfrm>
                <a:off x="4615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5" name="Rectangle 99"/>
              <p:cNvSpPr>
                <a:spLocks noChangeArrowheads="1"/>
              </p:cNvSpPr>
              <p:nvPr/>
            </p:nvSpPr>
            <p:spPr bwMode="auto">
              <a:xfrm>
                <a:off x="4620" y="1942"/>
                <a:ext cx="507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6" name="Rectangle 100"/>
              <p:cNvSpPr>
                <a:spLocks noChangeArrowheads="1"/>
              </p:cNvSpPr>
              <p:nvPr/>
            </p:nvSpPr>
            <p:spPr bwMode="auto">
              <a:xfrm>
                <a:off x="5137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7" name="Rectangle 101"/>
              <p:cNvSpPr>
                <a:spLocks noChangeArrowheads="1"/>
              </p:cNvSpPr>
              <p:nvPr/>
            </p:nvSpPr>
            <p:spPr bwMode="auto">
              <a:xfrm>
                <a:off x="5127" y="194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8" name="Rectangle 102"/>
              <p:cNvSpPr>
                <a:spLocks noChangeArrowheads="1"/>
              </p:cNvSpPr>
              <p:nvPr/>
            </p:nvSpPr>
            <p:spPr bwMode="auto">
              <a:xfrm>
                <a:off x="486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49" name="Rectangle 103"/>
              <p:cNvSpPr>
                <a:spLocks noChangeArrowheads="1"/>
              </p:cNvSpPr>
              <p:nvPr/>
            </p:nvSpPr>
            <p:spPr bwMode="auto">
              <a:xfrm>
                <a:off x="476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0" name="Rectangle 104"/>
              <p:cNvSpPr>
                <a:spLocks noChangeArrowheads="1"/>
              </p:cNvSpPr>
              <p:nvPr/>
            </p:nvSpPr>
            <p:spPr bwMode="auto">
              <a:xfrm>
                <a:off x="987" y="1947"/>
                <a:ext cx="22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1" name="Rectangle 105"/>
              <p:cNvSpPr>
                <a:spLocks noChangeArrowheads="1"/>
              </p:cNvSpPr>
              <p:nvPr/>
            </p:nvSpPr>
            <p:spPr bwMode="auto">
              <a:xfrm>
                <a:off x="1513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2" name="Rectangle 106"/>
              <p:cNvSpPr>
                <a:spLocks noChangeArrowheads="1"/>
              </p:cNvSpPr>
              <p:nvPr/>
            </p:nvSpPr>
            <p:spPr bwMode="auto">
              <a:xfrm>
                <a:off x="2021" y="1947"/>
                <a:ext cx="23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3" name="Rectangle 107"/>
              <p:cNvSpPr>
                <a:spLocks noChangeArrowheads="1"/>
              </p:cNvSpPr>
              <p:nvPr/>
            </p:nvSpPr>
            <p:spPr bwMode="auto">
              <a:xfrm>
                <a:off x="2546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4" name="Rectangle 108"/>
              <p:cNvSpPr>
                <a:spLocks noChangeArrowheads="1"/>
              </p:cNvSpPr>
              <p:nvPr/>
            </p:nvSpPr>
            <p:spPr bwMode="auto">
              <a:xfrm>
                <a:off x="3056" y="1947"/>
                <a:ext cx="22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5" name="Rectangle 109"/>
              <p:cNvSpPr>
                <a:spLocks noChangeArrowheads="1"/>
              </p:cNvSpPr>
              <p:nvPr/>
            </p:nvSpPr>
            <p:spPr bwMode="auto">
              <a:xfrm>
                <a:off x="3580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6" name="Rectangle 110"/>
              <p:cNvSpPr>
                <a:spLocks noChangeArrowheads="1"/>
              </p:cNvSpPr>
              <p:nvPr/>
            </p:nvSpPr>
            <p:spPr bwMode="auto">
              <a:xfrm>
                <a:off x="4089" y="1947"/>
                <a:ext cx="22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7" name="Rectangle 111"/>
              <p:cNvSpPr>
                <a:spLocks noChangeArrowheads="1"/>
              </p:cNvSpPr>
              <p:nvPr/>
            </p:nvSpPr>
            <p:spPr bwMode="auto">
              <a:xfrm>
                <a:off x="4615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8" name="Rectangle 112"/>
              <p:cNvSpPr>
                <a:spLocks noChangeArrowheads="1"/>
              </p:cNvSpPr>
              <p:nvPr/>
            </p:nvSpPr>
            <p:spPr bwMode="auto">
              <a:xfrm>
                <a:off x="5137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59" name="Rectangle 113"/>
              <p:cNvSpPr>
                <a:spLocks noChangeArrowheads="1"/>
              </p:cNvSpPr>
              <p:nvPr/>
            </p:nvSpPr>
            <p:spPr bwMode="auto">
              <a:xfrm>
                <a:off x="5127" y="1947"/>
                <a:ext cx="5" cy="13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60" name="Rectangle 114"/>
              <p:cNvSpPr>
                <a:spLocks noChangeArrowheads="1"/>
              </p:cNvSpPr>
              <p:nvPr/>
            </p:nvSpPr>
            <p:spPr bwMode="auto">
              <a:xfrm>
                <a:off x="539" y="2101"/>
                <a:ext cx="17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Age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1" name="Rectangle 115"/>
              <p:cNvSpPr>
                <a:spLocks noChangeArrowheads="1"/>
              </p:cNvSpPr>
              <p:nvPr/>
            </p:nvSpPr>
            <p:spPr bwMode="auto">
              <a:xfrm>
                <a:off x="708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2" name="Rectangle 116"/>
              <p:cNvSpPr>
                <a:spLocks noChangeArrowheads="1"/>
              </p:cNvSpPr>
              <p:nvPr/>
            </p:nvSpPr>
            <p:spPr bwMode="auto">
              <a:xfrm>
                <a:off x="539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3" name="Rectangle 117"/>
              <p:cNvSpPr>
                <a:spLocks noChangeArrowheads="1"/>
              </p:cNvSpPr>
              <p:nvPr/>
            </p:nvSpPr>
            <p:spPr bwMode="auto">
              <a:xfrm>
                <a:off x="1099" y="2101"/>
                <a:ext cx="0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4" name="Rectangle 118"/>
              <p:cNvSpPr>
                <a:spLocks noChangeArrowheads="1"/>
              </p:cNvSpPr>
              <p:nvPr/>
            </p:nvSpPr>
            <p:spPr bwMode="auto">
              <a:xfrm>
                <a:off x="1111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0.0104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5" name="Rectangle 119"/>
              <p:cNvSpPr>
                <a:spLocks noChangeArrowheads="1"/>
              </p:cNvSpPr>
              <p:nvPr/>
            </p:nvSpPr>
            <p:spPr bwMode="auto">
              <a:xfrm>
                <a:off x="1415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6" name="Rectangle 120"/>
              <p:cNvSpPr>
                <a:spLocks noChangeArrowheads="1"/>
              </p:cNvSpPr>
              <p:nvPr/>
            </p:nvSpPr>
            <p:spPr bwMode="auto">
              <a:xfrm>
                <a:off x="1081" y="2234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7" name="Rectangle 121"/>
              <p:cNvSpPr>
                <a:spLocks noChangeArrowheads="1"/>
              </p:cNvSpPr>
              <p:nvPr/>
            </p:nvSpPr>
            <p:spPr bwMode="auto">
              <a:xfrm>
                <a:off x="1432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8" name="Rectangle 122"/>
              <p:cNvSpPr>
                <a:spLocks noChangeArrowheads="1"/>
              </p:cNvSpPr>
              <p:nvPr/>
            </p:nvSpPr>
            <p:spPr bwMode="auto">
              <a:xfrm>
                <a:off x="1616" y="2101"/>
                <a:ext cx="0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9" name="Rectangle 123"/>
              <p:cNvSpPr>
                <a:spLocks noChangeArrowheads="1"/>
              </p:cNvSpPr>
              <p:nvPr/>
            </p:nvSpPr>
            <p:spPr bwMode="auto">
              <a:xfrm>
                <a:off x="1649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0.0099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0" name="Rectangle 124"/>
              <p:cNvSpPr>
                <a:spLocks noChangeArrowheads="1"/>
              </p:cNvSpPr>
              <p:nvPr/>
            </p:nvSpPr>
            <p:spPr bwMode="auto">
              <a:xfrm>
                <a:off x="1932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1" name="Rectangle 125"/>
              <p:cNvSpPr>
                <a:spLocks noChangeArrowheads="1"/>
              </p:cNvSpPr>
              <p:nvPr/>
            </p:nvSpPr>
            <p:spPr bwMode="auto">
              <a:xfrm>
                <a:off x="1599" y="2234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2" name="Rectangle 126"/>
              <p:cNvSpPr>
                <a:spLocks noChangeArrowheads="1"/>
              </p:cNvSpPr>
              <p:nvPr/>
            </p:nvSpPr>
            <p:spPr bwMode="auto">
              <a:xfrm>
                <a:off x="1949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3" name="Rectangle 127"/>
              <p:cNvSpPr>
                <a:spLocks noChangeArrowheads="1"/>
              </p:cNvSpPr>
              <p:nvPr/>
            </p:nvSpPr>
            <p:spPr bwMode="auto">
              <a:xfrm>
                <a:off x="2150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0.0064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4" name="Rectangle 128"/>
              <p:cNvSpPr>
                <a:spLocks noChangeArrowheads="1"/>
              </p:cNvSpPr>
              <p:nvPr/>
            </p:nvSpPr>
            <p:spPr bwMode="auto">
              <a:xfrm>
                <a:off x="2432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5" name="Rectangle 129"/>
              <p:cNvSpPr>
                <a:spLocks noChangeArrowheads="1"/>
              </p:cNvSpPr>
              <p:nvPr/>
            </p:nvSpPr>
            <p:spPr bwMode="auto">
              <a:xfrm>
                <a:off x="2116" y="2234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6" name="Rectangle 130"/>
              <p:cNvSpPr>
                <a:spLocks noChangeArrowheads="1"/>
              </p:cNvSpPr>
              <p:nvPr/>
            </p:nvSpPr>
            <p:spPr bwMode="auto">
              <a:xfrm>
                <a:off x="2466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7" name="Rectangle 131"/>
              <p:cNvSpPr>
                <a:spLocks noChangeArrowheads="1"/>
              </p:cNvSpPr>
              <p:nvPr/>
            </p:nvSpPr>
            <p:spPr bwMode="auto">
              <a:xfrm>
                <a:off x="2666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0.0095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8" name="Rectangle 132"/>
              <p:cNvSpPr>
                <a:spLocks noChangeArrowheads="1"/>
              </p:cNvSpPr>
              <p:nvPr/>
            </p:nvSpPr>
            <p:spPr bwMode="auto">
              <a:xfrm>
                <a:off x="2948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9" name="Rectangle 133"/>
              <p:cNvSpPr>
                <a:spLocks noChangeArrowheads="1"/>
              </p:cNvSpPr>
              <p:nvPr/>
            </p:nvSpPr>
            <p:spPr bwMode="auto">
              <a:xfrm>
                <a:off x="2632" y="2234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0" name="Rectangle 134"/>
              <p:cNvSpPr>
                <a:spLocks noChangeArrowheads="1"/>
              </p:cNvSpPr>
              <p:nvPr/>
            </p:nvSpPr>
            <p:spPr bwMode="auto">
              <a:xfrm>
                <a:off x="2982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1" name="Rectangle 135"/>
              <p:cNvSpPr>
                <a:spLocks noChangeArrowheads="1"/>
              </p:cNvSpPr>
              <p:nvPr/>
            </p:nvSpPr>
            <p:spPr bwMode="auto">
              <a:xfrm>
                <a:off x="3185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0.0015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2" name="Rectangle 136"/>
              <p:cNvSpPr>
                <a:spLocks noChangeArrowheads="1"/>
              </p:cNvSpPr>
              <p:nvPr/>
            </p:nvSpPr>
            <p:spPr bwMode="auto">
              <a:xfrm>
                <a:off x="3466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3" name="Rectangle 137"/>
              <p:cNvSpPr>
                <a:spLocks noChangeArrowheads="1"/>
              </p:cNvSpPr>
              <p:nvPr/>
            </p:nvSpPr>
            <p:spPr bwMode="auto">
              <a:xfrm>
                <a:off x="3150" y="2234"/>
                <a:ext cx="11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4" name="Rectangle 138"/>
              <p:cNvSpPr>
                <a:spLocks noChangeArrowheads="1"/>
              </p:cNvSpPr>
              <p:nvPr/>
            </p:nvSpPr>
            <p:spPr bwMode="auto">
              <a:xfrm>
                <a:off x="3262" y="2234"/>
                <a:ext cx="249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0087)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5" name="Rectangle 139"/>
              <p:cNvSpPr>
                <a:spLocks noChangeArrowheads="1"/>
              </p:cNvSpPr>
              <p:nvPr/>
            </p:nvSpPr>
            <p:spPr bwMode="auto">
              <a:xfrm>
                <a:off x="3501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" name="Rectangle 140"/>
              <p:cNvSpPr>
                <a:spLocks noChangeArrowheads="1"/>
              </p:cNvSpPr>
              <p:nvPr/>
            </p:nvSpPr>
            <p:spPr bwMode="auto">
              <a:xfrm>
                <a:off x="3701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0.0022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7" name="Rectangle 141"/>
              <p:cNvSpPr>
                <a:spLocks noChangeArrowheads="1"/>
              </p:cNvSpPr>
              <p:nvPr/>
            </p:nvSpPr>
            <p:spPr bwMode="auto">
              <a:xfrm>
                <a:off x="3982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8" name="Rectangle 142"/>
              <p:cNvSpPr>
                <a:spLocks noChangeArrowheads="1"/>
              </p:cNvSpPr>
              <p:nvPr/>
            </p:nvSpPr>
            <p:spPr bwMode="auto">
              <a:xfrm>
                <a:off x="3666" y="2234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9" name="Rectangle 143"/>
              <p:cNvSpPr>
                <a:spLocks noChangeArrowheads="1"/>
              </p:cNvSpPr>
              <p:nvPr/>
            </p:nvSpPr>
            <p:spPr bwMode="auto">
              <a:xfrm>
                <a:off x="4017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0" name="Rectangle 144"/>
              <p:cNvSpPr>
                <a:spLocks noChangeArrowheads="1"/>
              </p:cNvSpPr>
              <p:nvPr/>
            </p:nvSpPr>
            <p:spPr bwMode="auto">
              <a:xfrm>
                <a:off x="4218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0.0033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1" name="Rectangle 145"/>
              <p:cNvSpPr>
                <a:spLocks noChangeArrowheads="1"/>
              </p:cNvSpPr>
              <p:nvPr/>
            </p:nvSpPr>
            <p:spPr bwMode="auto">
              <a:xfrm>
                <a:off x="4500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2" name="Rectangle 146"/>
              <p:cNvSpPr>
                <a:spLocks noChangeArrowheads="1"/>
              </p:cNvSpPr>
              <p:nvPr/>
            </p:nvSpPr>
            <p:spPr bwMode="auto">
              <a:xfrm>
                <a:off x="4183" y="2234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3" name="Rectangle 147"/>
              <p:cNvSpPr>
                <a:spLocks noChangeArrowheads="1"/>
              </p:cNvSpPr>
              <p:nvPr/>
            </p:nvSpPr>
            <p:spPr bwMode="auto">
              <a:xfrm>
                <a:off x="4534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4" name="Rectangle 148"/>
              <p:cNvSpPr>
                <a:spLocks noChangeArrowheads="1"/>
              </p:cNvSpPr>
              <p:nvPr/>
            </p:nvSpPr>
            <p:spPr bwMode="auto">
              <a:xfrm>
                <a:off x="4735" y="2101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0.0044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5" name="Rectangle 149"/>
              <p:cNvSpPr>
                <a:spLocks noChangeArrowheads="1"/>
              </p:cNvSpPr>
              <p:nvPr/>
            </p:nvSpPr>
            <p:spPr bwMode="auto">
              <a:xfrm>
                <a:off x="5017" y="2101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6" name="Rectangle 150"/>
              <p:cNvSpPr>
                <a:spLocks noChangeArrowheads="1"/>
              </p:cNvSpPr>
              <p:nvPr/>
            </p:nvSpPr>
            <p:spPr bwMode="auto">
              <a:xfrm>
                <a:off x="4701" y="2234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7" name="Rectangle 151"/>
              <p:cNvSpPr>
                <a:spLocks noChangeArrowheads="1"/>
              </p:cNvSpPr>
              <p:nvPr/>
            </p:nvSpPr>
            <p:spPr bwMode="auto">
              <a:xfrm>
                <a:off x="5051" y="223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8" name="Rectangle 152"/>
              <p:cNvSpPr>
                <a:spLocks noChangeArrowheads="1"/>
              </p:cNvSpPr>
              <p:nvPr/>
            </p:nvSpPr>
            <p:spPr bwMode="auto">
              <a:xfrm>
                <a:off x="486" y="208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99" name="Rectangle 153"/>
              <p:cNvSpPr>
                <a:spLocks noChangeArrowheads="1"/>
              </p:cNvSpPr>
              <p:nvPr/>
            </p:nvSpPr>
            <p:spPr bwMode="auto">
              <a:xfrm>
                <a:off x="476" y="208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0" name="Rectangle 154"/>
              <p:cNvSpPr>
                <a:spLocks noChangeArrowheads="1"/>
              </p:cNvSpPr>
              <p:nvPr/>
            </p:nvSpPr>
            <p:spPr bwMode="auto">
              <a:xfrm>
                <a:off x="491" y="2081"/>
                <a:ext cx="496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1" name="Rectangle 155"/>
              <p:cNvSpPr>
                <a:spLocks noChangeArrowheads="1"/>
              </p:cNvSpPr>
              <p:nvPr/>
            </p:nvSpPr>
            <p:spPr bwMode="auto">
              <a:xfrm>
                <a:off x="987" y="2081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2" name="Rectangle 156"/>
              <p:cNvSpPr>
                <a:spLocks noChangeArrowheads="1"/>
              </p:cNvSpPr>
              <p:nvPr/>
            </p:nvSpPr>
            <p:spPr bwMode="auto">
              <a:xfrm>
                <a:off x="1009" y="2081"/>
                <a:ext cx="50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3" name="Rectangle 157"/>
              <p:cNvSpPr>
                <a:spLocks noChangeArrowheads="1"/>
              </p:cNvSpPr>
              <p:nvPr/>
            </p:nvSpPr>
            <p:spPr bwMode="auto">
              <a:xfrm>
                <a:off x="1513" y="209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4" name="Rectangle 158"/>
              <p:cNvSpPr>
                <a:spLocks noChangeArrowheads="1"/>
              </p:cNvSpPr>
              <p:nvPr/>
            </p:nvSpPr>
            <p:spPr bwMode="auto">
              <a:xfrm>
                <a:off x="1513" y="2081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5" name="Rectangle 159"/>
              <p:cNvSpPr>
                <a:spLocks noChangeArrowheads="1"/>
              </p:cNvSpPr>
              <p:nvPr/>
            </p:nvSpPr>
            <p:spPr bwMode="auto">
              <a:xfrm>
                <a:off x="1528" y="2081"/>
                <a:ext cx="493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6" name="Rectangle 160"/>
              <p:cNvSpPr>
                <a:spLocks noChangeArrowheads="1"/>
              </p:cNvSpPr>
              <p:nvPr/>
            </p:nvSpPr>
            <p:spPr bwMode="auto">
              <a:xfrm>
                <a:off x="2021" y="2081"/>
                <a:ext cx="23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7" name="Rectangle 161"/>
              <p:cNvSpPr>
                <a:spLocks noChangeArrowheads="1"/>
              </p:cNvSpPr>
              <p:nvPr/>
            </p:nvSpPr>
            <p:spPr bwMode="auto">
              <a:xfrm>
                <a:off x="2044" y="2081"/>
                <a:ext cx="502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8" name="Rectangle 162"/>
              <p:cNvSpPr>
                <a:spLocks noChangeArrowheads="1"/>
              </p:cNvSpPr>
              <p:nvPr/>
            </p:nvSpPr>
            <p:spPr bwMode="auto">
              <a:xfrm>
                <a:off x="2546" y="209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09" name="Rectangle 163"/>
              <p:cNvSpPr>
                <a:spLocks noChangeArrowheads="1"/>
              </p:cNvSpPr>
              <p:nvPr/>
            </p:nvSpPr>
            <p:spPr bwMode="auto">
              <a:xfrm>
                <a:off x="2546" y="2081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0" name="Rectangle 164"/>
              <p:cNvSpPr>
                <a:spLocks noChangeArrowheads="1"/>
              </p:cNvSpPr>
              <p:nvPr/>
            </p:nvSpPr>
            <p:spPr bwMode="auto">
              <a:xfrm>
                <a:off x="2561" y="2081"/>
                <a:ext cx="49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1" name="Rectangle 165"/>
              <p:cNvSpPr>
                <a:spLocks noChangeArrowheads="1"/>
              </p:cNvSpPr>
              <p:nvPr/>
            </p:nvSpPr>
            <p:spPr bwMode="auto">
              <a:xfrm>
                <a:off x="3056" y="2081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2" name="Rectangle 166"/>
              <p:cNvSpPr>
                <a:spLocks noChangeArrowheads="1"/>
              </p:cNvSpPr>
              <p:nvPr/>
            </p:nvSpPr>
            <p:spPr bwMode="auto">
              <a:xfrm>
                <a:off x="3078" y="2081"/>
                <a:ext cx="502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3" name="Rectangle 167"/>
              <p:cNvSpPr>
                <a:spLocks noChangeArrowheads="1"/>
              </p:cNvSpPr>
              <p:nvPr/>
            </p:nvSpPr>
            <p:spPr bwMode="auto">
              <a:xfrm>
                <a:off x="3580" y="209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4" name="Rectangle 168"/>
              <p:cNvSpPr>
                <a:spLocks noChangeArrowheads="1"/>
              </p:cNvSpPr>
              <p:nvPr/>
            </p:nvSpPr>
            <p:spPr bwMode="auto">
              <a:xfrm>
                <a:off x="3580" y="2081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5" name="Rectangle 169"/>
              <p:cNvSpPr>
                <a:spLocks noChangeArrowheads="1"/>
              </p:cNvSpPr>
              <p:nvPr/>
            </p:nvSpPr>
            <p:spPr bwMode="auto">
              <a:xfrm>
                <a:off x="3595" y="2081"/>
                <a:ext cx="49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6" name="Rectangle 170"/>
              <p:cNvSpPr>
                <a:spLocks noChangeArrowheads="1"/>
              </p:cNvSpPr>
              <p:nvPr/>
            </p:nvSpPr>
            <p:spPr bwMode="auto">
              <a:xfrm>
                <a:off x="4089" y="2081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7" name="Rectangle 171"/>
              <p:cNvSpPr>
                <a:spLocks noChangeArrowheads="1"/>
              </p:cNvSpPr>
              <p:nvPr/>
            </p:nvSpPr>
            <p:spPr bwMode="auto">
              <a:xfrm>
                <a:off x="4111" y="2081"/>
                <a:ext cx="50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8" name="Rectangle 172"/>
              <p:cNvSpPr>
                <a:spLocks noChangeArrowheads="1"/>
              </p:cNvSpPr>
              <p:nvPr/>
            </p:nvSpPr>
            <p:spPr bwMode="auto">
              <a:xfrm>
                <a:off x="4615" y="2098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19" name="Rectangle 173"/>
              <p:cNvSpPr>
                <a:spLocks noChangeArrowheads="1"/>
              </p:cNvSpPr>
              <p:nvPr/>
            </p:nvSpPr>
            <p:spPr bwMode="auto">
              <a:xfrm>
                <a:off x="4615" y="2081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0" name="Rectangle 174"/>
              <p:cNvSpPr>
                <a:spLocks noChangeArrowheads="1"/>
              </p:cNvSpPr>
              <p:nvPr/>
            </p:nvSpPr>
            <p:spPr bwMode="auto">
              <a:xfrm>
                <a:off x="4630" y="2081"/>
                <a:ext cx="497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1" name="Rectangle 175"/>
              <p:cNvSpPr>
                <a:spLocks noChangeArrowheads="1"/>
              </p:cNvSpPr>
              <p:nvPr/>
            </p:nvSpPr>
            <p:spPr bwMode="auto">
              <a:xfrm>
                <a:off x="5137" y="208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2" name="Rectangle 176"/>
              <p:cNvSpPr>
                <a:spLocks noChangeArrowheads="1"/>
              </p:cNvSpPr>
              <p:nvPr/>
            </p:nvSpPr>
            <p:spPr bwMode="auto">
              <a:xfrm>
                <a:off x="5127" y="208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3" name="Rectangle 177"/>
              <p:cNvSpPr>
                <a:spLocks noChangeArrowheads="1"/>
              </p:cNvSpPr>
              <p:nvPr/>
            </p:nvSpPr>
            <p:spPr bwMode="auto">
              <a:xfrm>
                <a:off x="486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4" name="Rectangle 178"/>
              <p:cNvSpPr>
                <a:spLocks noChangeArrowheads="1"/>
              </p:cNvSpPr>
              <p:nvPr/>
            </p:nvSpPr>
            <p:spPr bwMode="auto">
              <a:xfrm>
                <a:off x="476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5" name="Rectangle 179"/>
              <p:cNvSpPr>
                <a:spLocks noChangeArrowheads="1"/>
              </p:cNvSpPr>
              <p:nvPr/>
            </p:nvSpPr>
            <p:spPr bwMode="auto">
              <a:xfrm>
                <a:off x="987" y="2099"/>
                <a:ext cx="22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6" name="Rectangle 180"/>
              <p:cNvSpPr>
                <a:spLocks noChangeArrowheads="1"/>
              </p:cNvSpPr>
              <p:nvPr/>
            </p:nvSpPr>
            <p:spPr bwMode="auto">
              <a:xfrm>
                <a:off x="1513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7" name="Rectangle 181"/>
              <p:cNvSpPr>
                <a:spLocks noChangeArrowheads="1"/>
              </p:cNvSpPr>
              <p:nvPr/>
            </p:nvSpPr>
            <p:spPr bwMode="auto">
              <a:xfrm>
                <a:off x="2021" y="2099"/>
                <a:ext cx="23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8" name="Rectangle 182"/>
              <p:cNvSpPr>
                <a:spLocks noChangeArrowheads="1"/>
              </p:cNvSpPr>
              <p:nvPr/>
            </p:nvSpPr>
            <p:spPr bwMode="auto">
              <a:xfrm>
                <a:off x="2546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29" name="Rectangle 183"/>
              <p:cNvSpPr>
                <a:spLocks noChangeArrowheads="1"/>
              </p:cNvSpPr>
              <p:nvPr/>
            </p:nvSpPr>
            <p:spPr bwMode="auto">
              <a:xfrm>
                <a:off x="3056" y="2099"/>
                <a:ext cx="22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30" name="Rectangle 184"/>
              <p:cNvSpPr>
                <a:spLocks noChangeArrowheads="1"/>
              </p:cNvSpPr>
              <p:nvPr/>
            </p:nvSpPr>
            <p:spPr bwMode="auto">
              <a:xfrm>
                <a:off x="3580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31" name="Rectangle 185"/>
              <p:cNvSpPr>
                <a:spLocks noChangeArrowheads="1"/>
              </p:cNvSpPr>
              <p:nvPr/>
            </p:nvSpPr>
            <p:spPr bwMode="auto">
              <a:xfrm>
                <a:off x="4089" y="2099"/>
                <a:ext cx="22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32" name="Rectangle 186"/>
              <p:cNvSpPr>
                <a:spLocks noChangeArrowheads="1"/>
              </p:cNvSpPr>
              <p:nvPr/>
            </p:nvSpPr>
            <p:spPr bwMode="auto">
              <a:xfrm>
                <a:off x="4615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33" name="Rectangle 187"/>
              <p:cNvSpPr>
                <a:spLocks noChangeArrowheads="1"/>
              </p:cNvSpPr>
              <p:nvPr/>
            </p:nvSpPr>
            <p:spPr bwMode="auto">
              <a:xfrm>
                <a:off x="5137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34" name="Rectangle 188"/>
              <p:cNvSpPr>
                <a:spLocks noChangeArrowheads="1"/>
              </p:cNvSpPr>
              <p:nvPr/>
            </p:nvSpPr>
            <p:spPr bwMode="auto">
              <a:xfrm>
                <a:off x="5127" y="2099"/>
                <a:ext cx="5" cy="26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35" name="Rectangle 189"/>
              <p:cNvSpPr>
                <a:spLocks noChangeArrowheads="1"/>
              </p:cNvSpPr>
              <p:nvPr/>
            </p:nvSpPr>
            <p:spPr bwMode="auto">
              <a:xfrm>
                <a:off x="539" y="2386"/>
                <a:ext cx="29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Cohort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6" name="Rectangle 190"/>
              <p:cNvSpPr>
                <a:spLocks noChangeArrowheads="1"/>
              </p:cNvSpPr>
              <p:nvPr/>
            </p:nvSpPr>
            <p:spPr bwMode="auto">
              <a:xfrm>
                <a:off x="822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7" name="Rectangle 191"/>
              <p:cNvSpPr>
                <a:spLocks noChangeArrowheads="1"/>
              </p:cNvSpPr>
              <p:nvPr/>
            </p:nvSpPr>
            <p:spPr bwMode="auto">
              <a:xfrm>
                <a:off x="539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8" name="Rectangle 192"/>
              <p:cNvSpPr>
                <a:spLocks noChangeArrowheads="1"/>
              </p:cNvSpPr>
              <p:nvPr/>
            </p:nvSpPr>
            <p:spPr bwMode="auto">
              <a:xfrm>
                <a:off x="1099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9" name="Rectangle 193"/>
              <p:cNvSpPr>
                <a:spLocks noChangeArrowheads="1"/>
              </p:cNvSpPr>
              <p:nvPr/>
            </p:nvSpPr>
            <p:spPr bwMode="auto">
              <a:xfrm>
                <a:off x="1132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0.0036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0" name="Rectangle 194"/>
              <p:cNvSpPr>
                <a:spLocks noChangeArrowheads="1"/>
              </p:cNvSpPr>
              <p:nvPr/>
            </p:nvSpPr>
            <p:spPr bwMode="auto">
              <a:xfrm>
                <a:off x="1415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1" name="Rectangle 195"/>
              <p:cNvSpPr>
                <a:spLocks noChangeArrowheads="1"/>
              </p:cNvSpPr>
              <p:nvPr/>
            </p:nvSpPr>
            <p:spPr bwMode="auto">
              <a:xfrm>
                <a:off x="1081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2" name="Rectangle 196"/>
              <p:cNvSpPr>
                <a:spLocks noChangeArrowheads="1"/>
              </p:cNvSpPr>
              <p:nvPr/>
            </p:nvSpPr>
            <p:spPr bwMode="auto">
              <a:xfrm>
                <a:off x="1432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3" name="Rectangle 197"/>
              <p:cNvSpPr>
                <a:spLocks noChangeArrowheads="1"/>
              </p:cNvSpPr>
              <p:nvPr/>
            </p:nvSpPr>
            <p:spPr bwMode="auto">
              <a:xfrm>
                <a:off x="1616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" name="Rectangle 198"/>
              <p:cNvSpPr>
                <a:spLocks noChangeArrowheads="1"/>
              </p:cNvSpPr>
              <p:nvPr/>
            </p:nvSpPr>
            <p:spPr bwMode="auto">
              <a:xfrm>
                <a:off x="1649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0.0017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" name="Rectangle 199"/>
              <p:cNvSpPr>
                <a:spLocks noChangeArrowheads="1"/>
              </p:cNvSpPr>
              <p:nvPr/>
            </p:nvSpPr>
            <p:spPr bwMode="auto">
              <a:xfrm>
                <a:off x="1932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" name="Rectangle 200"/>
              <p:cNvSpPr>
                <a:spLocks noChangeArrowheads="1"/>
              </p:cNvSpPr>
              <p:nvPr/>
            </p:nvSpPr>
            <p:spPr bwMode="auto">
              <a:xfrm>
                <a:off x="1599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(0.0005)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" name="Rectangle 201"/>
              <p:cNvSpPr>
                <a:spLocks noChangeArrowheads="1"/>
              </p:cNvSpPr>
              <p:nvPr/>
            </p:nvSpPr>
            <p:spPr bwMode="auto">
              <a:xfrm>
                <a:off x="1949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" name="Rectangle 202"/>
              <p:cNvSpPr>
                <a:spLocks noChangeArrowheads="1"/>
              </p:cNvSpPr>
              <p:nvPr/>
            </p:nvSpPr>
            <p:spPr bwMode="auto">
              <a:xfrm>
                <a:off x="2133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" name="Rectangle 203"/>
              <p:cNvSpPr>
                <a:spLocks noChangeArrowheads="1"/>
              </p:cNvSpPr>
              <p:nvPr/>
            </p:nvSpPr>
            <p:spPr bwMode="auto">
              <a:xfrm>
                <a:off x="2166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0.0189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0" name="Rectangle 204"/>
              <p:cNvSpPr>
                <a:spLocks noChangeArrowheads="1"/>
              </p:cNvSpPr>
              <p:nvPr/>
            </p:nvSpPr>
            <p:spPr bwMode="auto">
              <a:xfrm>
                <a:off x="2449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72" name="Group 406"/>
            <p:cNvGrpSpPr>
              <a:grpSpLocks/>
            </p:cNvGrpSpPr>
            <p:nvPr/>
          </p:nvGrpSpPr>
          <p:grpSpPr bwMode="auto">
            <a:xfrm>
              <a:off x="476" y="2366"/>
              <a:ext cx="4666" cy="1127"/>
              <a:chOff x="476" y="2366"/>
              <a:chExt cx="4666" cy="1127"/>
            </a:xfrm>
          </p:grpSpPr>
          <p:sp>
            <p:nvSpPr>
              <p:cNvPr id="1352" name="Rectangle 206"/>
              <p:cNvSpPr>
                <a:spLocks noChangeArrowheads="1"/>
              </p:cNvSpPr>
              <p:nvPr/>
            </p:nvSpPr>
            <p:spPr bwMode="auto">
              <a:xfrm>
                <a:off x="2116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3" name="Rectangle 207"/>
              <p:cNvSpPr>
                <a:spLocks noChangeArrowheads="1"/>
              </p:cNvSpPr>
              <p:nvPr/>
            </p:nvSpPr>
            <p:spPr bwMode="auto">
              <a:xfrm>
                <a:off x="2466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4" name="Rectangle 208"/>
              <p:cNvSpPr>
                <a:spLocks noChangeArrowheads="1"/>
              </p:cNvSpPr>
              <p:nvPr/>
            </p:nvSpPr>
            <p:spPr bwMode="auto">
              <a:xfrm>
                <a:off x="2649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5" name="Rectangle 209"/>
              <p:cNvSpPr>
                <a:spLocks noChangeArrowheads="1"/>
              </p:cNvSpPr>
              <p:nvPr/>
            </p:nvSpPr>
            <p:spPr bwMode="auto">
              <a:xfrm>
                <a:off x="2682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0.0286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6" name="Rectangle 210"/>
              <p:cNvSpPr>
                <a:spLocks noChangeArrowheads="1"/>
              </p:cNvSpPr>
              <p:nvPr/>
            </p:nvSpPr>
            <p:spPr bwMode="auto">
              <a:xfrm>
                <a:off x="2965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7" name="Rectangle 211"/>
              <p:cNvSpPr>
                <a:spLocks noChangeArrowheads="1"/>
              </p:cNvSpPr>
              <p:nvPr/>
            </p:nvSpPr>
            <p:spPr bwMode="auto">
              <a:xfrm>
                <a:off x="2632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8" name="Rectangle 212"/>
              <p:cNvSpPr>
                <a:spLocks noChangeArrowheads="1"/>
              </p:cNvSpPr>
              <p:nvPr/>
            </p:nvSpPr>
            <p:spPr bwMode="auto">
              <a:xfrm>
                <a:off x="2982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59" name="Rectangle 213"/>
              <p:cNvSpPr>
                <a:spLocks noChangeArrowheads="1"/>
              </p:cNvSpPr>
              <p:nvPr/>
            </p:nvSpPr>
            <p:spPr bwMode="auto">
              <a:xfrm>
                <a:off x="3167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0" name="Rectangle 214"/>
              <p:cNvSpPr>
                <a:spLocks noChangeArrowheads="1"/>
              </p:cNvSpPr>
              <p:nvPr/>
            </p:nvSpPr>
            <p:spPr bwMode="auto">
              <a:xfrm>
                <a:off x="3201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0.0067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1" name="Rectangle 215"/>
              <p:cNvSpPr>
                <a:spLocks noChangeArrowheads="1"/>
              </p:cNvSpPr>
              <p:nvPr/>
            </p:nvSpPr>
            <p:spPr bwMode="auto">
              <a:xfrm>
                <a:off x="3484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2" name="Rectangle 216"/>
              <p:cNvSpPr>
                <a:spLocks noChangeArrowheads="1"/>
              </p:cNvSpPr>
              <p:nvPr/>
            </p:nvSpPr>
            <p:spPr bwMode="auto">
              <a:xfrm>
                <a:off x="3150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(0.0008)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3" name="Rectangle 217"/>
              <p:cNvSpPr>
                <a:spLocks noChangeArrowheads="1"/>
              </p:cNvSpPr>
              <p:nvPr/>
            </p:nvSpPr>
            <p:spPr bwMode="auto">
              <a:xfrm>
                <a:off x="3501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4" name="Rectangle 218"/>
              <p:cNvSpPr>
                <a:spLocks noChangeArrowheads="1"/>
              </p:cNvSpPr>
              <p:nvPr/>
            </p:nvSpPr>
            <p:spPr bwMode="auto">
              <a:xfrm>
                <a:off x="3683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5" name="Rectangle 219"/>
              <p:cNvSpPr>
                <a:spLocks noChangeArrowheads="1"/>
              </p:cNvSpPr>
              <p:nvPr/>
            </p:nvSpPr>
            <p:spPr bwMode="auto">
              <a:xfrm>
                <a:off x="3716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0.0071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6" name="Rectangle 220"/>
              <p:cNvSpPr>
                <a:spLocks noChangeArrowheads="1"/>
              </p:cNvSpPr>
              <p:nvPr/>
            </p:nvSpPr>
            <p:spPr bwMode="auto">
              <a:xfrm>
                <a:off x="4000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7" name="Rectangle 221"/>
              <p:cNvSpPr>
                <a:spLocks noChangeArrowheads="1"/>
              </p:cNvSpPr>
              <p:nvPr/>
            </p:nvSpPr>
            <p:spPr bwMode="auto">
              <a:xfrm>
                <a:off x="3666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8" name="Rectangle 222"/>
              <p:cNvSpPr>
                <a:spLocks noChangeArrowheads="1"/>
              </p:cNvSpPr>
              <p:nvPr/>
            </p:nvSpPr>
            <p:spPr bwMode="auto">
              <a:xfrm>
                <a:off x="4017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9" name="Rectangle 223"/>
              <p:cNvSpPr>
                <a:spLocks noChangeArrowheads="1"/>
              </p:cNvSpPr>
              <p:nvPr/>
            </p:nvSpPr>
            <p:spPr bwMode="auto">
              <a:xfrm>
                <a:off x="4201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0" name="Rectangle 224"/>
              <p:cNvSpPr>
                <a:spLocks noChangeArrowheads="1"/>
              </p:cNvSpPr>
              <p:nvPr/>
            </p:nvSpPr>
            <p:spPr bwMode="auto">
              <a:xfrm>
                <a:off x="4234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0.0014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1" name="Rectangle 225"/>
              <p:cNvSpPr>
                <a:spLocks noChangeArrowheads="1"/>
              </p:cNvSpPr>
              <p:nvPr/>
            </p:nvSpPr>
            <p:spPr bwMode="auto">
              <a:xfrm>
                <a:off x="4517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2" name="Rectangle 226"/>
              <p:cNvSpPr>
                <a:spLocks noChangeArrowheads="1"/>
              </p:cNvSpPr>
              <p:nvPr/>
            </p:nvSpPr>
            <p:spPr bwMode="auto">
              <a:xfrm>
                <a:off x="4183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(0.0400)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3" name="Rectangle 227"/>
              <p:cNvSpPr>
                <a:spLocks noChangeArrowheads="1"/>
              </p:cNvSpPr>
              <p:nvPr/>
            </p:nvSpPr>
            <p:spPr bwMode="auto">
              <a:xfrm>
                <a:off x="4534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4" name="Rectangle 228"/>
              <p:cNvSpPr>
                <a:spLocks noChangeArrowheads="1"/>
              </p:cNvSpPr>
              <p:nvPr/>
            </p:nvSpPr>
            <p:spPr bwMode="auto">
              <a:xfrm>
                <a:off x="4718" y="2386"/>
                <a:ext cx="36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5" name="Rectangle 229"/>
              <p:cNvSpPr>
                <a:spLocks noChangeArrowheads="1"/>
              </p:cNvSpPr>
              <p:nvPr/>
            </p:nvSpPr>
            <p:spPr bwMode="auto">
              <a:xfrm>
                <a:off x="4751" y="2386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0.0022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6" name="Rectangle 230"/>
              <p:cNvSpPr>
                <a:spLocks noChangeArrowheads="1"/>
              </p:cNvSpPr>
              <p:nvPr/>
            </p:nvSpPr>
            <p:spPr bwMode="auto">
              <a:xfrm>
                <a:off x="5034" y="2386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7" name="Rectangle 231"/>
              <p:cNvSpPr>
                <a:spLocks noChangeArrowheads="1"/>
              </p:cNvSpPr>
              <p:nvPr/>
            </p:nvSpPr>
            <p:spPr bwMode="auto">
              <a:xfrm>
                <a:off x="4701" y="251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(0.0005)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8" name="Rectangle 232"/>
              <p:cNvSpPr>
                <a:spLocks noChangeArrowheads="1"/>
              </p:cNvSpPr>
              <p:nvPr/>
            </p:nvSpPr>
            <p:spPr bwMode="auto">
              <a:xfrm>
                <a:off x="5051" y="251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79" name="Rectangle 233"/>
              <p:cNvSpPr>
                <a:spLocks noChangeArrowheads="1"/>
              </p:cNvSpPr>
              <p:nvPr/>
            </p:nvSpPr>
            <p:spPr bwMode="auto">
              <a:xfrm>
                <a:off x="486" y="2366"/>
                <a:ext cx="5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0" name="Rectangle 234"/>
              <p:cNvSpPr>
                <a:spLocks noChangeArrowheads="1"/>
              </p:cNvSpPr>
              <p:nvPr/>
            </p:nvSpPr>
            <p:spPr bwMode="auto">
              <a:xfrm>
                <a:off x="476" y="2366"/>
                <a:ext cx="5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1" name="Rectangle 235"/>
              <p:cNvSpPr>
                <a:spLocks noChangeArrowheads="1"/>
              </p:cNvSpPr>
              <p:nvPr/>
            </p:nvSpPr>
            <p:spPr bwMode="auto">
              <a:xfrm>
                <a:off x="491" y="2366"/>
                <a:ext cx="496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2" name="Rectangle 236"/>
              <p:cNvSpPr>
                <a:spLocks noChangeArrowheads="1"/>
              </p:cNvSpPr>
              <p:nvPr/>
            </p:nvSpPr>
            <p:spPr bwMode="auto">
              <a:xfrm>
                <a:off x="987" y="2366"/>
                <a:ext cx="22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3" name="Rectangle 237"/>
              <p:cNvSpPr>
                <a:spLocks noChangeArrowheads="1"/>
              </p:cNvSpPr>
              <p:nvPr/>
            </p:nvSpPr>
            <p:spPr bwMode="auto">
              <a:xfrm>
                <a:off x="1009" y="2366"/>
                <a:ext cx="50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4" name="Rectangle 238"/>
              <p:cNvSpPr>
                <a:spLocks noChangeArrowheads="1"/>
              </p:cNvSpPr>
              <p:nvPr/>
            </p:nvSpPr>
            <p:spPr bwMode="auto">
              <a:xfrm>
                <a:off x="1513" y="238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5" name="Rectangle 239"/>
              <p:cNvSpPr>
                <a:spLocks noChangeArrowheads="1"/>
              </p:cNvSpPr>
              <p:nvPr/>
            </p:nvSpPr>
            <p:spPr bwMode="auto">
              <a:xfrm>
                <a:off x="1513" y="2366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6" name="Rectangle 240"/>
              <p:cNvSpPr>
                <a:spLocks noChangeArrowheads="1"/>
              </p:cNvSpPr>
              <p:nvPr/>
            </p:nvSpPr>
            <p:spPr bwMode="auto">
              <a:xfrm>
                <a:off x="1528" y="2366"/>
                <a:ext cx="493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7" name="Rectangle 241"/>
              <p:cNvSpPr>
                <a:spLocks noChangeArrowheads="1"/>
              </p:cNvSpPr>
              <p:nvPr/>
            </p:nvSpPr>
            <p:spPr bwMode="auto">
              <a:xfrm>
                <a:off x="2021" y="2366"/>
                <a:ext cx="23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8" name="Rectangle 242"/>
              <p:cNvSpPr>
                <a:spLocks noChangeArrowheads="1"/>
              </p:cNvSpPr>
              <p:nvPr/>
            </p:nvSpPr>
            <p:spPr bwMode="auto">
              <a:xfrm>
                <a:off x="2044" y="2366"/>
                <a:ext cx="502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89" name="Rectangle 243"/>
              <p:cNvSpPr>
                <a:spLocks noChangeArrowheads="1"/>
              </p:cNvSpPr>
              <p:nvPr/>
            </p:nvSpPr>
            <p:spPr bwMode="auto">
              <a:xfrm>
                <a:off x="2546" y="238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0" name="Rectangle 244"/>
              <p:cNvSpPr>
                <a:spLocks noChangeArrowheads="1"/>
              </p:cNvSpPr>
              <p:nvPr/>
            </p:nvSpPr>
            <p:spPr bwMode="auto">
              <a:xfrm>
                <a:off x="2546" y="2366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1" name="Rectangle 245"/>
              <p:cNvSpPr>
                <a:spLocks noChangeArrowheads="1"/>
              </p:cNvSpPr>
              <p:nvPr/>
            </p:nvSpPr>
            <p:spPr bwMode="auto">
              <a:xfrm>
                <a:off x="2561" y="2366"/>
                <a:ext cx="49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2" name="Rectangle 246"/>
              <p:cNvSpPr>
                <a:spLocks noChangeArrowheads="1"/>
              </p:cNvSpPr>
              <p:nvPr/>
            </p:nvSpPr>
            <p:spPr bwMode="auto">
              <a:xfrm>
                <a:off x="3056" y="2366"/>
                <a:ext cx="22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3" name="Rectangle 247"/>
              <p:cNvSpPr>
                <a:spLocks noChangeArrowheads="1"/>
              </p:cNvSpPr>
              <p:nvPr/>
            </p:nvSpPr>
            <p:spPr bwMode="auto">
              <a:xfrm>
                <a:off x="3078" y="2366"/>
                <a:ext cx="502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4" name="Rectangle 248"/>
              <p:cNvSpPr>
                <a:spLocks noChangeArrowheads="1"/>
              </p:cNvSpPr>
              <p:nvPr/>
            </p:nvSpPr>
            <p:spPr bwMode="auto">
              <a:xfrm>
                <a:off x="3580" y="238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5" name="Rectangle 249"/>
              <p:cNvSpPr>
                <a:spLocks noChangeArrowheads="1"/>
              </p:cNvSpPr>
              <p:nvPr/>
            </p:nvSpPr>
            <p:spPr bwMode="auto">
              <a:xfrm>
                <a:off x="3580" y="2366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6" name="Rectangle 250"/>
              <p:cNvSpPr>
                <a:spLocks noChangeArrowheads="1"/>
              </p:cNvSpPr>
              <p:nvPr/>
            </p:nvSpPr>
            <p:spPr bwMode="auto">
              <a:xfrm>
                <a:off x="3595" y="2366"/>
                <a:ext cx="49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7" name="Rectangle 251"/>
              <p:cNvSpPr>
                <a:spLocks noChangeArrowheads="1"/>
              </p:cNvSpPr>
              <p:nvPr/>
            </p:nvSpPr>
            <p:spPr bwMode="auto">
              <a:xfrm>
                <a:off x="4089" y="2366"/>
                <a:ext cx="22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8" name="Rectangle 252"/>
              <p:cNvSpPr>
                <a:spLocks noChangeArrowheads="1"/>
              </p:cNvSpPr>
              <p:nvPr/>
            </p:nvSpPr>
            <p:spPr bwMode="auto">
              <a:xfrm>
                <a:off x="4111" y="2366"/>
                <a:ext cx="50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99" name="Rectangle 253"/>
              <p:cNvSpPr>
                <a:spLocks noChangeArrowheads="1"/>
              </p:cNvSpPr>
              <p:nvPr/>
            </p:nvSpPr>
            <p:spPr bwMode="auto">
              <a:xfrm>
                <a:off x="4615" y="2383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0" name="Rectangle 254"/>
              <p:cNvSpPr>
                <a:spLocks noChangeArrowheads="1"/>
              </p:cNvSpPr>
              <p:nvPr/>
            </p:nvSpPr>
            <p:spPr bwMode="auto">
              <a:xfrm>
                <a:off x="4615" y="2366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1" name="Rectangle 255"/>
              <p:cNvSpPr>
                <a:spLocks noChangeArrowheads="1"/>
              </p:cNvSpPr>
              <p:nvPr/>
            </p:nvSpPr>
            <p:spPr bwMode="auto">
              <a:xfrm>
                <a:off x="4630" y="2366"/>
                <a:ext cx="497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2" name="Rectangle 256"/>
              <p:cNvSpPr>
                <a:spLocks noChangeArrowheads="1"/>
              </p:cNvSpPr>
              <p:nvPr/>
            </p:nvSpPr>
            <p:spPr bwMode="auto">
              <a:xfrm>
                <a:off x="5137" y="2366"/>
                <a:ext cx="5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3" name="Rectangle 257"/>
              <p:cNvSpPr>
                <a:spLocks noChangeArrowheads="1"/>
              </p:cNvSpPr>
              <p:nvPr/>
            </p:nvSpPr>
            <p:spPr bwMode="auto">
              <a:xfrm>
                <a:off x="5127" y="2366"/>
                <a:ext cx="5" cy="1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4" name="Rectangle 258"/>
              <p:cNvSpPr>
                <a:spLocks noChangeArrowheads="1"/>
              </p:cNvSpPr>
              <p:nvPr/>
            </p:nvSpPr>
            <p:spPr bwMode="auto">
              <a:xfrm>
                <a:off x="486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5" name="Rectangle 259"/>
              <p:cNvSpPr>
                <a:spLocks noChangeArrowheads="1"/>
              </p:cNvSpPr>
              <p:nvPr/>
            </p:nvSpPr>
            <p:spPr bwMode="auto">
              <a:xfrm>
                <a:off x="476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6" name="Rectangle 260"/>
              <p:cNvSpPr>
                <a:spLocks noChangeArrowheads="1"/>
              </p:cNvSpPr>
              <p:nvPr/>
            </p:nvSpPr>
            <p:spPr bwMode="auto">
              <a:xfrm>
                <a:off x="987" y="2385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7" name="Rectangle 261"/>
              <p:cNvSpPr>
                <a:spLocks noChangeArrowheads="1"/>
              </p:cNvSpPr>
              <p:nvPr/>
            </p:nvSpPr>
            <p:spPr bwMode="auto">
              <a:xfrm>
                <a:off x="1513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8" name="Rectangle 262"/>
              <p:cNvSpPr>
                <a:spLocks noChangeArrowheads="1"/>
              </p:cNvSpPr>
              <p:nvPr/>
            </p:nvSpPr>
            <p:spPr bwMode="auto">
              <a:xfrm>
                <a:off x="2021" y="2385"/>
                <a:ext cx="23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09" name="Rectangle 263"/>
              <p:cNvSpPr>
                <a:spLocks noChangeArrowheads="1"/>
              </p:cNvSpPr>
              <p:nvPr/>
            </p:nvSpPr>
            <p:spPr bwMode="auto">
              <a:xfrm>
                <a:off x="2546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0" name="Rectangle 264"/>
              <p:cNvSpPr>
                <a:spLocks noChangeArrowheads="1"/>
              </p:cNvSpPr>
              <p:nvPr/>
            </p:nvSpPr>
            <p:spPr bwMode="auto">
              <a:xfrm>
                <a:off x="3056" y="2385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1" name="Rectangle 265"/>
              <p:cNvSpPr>
                <a:spLocks noChangeArrowheads="1"/>
              </p:cNvSpPr>
              <p:nvPr/>
            </p:nvSpPr>
            <p:spPr bwMode="auto">
              <a:xfrm>
                <a:off x="3580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2" name="Rectangle 266"/>
              <p:cNvSpPr>
                <a:spLocks noChangeArrowheads="1"/>
              </p:cNvSpPr>
              <p:nvPr/>
            </p:nvSpPr>
            <p:spPr bwMode="auto">
              <a:xfrm>
                <a:off x="4089" y="2385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3" name="Rectangle 267"/>
              <p:cNvSpPr>
                <a:spLocks noChangeArrowheads="1"/>
              </p:cNvSpPr>
              <p:nvPr/>
            </p:nvSpPr>
            <p:spPr bwMode="auto">
              <a:xfrm>
                <a:off x="4615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4" name="Rectangle 268"/>
              <p:cNvSpPr>
                <a:spLocks noChangeArrowheads="1"/>
              </p:cNvSpPr>
              <p:nvPr/>
            </p:nvSpPr>
            <p:spPr bwMode="auto">
              <a:xfrm>
                <a:off x="5137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5" name="Rectangle 269"/>
              <p:cNvSpPr>
                <a:spLocks noChangeArrowheads="1"/>
              </p:cNvSpPr>
              <p:nvPr/>
            </p:nvSpPr>
            <p:spPr bwMode="auto">
              <a:xfrm>
                <a:off x="5127" y="2385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16" name="Rectangle 270"/>
              <p:cNvSpPr>
                <a:spLocks noChangeArrowheads="1"/>
              </p:cNvSpPr>
              <p:nvPr/>
            </p:nvSpPr>
            <p:spPr bwMode="auto">
              <a:xfrm>
                <a:off x="539" y="2670"/>
                <a:ext cx="20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Age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7" name="Rectangle 271"/>
              <p:cNvSpPr>
                <a:spLocks noChangeArrowheads="1"/>
              </p:cNvSpPr>
              <p:nvPr/>
            </p:nvSpPr>
            <p:spPr bwMode="auto">
              <a:xfrm>
                <a:off x="539" y="2803"/>
                <a:ext cx="33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squared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8" name="Rectangle 272"/>
              <p:cNvSpPr>
                <a:spLocks noChangeArrowheads="1"/>
              </p:cNvSpPr>
              <p:nvPr/>
            </p:nvSpPr>
            <p:spPr bwMode="auto">
              <a:xfrm>
                <a:off x="856" y="2803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19" name="Rectangle 273"/>
              <p:cNvSpPr>
                <a:spLocks noChangeArrowheads="1"/>
              </p:cNvSpPr>
              <p:nvPr/>
            </p:nvSpPr>
            <p:spPr bwMode="auto">
              <a:xfrm>
                <a:off x="1064" y="2670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0.000093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0" name="Rectangle 274"/>
              <p:cNvSpPr>
                <a:spLocks noChangeArrowheads="1"/>
              </p:cNvSpPr>
              <p:nvPr/>
            </p:nvSpPr>
            <p:spPr bwMode="auto">
              <a:xfrm>
                <a:off x="1449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1" name="Rectangle 275"/>
              <p:cNvSpPr>
                <a:spLocks noChangeArrowheads="1"/>
              </p:cNvSpPr>
              <p:nvPr/>
            </p:nvSpPr>
            <p:spPr bwMode="auto">
              <a:xfrm>
                <a:off x="1081" y="2803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2" name="Rectangle 276"/>
              <p:cNvSpPr>
                <a:spLocks noChangeArrowheads="1"/>
              </p:cNvSpPr>
              <p:nvPr/>
            </p:nvSpPr>
            <p:spPr bwMode="auto">
              <a:xfrm>
                <a:off x="1432" y="2803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3" name="Rectangle 277"/>
              <p:cNvSpPr>
                <a:spLocks noChangeArrowheads="1"/>
              </p:cNvSpPr>
              <p:nvPr/>
            </p:nvSpPr>
            <p:spPr bwMode="auto">
              <a:xfrm>
                <a:off x="1581" y="2670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0.000084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4" name="Rectangle 278"/>
              <p:cNvSpPr>
                <a:spLocks noChangeArrowheads="1"/>
              </p:cNvSpPr>
              <p:nvPr/>
            </p:nvSpPr>
            <p:spPr bwMode="auto">
              <a:xfrm>
                <a:off x="1966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5" name="Rectangle 279"/>
              <p:cNvSpPr>
                <a:spLocks noChangeArrowheads="1"/>
              </p:cNvSpPr>
              <p:nvPr/>
            </p:nvSpPr>
            <p:spPr bwMode="auto">
              <a:xfrm>
                <a:off x="1599" y="2803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6" name="Rectangle 280"/>
              <p:cNvSpPr>
                <a:spLocks noChangeArrowheads="1"/>
              </p:cNvSpPr>
              <p:nvPr/>
            </p:nvSpPr>
            <p:spPr bwMode="auto">
              <a:xfrm>
                <a:off x="1949" y="2803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" name="Rectangle 281"/>
              <p:cNvSpPr>
                <a:spLocks noChangeArrowheads="1"/>
              </p:cNvSpPr>
              <p:nvPr/>
            </p:nvSpPr>
            <p:spPr bwMode="auto">
              <a:xfrm>
                <a:off x="2257" y="2670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8" name="Rectangle 282"/>
              <p:cNvSpPr>
                <a:spLocks noChangeArrowheads="1"/>
              </p:cNvSpPr>
              <p:nvPr/>
            </p:nvSpPr>
            <p:spPr bwMode="auto">
              <a:xfrm>
                <a:off x="2324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" name="Rectangle 283"/>
              <p:cNvSpPr>
                <a:spLocks noChangeArrowheads="1"/>
              </p:cNvSpPr>
              <p:nvPr/>
            </p:nvSpPr>
            <p:spPr bwMode="auto">
              <a:xfrm>
                <a:off x="2773" y="2670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0" name="Rectangle 284"/>
              <p:cNvSpPr>
                <a:spLocks noChangeArrowheads="1"/>
              </p:cNvSpPr>
              <p:nvPr/>
            </p:nvSpPr>
            <p:spPr bwMode="auto">
              <a:xfrm>
                <a:off x="2840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1" name="Rectangle 285"/>
              <p:cNvSpPr>
                <a:spLocks noChangeArrowheads="1"/>
              </p:cNvSpPr>
              <p:nvPr/>
            </p:nvSpPr>
            <p:spPr bwMode="auto">
              <a:xfrm>
                <a:off x="3291" y="2670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2" name="Rectangle 286"/>
              <p:cNvSpPr>
                <a:spLocks noChangeArrowheads="1"/>
              </p:cNvSpPr>
              <p:nvPr/>
            </p:nvSpPr>
            <p:spPr bwMode="auto">
              <a:xfrm>
                <a:off x="3359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3" name="Rectangle 287"/>
              <p:cNvSpPr>
                <a:spLocks noChangeArrowheads="1"/>
              </p:cNvSpPr>
              <p:nvPr/>
            </p:nvSpPr>
            <p:spPr bwMode="auto">
              <a:xfrm>
                <a:off x="3807" y="2670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4" name="Rectangle 288"/>
              <p:cNvSpPr>
                <a:spLocks noChangeArrowheads="1"/>
              </p:cNvSpPr>
              <p:nvPr/>
            </p:nvSpPr>
            <p:spPr bwMode="auto">
              <a:xfrm>
                <a:off x="3875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5" name="Rectangle 289"/>
              <p:cNvSpPr>
                <a:spLocks noChangeArrowheads="1"/>
              </p:cNvSpPr>
              <p:nvPr/>
            </p:nvSpPr>
            <p:spPr bwMode="auto">
              <a:xfrm>
                <a:off x="4324" y="2670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6" name="Rectangle 290"/>
              <p:cNvSpPr>
                <a:spLocks noChangeArrowheads="1"/>
              </p:cNvSpPr>
              <p:nvPr/>
            </p:nvSpPr>
            <p:spPr bwMode="auto">
              <a:xfrm>
                <a:off x="4392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7" name="Rectangle 291"/>
              <p:cNvSpPr>
                <a:spLocks noChangeArrowheads="1"/>
              </p:cNvSpPr>
              <p:nvPr/>
            </p:nvSpPr>
            <p:spPr bwMode="auto">
              <a:xfrm>
                <a:off x="4842" y="2670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8" name="Rectangle 292"/>
              <p:cNvSpPr>
                <a:spLocks noChangeArrowheads="1"/>
              </p:cNvSpPr>
              <p:nvPr/>
            </p:nvSpPr>
            <p:spPr bwMode="auto">
              <a:xfrm>
                <a:off x="4909" y="2670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39" name="Rectangle 293"/>
              <p:cNvSpPr>
                <a:spLocks noChangeArrowheads="1"/>
              </p:cNvSpPr>
              <p:nvPr/>
            </p:nvSpPr>
            <p:spPr bwMode="auto">
              <a:xfrm>
                <a:off x="4876" y="2803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40" name="Rectangle 294"/>
              <p:cNvSpPr>
                <a:spLocks noChangeArrowheads="1"/>
              </p:cNvSpPr>
              <p:nvPr/>
            </p:nvSpPr>
            <p:spPr bwMode="auto">
              <a:xfrm>
                <a:off x="486" y="265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1" name="Rectangle 295"/>
              <p:cNvSpPr>
                <a:spLocks noChangeArrowheads="1"/>
              </p:cNvSpPr>
              <p:nvPr/>
            </p:nvSpPr>
            <p:spPr bwMode="auto">
              <a:xfrm>
                <a:off x="476" y="265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2" name="Rectangle 296"/>
              <p:cNvSpPr>
                <a:spLocks noChangeArrowheads="1"/>
              </p:cNvSpPr>
              <p:nvPr/>
            </p:nvSpPr>
            <p:spPr bwMode="auto">
              <a:xfrm>
                <a:off x="491" y="2651"/>
                <a:ext cx="496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3" name="Rectangle 297"/>
              <p:cNvSpPr>
                <a:spLocks noChangeArrowheads="1"/>
              </p:cNvSpPr>
              <p:nvPr/>
            </p:nvSpPr>
            <p:spPr bwMode="auto">
              <a:xfrm>
                <a:off x="987" y="2651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4" name="Rectangle 298"/>
              <p:cNvSpPr>
                <a:spLocks noChangeArrowheads="1"/>
              </p:cNvSpPr>
              <p:nvPr/>
            </p:nvSpPr>
            <p:spPr bwMode="auto">
              <a:xfrm>
                <a:off x="1009" y="2651"/>
                <a:ext cx="50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5" name="Rectangle 299"/>
              <p:cNvSpPr>
                <a:spLocks noChangeArrowheads="1"/>
              </p:cNvSpPr>
              <p:nvPr/>
            </p:nvSpPr>
            <p:spPr bwMode="auto">
              <a:xfrm>
                <a:off x="1513" y="266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6" name="Rectangle 300"/>
              <p:cNvSpPr>
                <a:spLocks noChangeArrowheads="1"/>
              </p:cNvSpPr>
              <p:nvPr/>
            </p:nvSpPr>
            <p:spPr bwMode="auto">
              <a:xfrm>
                <a:off x="1513" y="2651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7" name="Rectangle 301"/>
              <p:cNvSpPr>
                <a:spLocks noChangeArrowheads="1"/>
              </p:cNvSpPr>
              <p:nvPr/>
            </p:nvSpPr>
            <p:spPr bwMode="auto">
              <a:xfrm>
                <a:off x="1528" y="2651"/>
                <a:ext cx="493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8" name="Rectangle 302"/>
              <p:cNvSpPr>
                <a:spLocks noChangeArrowheads="1"/>
              </p:cNvSpPr>
              <p:nvPr/>
            </p:nvSpPr>
            <p:spPr bwMode="auto">
              <a:xfrm>
                <a:off x="2021" y="2651"/>
                <a:ext cx="23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49" name="Rectangle 303"/>
              <p:cNvSpPr>
                <a:spLocks noChangeArrowheads="1"/>
              </p:cNvSpPr>
              <p:nvPr/>
            </p:nvSpPr>
            <p:spPr bwMode="auto">
              <a:xfrm>
                <a:off x="2044" y="2651"/>
                <a:ext cx="502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0" name="Rectangle 304"/>
              <p:cNvSpPr>
                <a:spLocks noChangeArrowheads="1"/>
              </p:cNvSpPr>
              <p:nvPr/>
            </p:nvSpPr>
            <p:spPr bwMode="auto">
              <a:xfrm>
                <a:off x="2546" y="266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1" name="Rectangle 305"/>
              <p:cNvSpPr>
                <a:spLocks noChangeArrowheads="1"/>
              </p:cNvSpPr>
              <p:nvPr/>
            </p:nvSpPr>
            <p:spPr bwMode="auto">
              <a:xfrm>
                <a:off x="2546" y="2651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2" name="Rectangle 306"/>
              <p:cNvSpPr>
                <a:spLocks noChangeArrowheads="1"/>
              </p:cNvSpPr>
              <p:nvPr/>
            </p:nvSpPr>
            <p:spPr bwMode="auto">
              <a:xfrm>
                <a:off x="2561" y="2651"/>
                <a:ext cx="49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3" name="Rectangle 307"/>
              <p:cNvSpPr>
                <a:spLocks noChangeArrowheads="1"/>
              </p:cNvSpPr>
              <p:nvPr/>
            </p:nvSpPr>
            <p:spPr bwMode="auto">
              <a:xfrm>
                <a:off x="3056" y="2651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4" name="Rectangle 308"/>
              <p:cNvSpPr>
                <a:spLocks noChangeArrowheads="1"/>
              </p:cNvSpPr>
              <p:nvPr/>
            </p:nvSpPr>
            <p:spPr bwMode="auto">
              <a:xfrm>
                <a:off x="3078" y="2651"/>
                <a:ext cx="502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5" name="Rectangle 309"/>
              <p:cNvSpPr>
                <a:spLocks noChangeArrowheads="1"/>
              </p:cNvSpPr>
              <p:nvPr/>
            </p:nvSpPr>
            <p:spPr bwMode="auto">
              <a:xfrm>
                <a:off x="3580" y="266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6" name="Rectangle 310"/>
              <p:cNvSpPr>
                <a:spLocks noChangeArrowheads="1"/>
              </p:cNvSpPr>
              <p:nvPr/>
            </p:nvSpPr>
            <p:spPr bwMode="auto">
              <a:xfrm>
                <a:off x="3580" y="2651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7" name="Rectangle 311"/>
              <p:cNvSpPr>
                <a:spLocks noChangeArrowheads="1"/>
              </p:cNvSpPr>
              <p:nvPr/>
            </p:nvSpPr>
            <p:spPr bwMode="auto">
              <a:xfrm>
                <a:off x="3595" y="2651"/>
                <a:ext cx="49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8" name="Rectangle 312"/>
              <p:cNvSpPr>
                <a:spLocks noChangeArrowheads="1"/>
              </p:cNvSpPr>
              <p:nvPr/>
            </p:nvSpPr>
            <p:spPr bwMode="auto">
              <a:xfrm>
                <a:off x="4089" y="2651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59" name="Rectangle 313"/>
              <p:cNvSpPr>
                <a:spLocks noChangeArrowheads="1"/>
              </p:cNvSpPr>
              <p:nvPr/>
            </p:nvSpPr>
            <p:spPr bwMode="auto">
              <a:xfrm>
                <a:off x="4111" y="2651"/>
                <a:ext cx="504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0" name="Rectangle 314"/>
              <p:cNvSpPr>
                <a:spLocks noChangeArrowheads="1"/>
              </p:cNvSpPr>
              <p:nvPr/>
            </p:nvSpPr>
            <p:spPr bwMode="auto">
              <a:xfrm>
                <a:off x="4615" y="2667"/>
                <a:ext cx="5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1" name="Rectangle 315"/>
              <p:cNvSpPr>
                <a:spLocks noChangeArrowheads="1"/>
              </p:cNvSpPr>
              <p:nvPr/>
            </p:nvSpPr>
            <p:spPr bwMode="auto">
              <a:xfrm>
                <a:off x="4615" y="2651"/>
                <a:ext cx="15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2" name="Rectangle 316"/>
              <p:cNvSpPr>
                <a:spLocks noChangeArrowheads="1"/>
              </p:cNvSpPr>
              <p:nvPr/>
            </p:nvSpPr>
            <p:spPr bwMode="auto">
              <a:xfrm>
                <a:off x="4630" y="2651"/>
                <a:ext cx="497" cy="1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3" name="Rectangle 317"/>
              <p:cNvSpPr>
                <a:spLocks noChangeArrowheads="1"/>
              </p:cNvSpPr>
              <p:nvPr/>
            </p:nvSpPr>
            <p:spPr bwMode="auto">
              <a:xfrm>
                <a:off x="5137" y="265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4" name="Rectangle 318"/>
              <p:cNvSpPr>
                <a:spLocks noChangeArrowheads="1"/>
              </p:cNvSpPr>
              <p:nvPr/>
            </p:nvSpPr>
            <p:spPr bwMode="auto">
              <a:xfrm>
                <a:off x="5127" y="2651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5" name="Rectangle 319"/>
              <p:cNvSpPr>
                <a:spLocks noChangeArrowheads="1"/>
              </p:cNvSpPr>
              <p:nvPr/>
            </p:nvSpPr>
            <p:spPr bwMode="auto">
              <a:xfrm>
                <a:off x="486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6" name="Rectangle 320"/>
              <p:cNvSpPr>
                <a:spLocks noChangeArrowheads="1"/>
              </p:cNvSpPr>
              <p:nvPr/>
            </p:nvSpPr>
            <p:spPr bwMode="auto">
              <a:xfrm>
                <a:off x="476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7" name="Rectangle 321"/>
              <p:cNvSpPr>
                <a:spLocks noChangeArrowheads="1"/>
              </p:cNvSpPr>
              <p:nvPr/>
            </p:nvSpPr>
            <p:spPr bwMode="auto">
              <a:xfrm>
                <a:off x="987" y="2669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8" name="Rectangle 322"/>
              <p:cNvSpPr>
                <a:spLocks noChangeArrowheads="1"/>
              </p:cNvSpPr>
              <p:nvPr/>
            </p:nvSpPr>
            <p:spPr bwMode="auto">
              <a:xfrm>
                <a:off x="1513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69" name="Rectangle 323"/>
              <p:cNvSpPr>
                <a:spLocks noChangeArrowheads="1"/>
              </p:cNvSpPr>
              <p:nvPr/>
            </p:nvSpPr>
            <p:spPr bwMode="auto">
              <a:xfrm>
                <a:off x="2021" y="2669"/>
                <a:ext cx="23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0" name="Rectangle 324"/>
              <p:cNvSpPr>
                <a:spLocks noChangeArrowheads="1"/>
              </p:cNvSpPr>
              <p:nvPr/>
            </p:nvSpPr>
            <p:spPr bwMode="auto">
              <a:xfrm>
                <a:off x="2546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1" name="Rectangle 325"/>
              <p:cNvSpPr>
                <a:spLocks noChangeArrowheads="1"/>
              </p:cNvSpPr>
              <p:nvPr/>
            </p:nvSpPr>
            <p:spPr bwMode="auto">
              <a:xfrm>
                <a:off x="3056" y="2669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2" name="Rectangle 326"/>
              <p:cNvSpPr>
                <a:spLocks noChangeArrowheads="1"/>
              </p:cNvSpPr>
              <p:nvPr/>
            </p:nvSpPr>
            <p:spPr bwMode="auto">
              <a:xfrm>
                <a:off x="3580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3" name="Rectangle 327"/>
              <p:cNvSpPr>
                <a:spLocks noChangeArrowheads="1"/>
              </p:cNvSpPr>
              <p:nvPr/>
            </p:nvSpPr>
            <p:spPr bwMode="auto">
              <a:xfrm>
                <a:off x="4089" y="2669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4" name="Rectangle 328"/>
              <p:cNvSpPr>
                <a:spLocks noChangeArrowheads="1"/>
              </p:cNvSpPr>
              <p:nvPr/>
            </p:nvSpPr>
            <p:spPr bwMode="auto">
              <a:xfrm>
                <a:off x="4615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5" name="Rectangle 329"/>
              <p:cNvSpPr>
                <a:spLocks noChangeArrowheads="1"/>
              </p:cNvSpPr>
              <p:nvPr/>
            </p:nvSpPr>
            <p:spPr bwMode="auto">
              <a:xfrm>
                <a:off x="5137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6" name="Rectangle 330"/>
              <p:cNvSpPr>
                <a:spLocks noChangeArrowheads="1"/>
              </p:cNvSpPr>
              <p:nvPr/>
            </p:nvSpPr>
            <p:spPr bwMode="auto">
              <a:xfrm>
                <a:off x="5127" y="2669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77" name="Rectangle 331"/>
              <p:cNvSpPr>
                <a:spLocks noChangeArrowheads="1"/>
              </p:cNvSpPr>
              <p:nvPr/>
            </p:nvSpPr>
            <p:spPr bwMode="auto">
              <a:xfrm>
                <a:off x="539" y="2954"/>
                <a:ext cx="23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Age*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8" name="Rectangle 332"/>
              <p:cNvSpPr>
                <a:spLocks noChangeArrowheads="1"/>
              </p:cNvSpPr>
              <p:nvPr/>
            </p:nvSpPr>
            <p:spPr bwMode="auto">
              <a:xfrm>
                <a:off x="759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9" name="Rectangle 333"/>
              <p:cNvSpPr>
                <a:spLocks noChangeArrowheads="1"/>
              </p:cNvSpPr>
              <p:nvPr/>
            </p:nvSpPr>
            <p:spPr bwMode="auto">
              <a:xfrm>
                <a:off x="539" y="3088"/>
                <a:ext cx="272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cohort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0" name="Rectangle 334"/>
              <p:cNvSpPr>
                <a:spLocks noChangeArrowheads="1"/>
              </p:cNvSpPr>
              <p:nvPr/>
            </p:nvSpPr>
            <p:spPr bwMode="auto">
              <a:xfrm>
                <a:off x="800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1" name="Rectangle 335"/>
              <p:cNvSpPr>
                <a:spLocks noChangeArrowheads="1"/>
              </p:cNvSpPr>
              <p:nvPr/>
            </p:nvSpPr>
            <p:spPr bwMode="auto">
              <a:xfrm>
                <a:off x="1064" y="2954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0.000063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" name="Rectangle 336"/>
              <p:cNvSpPr>
                <a:spLocks noChangeArrowheads="1"/>
              </p:cNvSpPr>
              <p:nvPr/>
            </p:nvSpPr>
            <p:spPr bwMode="auto">
              <a:xfrm>
                <a:off x="1449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3" name="Rectangle 337"/>
              <p:cNvSpPr>
                <a:spLocks noChangeArrowheads="1"/>
              </p:cNvSpPr>
              <p:nvPr/>
            </p:nvSpPr>
            <p:spPr bwMode="auto">
              <a:xfrm>
                <a:off x="1081" y="308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4" name="Rectangle 338"/>
              <p:cNvSpPr>
                <a:spLocks noChangeArrowheads="1"/>
              </p:cNvSpPr>
              <p:nvPr/>
            </p:nvSpPr>
            <p:spPr bwMode="auto">
              <a:xfrm>
                <a:off x="1432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5" name="Rectangle 339"/>
              <p:cNvSpPr>
                <a:spLocks noChangeArrowheads="1"/>
              </p:cNvSpPr>
              <p:nvPr/>
            </p:nvSpPr>
            <p:spPr bwMode="auto">
              <a:xfrm>
                <a:off x="1581" y="2954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0.000030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6" name="Rectangle 340"/>
              <p:cNvSpPr>
                <a:spLocks noChangeArrowheads="1"/>
              </p:cNvSpPr>
              <p:nvPr/>
            </p:nvSpPr>
            <p:spPr bwMode="auto">
              <a:xfrm>
                <a:off x="1966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7" name="Rectangle 341"/>
              <p:cNvSpPr>
                <a:spLocks noChangeArrowheads="1"/>
              </p:cNvSpPr>
              <p:nvPr/>
            </p:nvSpPr>
            <p:spPr bwMode="auto">
              <a:xfrm>
                <a:off x="1599" y="308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8" name="Rectangle 342"/>
              <p:cNvSpPr>
                <a:spLocks noChangeArrowheads="1"/>
              </p:cNvSpPr>
              <p:nvPr/>
            </p:nvSpPr>
            <p:spPr bwMode="auto">
              <a:xfrm>
                <a:off x="1949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9" name="Rectangle 343"/>
              <p:cNvSpPr>
                <a:spLocks noChangeArrowheads="1"/>
              </p:cNvSpPr>
              <p:nvPr/>
            </p:nvSpPr>
            <p:spPr bwMode="auto">
              <a:xfrm>
                <a:off x="2099" y="2954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0.000280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0" name="Rectangle 344"/>
              <p:cNvSpPr>
                <a:spLocks noChangeArrowheads="1"/>
              </p:cNvSpPr>
              <p:nvPr/>
            </p:nvSpPr>
            <p:spPr bwMode="auto">
              <a:xfrm>
                <a:off x="2484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1" name="Rectangle 345"/>
              <p:cNvSpPr>
                <a:spLocks noChangeArrowheads="1"/>
              </p:cNvSpPr>
              <p:nvPr/>
            </p:nvSpPr>
            <p:spPr bwMode="auto">
              <a:xfrm>
                <a:off x="2116" y="308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2" name="Rectangle 346"/>
              <p:cNvSpPr>
                <a:spLocks noChangeArrowheads="1"/>
              </p:cNvSpPr>
              <p:nvPr/>
            </p:nvSpPr>
            <p:spPr bwMode="auto">
              <a:xfrm>
                <a:off x="2466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3" name="Rectangle 347"/>
              <p:cNvSpPr>
                <a:spLocks noChangeArrowheads="1"/>
              </p:cNvSpPr>
              <p:nvPr/>
            </p:nvSpPr>
            <p:spPr bwMode="auto">
              <a:xfrm>
                <a:off x="2615" y="2954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0.000418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4" name="Rectangle 348"/>
              <p:cNvSpPr>
                <a:spLocks noChangeArrowheads="1"/>
              </p:cNvSpPr>
              <p:nvPr/>
            </p:nvSpPr>
            <p:spPr bwMode="auto">
              <a:xfrm>
                <a:off x="3000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5" name="Rectangle 349"/>
              <p:cNvSpPr>
                <a:spLocks noChangeArrowheads="1"/>
              </p:cNvSpPr>
              <p:nvPr/>
            </p:nvSpPr>
            <p:spPr bwMode="auto">
              <a:xfrm>
                <a:off x="2632" y="308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(0.0001)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6" name="Rectangle 350"/>
              <p:cNvSpPr>
                <a:spLocks noChangeArrowheads="1"/>
              </p:cNvSpPr>
              <p:nvPr/>
            </p:nvSpPr>
            <p:spPr bwMode="auto">
              <a:xfrm>
                <a:off x="2982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7" name="Rectangle 351"/>
              <p:cNvSpPr>
                <a:spLocks noChangeArrowheads="1"/>
              </p:cNvSpPr>
              <p:nvPr/>
            </p:nvSpPr>
            <p:spPr bwMode="auto">
              <a:xfrm>
                <a:off x="3133" y="2954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0.000093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8" name="Rectangle 352"/>
              <p:cNvSpPr>
                <a:spLocks noChangeArrowheads="1"/>
              </p:cNvSpPr>
              <p:nvPr/>
            </p:nvSpPr>
            <p:spPr bwMode="auto">
              <a:xfrm>
                <a:off x="3518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9" name="Rectangle 353"/>
              <p:cNvSpPr>
                <a:spLocks noChangeArrowheads="1"/>
              </p:cNvSpPr>
              <p:nvPr/>
            </p:nvSpPr>
            <p:spPr bwMode="auto">
              <a:xfrm>
                <a:off x="3150" y="308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(0.0012)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0" name="Rectangle 354"/>
              <p:cNvSpPr>
                <a:spLocks noChangeArrowheads="1"/>
              </p:cNvSpPr>
              <p:nvPr/>
            </p:nvSpPr>
            <p:spPr bwMode="auto">
              <a:xfrm>
                <a:off x="3501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1" name="Rectangle 355"/>
              <p:cNvSpPr>
                <a:spLocks noChangeArrowheads="1"/>
              </p:cNvSpPr>
              <p:nvPr/>
            </p:nvSpPr>
            <p:spPr bwMode="auto">
              <a:xfrm>
                <a:off x="3649" y="2954"/>
                <a:ext cx="400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0.000098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2" name="Rectangle 356"/>
              <p:cNvSpPr>
                <a:spLocks noChangeArrowheads="1"/>
              </p:cNvSpPr>
              <p:nvPr/>
            </p:nvSpPr>
            <p:spPr bwMode="auto">
              <a:xfrm>
                <a:off x="4034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3" name="Rectangle 357"/>
              <p:cNvSpPr>
                <a:spLocks noChangeArrowheads="1"/>
              </p:cNvSpPr>
              <p:nvPr/>
            </p:nvSpPr>
            <p:spPr bwMode="auto">
              <a:xfrm>
                <a:off x="3666" y="3088"/>
                <a:ext cx="364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(0.0002)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4" name="Rectangle 358"/>
              <p:cNvSpPr>
                <a:spLocks noChangeArrowheads="1"/>
              </p:cNvSpPr>
              <p:nvPr/>
            </p:nvSpPr>
            <p:spPr bwMode="auto">
              <a:xfrm>
                <a:off x="4017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5" name="Rectangle 359"/>
              <p:cNvSpPr>
                <a:spLocks noChangeArrowheads="1"/>
              </p:cNvSpPr>
              <p:nvPr/>
            </p:nvSpPr>
            <p:spPr bwMode="auto">
              <a:xfrm>
                <a:off x="4324" y="2954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6" name="Rectangle 360"/>
              <p:cNvSpPr>
                <a:spLocks noChangeArrowheads="1"/>
              </p:cNvSpPr>
              <p:nvPr/>
            </p:nvSpPr>
            <p:spPr bwMode="auto">
              <a:xfrm>
                <a:off x="4392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7" name="Rectangle 361"/>
              <p:cNvSpPr>
                <a:spLocks noChangeArrowheads="1"/>
              </p:cNvSpPr>
              <p:nvPr/>
            </p:nvSpPr>
            <p:spPr bwMode="auto">
              <a:xfrm>
                <a:off x="4842" y="2954"/>
                <a:ext cx="71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--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8" name="Rectangle 362"/>
              <p:cNvSpPr>
                <a:spLocks noChangeArrowheads="1"/>
              </p:cNvSpPr>
              <p:nvPr/>
            </p:nvSpPr>
            <p:spPr bwMode="auto">
              <a:xfrm>
                <a:off x="4909" y="2954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09" name="Rectangle 363"/>
              <p:cNvSpPr>
                <a:spLocks noChangeArrowheads="1"/>
              </p:cNvSpPr>
              <p:nvPr/>
            </p:nvSpPr>
            <p:spPr bwMode="auto">
              <a:xfrm>
                <a:off x="4876" y="3088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0" name="Rectangle 364"/>
              <p:cNvSpPr>
                <a:spLocks noChangeArrowheads="1"/>
              </p:cNvSpPr>
              <p:nvPr/>
            </p:nvSpPr>
            <p:spPr bwMode="auto">
              <a:xfrm>
                <a:off x="486" y="2935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1" name="Rectangle 365"/>
              <p:cNvSpPr>
                <a:spLocks noChangeArrowheads="1"/>
              </p:cNvSpPr>
              <p:nvPr/>
            </p:nvSpPr>
            <p:spPr bwMode="auto">
              <a:xfrm>
                <a:off x="476" y="2935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2" name="Rectangle 366"/>
              <p:cNvSpPr>
                <a:spLocks noChangeArrowheads="1"/>
              </p:cNvSpPr>
              <p:nvPr/>
            </p:nvSpPr>
            <p:spPr bwMode="auto">
              <a:xfrm>
                <a:off x="491" y="2935"/>
                <a:ext cx="496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3" name="Rectangle 367"/>
              <p:cNvSpPr>
                <a:spLocks noChangeArrowheads="1"/>
              </p:cNvSpPr>
              <p:nvPr/>
            </p:nvSpPr>
            <p:spPr bwMode="auto">
              <a:xfrm>
                <a:off x="987" y="2935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4" name="Rectangle 368"/>
              <p:cNvSpPr>
                <a:spLocks noChangeArrowheads="1"/>
              </p:cNvSpPr>
              <p:nvPr/>
            </p:nvSpPr>
            <p:spPr bwMode="auto">
              <a:xfrm>
                <a:off x="1009" y="2935"/>
                <a:ext cx="50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5" name="Rectangle 369"/>
              <p:cNvSpPr>
                <a:spLocks noChangeArrowheads="1"/>
              </p:cNvSpPr>
              <p:nvPr/>
            </p:nvSpPr>
            <p:spPr bwMode="auto">
              <a:xfrm>
                <a:off x="1513" y="295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6" name="Rectangle 370"/>
              <p:cNvSpPr>
                <a:spLocks noChangeArrowheads="1"/>
              </p:cNvSpPr>
              <p:nvPr/>
            </p:nvSpPr>
            <p:spPr bwMode="auto">
              <a:xfrm>
                <a:off x="1513" y="2935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7" name="Rectangle 371"/>
              <p:cNvSpPr>
                <a:spLocks noChangeArrowheads="1"/>
              </p:cNvSpPr>
              <p:nvPr/>
            </p:nvSpPr>
            <p:spPr bwMode="auto">
              <a:xfrm>
                <a:off x="1528" y="2935"/>
                <a:ext cx="493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8" name="Rectangle 372"/>
              <p:cNvSpPr>
                <a:spLocks noChangeArrowheads="1"/>
              </p:cNvSpPr>
              <p:nvPr/>
            </p:nvSpPr>
            <p:spPr bwMode="auto">
              <a:xfrm>
                <a:off x="2021" y="2935"/>
                <a:ext cx="23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19" name="Rectangle 373"/>
              <p:cNvSpPr>
                <a:spLocks noChangeArrowheads="1"/>
              </p:cNvSpPr>
              <p:nvPr/>
            </p:nvSpPr>
            <p:spPr bwMode="auto">
              <a:xfrm>
                <a:off x="2044" y="2935"/>
                <a:ext cx="502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0" name="Rectangle 374"/>
              <p:cNvSpPr>
                <a:spLocks noChangeArrowheads="1"/>
              </p:cNvSpPr>
              <p:nvPr/>
            </p:nvSpPr>
            <p:spPr bwMode="auto">
              <a:xfrm>
                <a:off x="2546" y="295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1" name="Rectangle 375"/>
              <p:cNvSpPr>
                <a:spLocks noChangeArrowheads="1"/>
              </p:cNvSpPr>
              <p:nvPr/>
            </p:nvSpPr>
            <p:spPr bwMode="auto">
              <a:xfrm>
                <a:off x="2546" y="2935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2" name="Rectangle 376"/>
              <p:cNvSpPr>
                <a:spLocks noChangeArrowheads="1"/>
              </p:cNvSpPr>
              <p:nvPr/>
            </p:nvSpPr>
            <p:spPr bwMode="auto">
              <a:xfrm>
                <a:off x="2561" y="2935"/>
                <a:ext cx="49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3" name="Rectangle 377"/>
              <p:cNvSpPr>
                <a:spLocks noChangeArrowheads="1"/>
              </p:cNvSpPr>
              <p:nvPr/>
            </p:nvSpPr>
            <p:spPr bwMode="auto">
              <a:xfrm>
                <a:off x="3056" y="2935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4" name="Rectangle 378"/>
              <p:cNvSpPr>
                <a:spLocks noChangeArrowheads="1"/>
              </p:cNvSpPr>
              <p:nvPr/>
            </p:nvSpPr>
            <p:spPr bwMode="auto">
              <a:xfrm>
                <a:off x="3078" y="2935"/>
                <a:ext cx="502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5" name="Rectangle 379"/>
              <p:cNvSpPr>
                <a:spLocks noChangeArrowheads="1"/>
              </p:cNvSpPr>
              <p:nvPr/>
            </p:nvSpPr>
            <p:spPr bwMode="auto">
              <a:xfrm>
                <a:off x="3580" y="295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6" name="Rectangle 380"/>
              <p:cNvSpPr>
                <a:spLocks noChangeArrowheads="1"/>
              </p:cNvSpPr>
              <p:nvPr/>
            </p:nvSpPr>
            <p:spPr bwMode="auto">
              <a:xfrm>
                <a:off x="3580" y="2935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7" name="Rectangle 381"/>
              <p:cNvSpPr>
                <a:spLocks noChangeArrowheads="1"/>
              </p:cNvSpPr>
              <p:nvPr/>
            </p:nvSpPr>
            <p:spPr bwMode="auto">
              <a:xfrm>
                <a:off x="3595" y="2935"/>
                <a:ext cx="49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8" name="Rectangle 382"/>
              <p:cNvSpPr>
                <a:spLocks noChangeArrowheads="1"/>
              </p:cNvSpPr>
              <p:nvPr/>
            </p:nvSpPr>
            <p:spPr bwMode="auto">
              <a:xfrm>
                <a:off x="4089" y="2935"/>
                <a:ext cx="22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29" name="Rectangle 383"/>
              <p:cNvSpPr>
                <a:spLocks noChangeArrowheads="1"/>
              </p:cNvSpPr>
              <p:nvPr/>
            </p:nvSpPr>
            <p:spPr bwMode="auto">
              <a:xfrm>
                <a:off x="4111" y="2935"/>
                <a:ext cx="504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0" name="Rectangle 384"/>
              <p:cNvSpPr>
                <a:spLocks noChangeArrowheads="1"/>
              </p:cNvSpPr>
              <p:nvPr/>
            </p:nvSpPr>
            <p:spPr bwMode="auto">
              <a:xfrm>
                <a:off x="4615" y="2952"/>
                <a:ext cx="5" cy="1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1" name="Rectangle 385"/>
              <p:cNvSpPr>
                <a:spLocks noChangeArrowheads="1"/>
              </p:cNvSpPr>
              <p:nvPr/>
            </p:nvSpPr>
            <p:spPr bwMode="auto">
              <a:xfrm>
                <a:off x="4615" y="2935"/>
                <a:ext cx="15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2" name="Rectangle 386"/>
              <p:cNvSpPr>
                <a:spLocks noChangeArrowheads="1"/>
              </p:cNvSpPr>
              <p:nvPr/>
            </p:nvSpPr>
            <p:spPr bwMode="auto">
              <a:xfrm>
                <a:off x="4630" y="2935"/>
                <a:ext cx="497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3" name="Rectangle 387"/>
              <p:cNvSpPr>
                <a:spLocks noChangeArrowheads="1"/>
              </p:cNvSpPr>
              <p:nvPr/>
            </p:nvSpPr>
            <p:spPr bwMode="auto">
              <a:xfrm>
                <a:off x="5137" y="2935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4" name="Rectangle 388"/>
              <p:cNvSpPr>
                <a:spLocks noChangeArrowheads="1"/>
              </p:cNvSpPr>
              <p:nvPr/>
            </p:nvSpPr>
            <p:spPr bwMode="auto">
              <a:xfrm>
                <a:off x="5127" y="2935"/>
                <a:ext cx="5" cy="1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5" name="Rectangle 389"/>
              <p:cNvSpPr>
                <a:spLocks noChangeArrowheads="1"/>
              </p:cNvSpPr>
              <p:nvPr/>
            </p:nvSpPr>
            <p:spPr bwMode="auto">
              <a:xfrm>
                <a:off x="486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6" name="Rectangle 390"/>
              <p:cNvSpPr>
                <a:spLocks noChangeArrowheads="1"/>
              </p:cNvSpPr>
              <p:nvPr/>
            </p:nvSpPr>
            <p:spPr bwMode="auto">
              <a:xfrm>
                <a:off x="476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7" name="Rectangle 391"/>
              <p:cNvSpPr>
                <a:spLocks noChangeArrowheads="1"/>
              </p:cNvSpPr>
              <p:nvPr/>
            </p:nvSpPr>
            <p:spPr bwMode="auto">
              <a:xfrm>
                <a:off x="987" y="2953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8" name="Rectangle 392"/>
              <p:cNvSpPr>
                <a:spLocks noChangeArrowheads="1"/>
              </p:cNvSpPr>
              <p:nvPr/>
            </p:nvSpPr>
            <p:spPr bwMode="auto">
              <a:xfrm>
                <a:off x="1513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39" name="Rectangle 393"/>
              <p:cNvSpPr>
                <a:spLocks noChangeArrowheads="1"/>
              </p:cNvSpPr>
              <p:nvPr/>
            </p:nvSpPr>
            <p:spPr bwMode="auto">
              <a:xfrm>
                <a:off x="2021" y="2953"/>
                <a:ext cx="23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0" name="Rectangle 394"/>
              <p:cNvSpPr>
                <a:spLocks noChangeArrowheads="1"/>
              </p:cNvSpPr>
              <p:nvPr/>
            </p:nvSpPr>
            <p:spPr bwMode="auto">
              <a:xfrm>
                <a:off x="2546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1" name="Rectangle 395"/>
              <p:cNvSpPr>
                <a:spLocks noChangeArrowheads="1"/>
              </p:cNvSpPr>
              <p:nvPr/>
            </p:nvSpPr>
            <p:spPr bwMode="auto">
              <a:xfrm>
                <a:off x="3056" y="2953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2" name="Rectangle 396"/>
              <p:cNvSpPr>
                <a:spLocks noChangeArrowheads="1"/>
              </p:cNvSpPr>
              <p:nvPr/>
            </p:nvSpPr>
            <p:spPr bwMode="auto">
              <a:xfrm>
                <a:off x="3580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3" name="Rectangle 397"/>
              <p:cNvSpPr>
                <a:spLocks noChangeArrowheads="1"/>
              </p:cNvSpPr>
              <p:nvPr/>
            </p:nvSpPr>
            <p:spPr bwMode="auto">
              <a:xfrm>
                <a:off x="4089" y="2953"/>
                <a:ext cx="22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4" name="Rectangle 398"/>
              <p:cNvSpPr>
                <a:spLocks noChangeArrowheads="1"/>
              </p:cNvSpPr>
              <p:nvPr/>
            </p:nvSpPr>
            <p:spPr bwMode="auto">
              <a:xfrm>
                <a:off x="4615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5" name="Rectangle 399"/>
              <p:cNvSpPr>
                <a:spLocks noChangeArrowheads="1"/>
              </p:cNvSpPr>
              <p:nvPr/>
            </p:nvSpPr>
            <p:spPr bwMode="auto">
              <a:xfrm>
                <a:off x="5137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6" name="Rectangle 400"/>
              <p:cNvSpPr>
                <a:spLocks noChangeArrowheads="1"/>
              </p:cNvSpPr>
              <p:nvPr/>
            </p:nvSpPr>
            <p:spPr bwMode="auto">
              <a:xfrm>
                <a:off x="5127" y="2953"/>
                <a:ext cx="5" cy="266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47" name="Rectangle 401"/>
              <p:cNvSpPr>
                <a:spLocks noChangeArrowheads="1"/>
              </p:cNvSpPr>
              <p:nvPr/>
            </p:nvSpPr>
            <p:spPr bwMode="auto">
              <a:xfrm>
                <a:off x="539" y="3239"/>
                <a:ext cx="378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Intercept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8" name="Rectangle 402"/>
              <p:cNvSpPr>
                <a:spLocks noChangeArrowheads="1"/>
              </p:cNvSpPr>
              <p:nvPr/>
            </p:nvSpPr>
            <p:spPr bwMode="auto">
              <a:xfrm>
                <a:off x="901" y="323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49" name="Rectangle 403"/>
              <p:cNvSpPr>
                <a:spLocks noChangeArrowheads="1"/>
              </p:cNvSpPr>
              <p:nvPr/>
            </p:nvSpPr>
            <p:spPr bwMode="auto">
              <a:xfrm>
                <a:off x="539" y="3372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0" name="Rectangle 404"/>
              <p:cNvSpPr>
                <a:spLocks noChangeArrowheads="1"/>
              </p:cNvSpPr>
              <p:nvPr/>
            </p:nvSpPr>
            <p:spPr bwMode="auto">
              <a:xfrm>
                <a:off x="1116" y="3239"/>
                <a:ext cx="293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0.3017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1" name="Rectangle 405"/>
              <p:cNvSpPr>
                <a:spLocks noChangeArrowheads="1"/>
              </p:cNvSpPr>
              <p:nvPr/>
            </p:nvSpPr>
            <p:spPr bwMode="auto">
              <a:xfrm>
                <a:off x="1398" y="3239"/>
                <a:ext cx="27" cy="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73" name="Rectangle 407"/>
            <p:cNvSpPr>
              <a:spLocks noChangeArrowheads="1"/>
            </p:cNvSpPr>
            <p:nvPr/>
          </p:nvSpPr>
          <p:spPr bwMode="auto">
            <a:xfrm>
              <a:off x="1081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(0.0001)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4" name="Rectangle 408"/>
            <p:cNvSpPr>
              <a:spLocks noChangeArrowheads="1"/>
            </p:cNvSpPr>
            <p:nvPr/>
          </p:nvSpPr>
          <p:spPr bwMode="auto">
            <a:xfrm>
              <a:off x="1432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5" name="Rectangle 409"/>
            <p:cNvSpPr>
              <a:spLocks noChangeArrowheads="1"/>
            </p:cNvSpPr>
            <p:nvPr/>
          </p:nvSpPr>
          <p:spPr bwMode="auto">
            <a:xfrm>
              <a:off x="1633" y="3239"/>
              <a:ext cx="2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0.2992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6" name="Rectangle 410"/>
            <p:cNvSpPr>
              <a:spLocks noChangeArrowheads="1"/>
            </p:cNvSpPr>
            <p:nvPr/>
          </p:nvSpPr>
          <p:spPr bwMode="auto">
            <a:xfrm>
              <a:off x="1915" y="3239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7" name="Rectangle 411"/>
            <p:cNvSpPr>
              <a:spLocks noChangeArrowheads="1"/>
            </p:cNvSpPr>
            <p:nvPr/>
          </p:nvSpPr>
          <p:spPr bwMode="auto">
            <a:xfrm>
              <a:off x="1599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(0.0001)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Rectangle 412"/>
            <p:cNvSpPr>
              <a:spLocks noChangeArrowheads="1"/>
            </p:cNvSpPr>
            <p:nvPr/>
          </p:nvSpPr>
          <p:spPr bwMode="auto">
            <a:xfrm>
              <a:off x="1949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Rectangle 413"/>
            <p:cNvSpPr>
              <a:spLocks noChangeArrowheads="1"/>
            </p:cNvSpPr>
            <p:nvPr/>
          </p:nvSpPr>
          <p:spPr bwMode="auto">
            <a:xfrm>
              <a:off x="2133" y="3239"/>
              <a:ext cx="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Rectangle 414"/>
            <p:cNvSpPr>
              <a:spLocks noChangeArrowheads="1"/>
            </p:cNvSpPr>
            <p:nvPr/>
          </p:nvSpPr>
          <p:spPr bwMode="auto">
            <a:xfrm>
              <a:off x="2166" y="3239"/>
              <a:ext cx="2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0.3758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1" name="Rectangle 415"/>
            <p:cNvSpPr>
              <a:spLocks noChangeArrowheads="1"/>
            </p:cNvSpPr>
            <p:nvPr/>
          </p:nvSpPr>
          <p:spPr bwMode="auto">
            <a:xfrm>
              <a:off x="2449" y="3239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Rectangle 416"/>
            <p:cNvSpPr>
              <a:spLocks noChangeArrowheads="1"/>
            </p:cNvSpPr>
            <p:nvPr/>
          </p:nvSpPr>
          <p:spPr bwMode="auto">
            <a:xfrm>
              <a:off x="2116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(0.0001)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3" name="Rectangle 417"/>
            <p:cNvSpPr>
              <a:spLocks noChangeArrowheads="1"/>
            </p:cNvSpPr>
            <p:nvPr/>
          </p:nvSpPr>
          <p:spPr bwMode="auto">
            <a:xfrm>
              <a:off x="2466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Rectangle 418"/>
            <p:cNvSpPr>
              <a:spLocks noChangeArrowheads="1"/>
            </p:cNvSpPr>
            <p:nvPr/>
          </p:nvSpPr>
          <p:spPr bwMode="auto">
            <a:xfrm>
              <a:off x="2649" y="3239"/>
              <a:ext cx="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Rectangle 419"/>
            <p:cNvSpPr>
              <a:spLocks noChangeArrowheads="1"/>
            </p:cNvSpPr>
            <p:nvPr/>
          </p:nvSpPr>
          <p:spPr bwMode="auto">
            <a:xfrm>
              <a:off x="2682" y="3239"/>
              <a:ext cx="2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0.5736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6" name="Rectangle 420"/>
            <p:cNvSpPr>
              <a:spLocks noChangeArrowheads="1"/>
            </p:cNvSpPr>
            <p:nvPr/>
          </p:nvSpPr>
          <p:spPr bwMode="auto">
            <a:xfrm>
              <a:off x="2965" y="3239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Rectangle 421"/>
            <p:cNvSpPr>
              <a:spLocks noChangeArrowheads="1"/>
            </p:cNvSpPr>
            <p:nvPr/>
          </p:nvSpPr>
          <p:spPr bwMode="auto">
            <a:xfrm>
              <a:off x="2632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(0.0001)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Rectangle 422"/>
            <p:cNvSpPr>
              <a:spLocks noChangeArrowheads="1"/>
            </p:cNvSpPr>
            <p:nvPr/>
          </p:nvSpPr>
          <p:spPr bwMode="auto">
            <a:xfrm>
              <a:off x="2982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Rectangle 423"/>
            <p:cNvSpPr>
              <a:spLocks noChangeArrowheads="1"/>
            </p:cNvSpPr>
            <p:nvPr/>
          </p:nvSpPr>
          <p:spPr bwMode="auto">
            <a:xfrm>
              <a:off x="3167" y="3239"/>
              <a:ext cx="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Rectangle 424"/>
            <p:cNvSpPr>
              <a:spLocks noChangeArrowheads="1"/>
            </p:cNvSpPr>
            <p:nvPr/>
          </p:nvSpPr>
          <p:spPr bwMode="auto">
            <a:xfrm>
              <a:off x="3201" y="3239"/>
              <a:ext cx="2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0.0697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Rectangle 425"/>
            <p:cNvSpPr>
              <a:spLocks noChangeArrowheads="1"/>
            </p:cNvSpPr>
            <p:nvPr/>
          </p:nvSpPr>
          <p:spPr bwMode="auto">
            <a:xfrm>
              <a:off x="3484" y="3239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Rectangle 426"/>
            <p:cNvSpPr>
              <a:spLocks noChangeArrowheads="1"/>
            </p:cNvSpPr>
            <p:nvPr/>
          </p:nvSpPr>
          <p:spPr bwMode="auto">
            <a:xfrm>
              <a:off x="3150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(0.0840)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Rectangle 427"/>
            <p:cNvSpPr>
              <a:spLocks noChangeArrowheads="1"/>
            </p:cNvSpPr>
            <p:nvPr/>
          </p:nvSpPr>
          <p:spPr bwMode="auto">
            <a:xfrm>
              <a:off x="3501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Rectangle 428"/>
            <p:cNvSpPr>
              <a:spLocks noChangeArrowheads="1"/>
            </p:cNvSpPr>
            <p:nvPr/>
          </p:nvSpPr>
          <p:spPr bwMode="auto">
            <a:xfrm>
              <a:off x="3683" y="3239"/>
              <a:ext cx="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5" name="Rectangle 429"/>
            <p:cNvSpPr>
              <a:spLocks noChangeArrowheads="1"/>
            </p:cNvSpPr>
            <p:nvPr/>
          </p:nvSpPr>
          <p:spPr bwMode="auto">
            <a:xfrm>
              <a:off x="3716" y="3239"/>
              <a:ext cx="2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0.1049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6" name="Rectangle 430"/>
            <p:cNvSpPr>
              <a:spLocks noChangeArrowheads="1"/>
            </p:cNvSpPr>
            <p:nvPr/>
          </p:nvSpPr>
          <p:spPr bwMode="auto">
            <a:xfrm>
              <a:off x="4000" y="3239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Rectangle 431"/>
            <p:cNvSpPr>
              <a:spLocks noChangeArrowheads="1"/>
            </p:cNvSpPr>
            <p:nvPr/>
          </p:nvSpPr>
          <p:spPr bwMode="auto">
            <a:xfrm>
              <a:off x="3666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(0.0058)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Rectangle 432"/>
            <p:cNvSpPr>
              <a:spLocks noChangeArrowheads="1"/>
            </p:cNvSpPr>
            <p:nvPr/>
          </p:nvSpPr>
          <p:spPr bwMode="auto">
            <a:xfrm>
              <a:off x="4017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" name="Rectangle 433"/>
            <p:cNvSpPr>
              <a:spLocks noChangeArrowheads="1"/>
            </p:cNvSpPr>
            <p:nvPr/>
          </p:nvSpPr>
          <p:spPr bwMode="auto">
            <a:xfrm>
              <a:off x="4201" y="3239"/>
              <a:ext cx="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0" name="Rectangle 434"/>
            <p:cNvSpPr>
              <a:spLocks noChangeArrowheads="1"/>
            </p:cNvSpPr>
            <p:nvPr/>
          </p:nvSpPr>
          <p:spPr bwMode="auto">
            <a:xfrm>
              <a:off x="4234" y="3239"/>
              <a:ext cx="18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0.17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1" name="Rectangle 435"/>
            <p:cNvSpPr>
              <a:spLocks noChangeArrowheads="1"/>
            </p:cNvSpPr>
            <p:nvPr/>
          </p:nvSpPr>
          <p:spPr bwMode="auto">
            <a:xfrm>
              <a:off x="4414" y="3239"/>
              <a:ext cx="10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32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2" name="Rectangle 436"/>
            <p:cNvSpPr>
              <a:spLocks noChangeArrowheads="1"/>
            </p:cNvSpPr>
            <p:nvPr/>
          </p:nvSpPr>
          <p:spPr bwMode="auto">
            <a:xfrm>
              <a:off x="4517" y="3239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3" name="Rectangle 437"/>
            <p:cNvSpPr>
              <a:spLocks noChangeArrowheads="1"/>
            </p:cNvSpPr>
            <p:nvPr/>
          </p:nvSpPr>
          <p:spPr bwMode="auto">
            <a:xfrm>
              <a:off x="4183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(0.0010)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4" name="Rectangle 438"/>
            <p:cNvSpPr>
              <a:spLocks noChangeArrowheads="1"/>
            </p:cNvSpPr>
            <p:nvPr/>
          </p:nvSpPr>
          <p:spPr bwMode="auto">
            <a:xfrm>
              <a:off x="4534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5" name="Rectangle 439"/>
            <p:cNvSpPr>
              <a:spLocks noChangeArrowheads="1"/>
            </p:cNvSpPr>
            <p:nvPr/>
          </p:nvSpPr>
          <p:spPr bwMode="auto">
            <a:xfrm>
              <a:off x="4718" y="3239"/>
              <a:ext cx="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-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6" name="Rectangle 440"/>
            <p:cNvSpPr>
              <a:spLocks noChangeArrowheads="1"/>
            </p:cNvSpPr>
            <p:nvPr/>
          </p:nvSpPr>
          <p:spPr bwMode="auto">
            <a:xfrm>
              <a:off x="4751" y="3239"/>
              <a:ext cx="293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0.2618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7" name="Rectangle 441"/>
            <p:cNvSpPr>
              <a:spLocks noChangeArrowheads="1"/>
            </p:cNvSpPr>
            <p:nvPr/>
          </p:nvSpPr>
          <p:spPr bwMode="auto">
            <a:xfrm>
              <a:off x="5034" y="3239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8" name="Rectangle 442"/>
            <p:cNvSpPr>
              <a:spLocks noChangeArrowheads="1"/>
            </p:cNvSpPr>
            <p:nvPr/>
          </p:nvSpPr>
          <p:spPr bwMode="auto">
            <a:xfrm>
              <a:off x="4701" y="3372"/>
              <a:ext cx="364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(0.0001)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" name="Rectangle 443"/>
            <p:cNvSpPr>
              <a:spLocks noChangeArrowheads="1"/>
            </p:cNvSpPr>
            <p:nvPr/>
          </p:nvSpPr>
          <p:spPr bwMode="auto">
            <a:xfrm>
              <a:off x="5051" y="3372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Rectangle 444"/>
            <p:cNvSpPr>
              <a:spLocks noChangeArrowheads="1"/>
            </p:cNvSpPr>
            <p:nvPr/>
          </p:nvSpPr>
          <p:spPr bwMode="auto">
            <a:xfrm>
              <a:off x="486" y="3219"/>
              <a:ext cx="5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1" name="Rectangle 445"/>
            <p:cNvSpPr>
              <a:spLocks noChangeArrowheads="1"/>
            </p:cNvSpPr>
            <p:nvPr/>
          </p:nvSpPr>
          <p:spPr bwMode="auto">
            <a:xfrm>
              <a:off x="476" y="3219"/>
              <a:ext cx="5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2" name="Rectangle 446"/>
            <p:cNvSpPr>
              <a:spLocks noChangeArrowheads="1"/>
            </p:cNvSpPr>
            <p:nvPr/>
          </p:nvSpPr>
          <p:spPr bwMode="auto">
            <a:xfrm>
              <a:off x="491" y="3219"/>
              <a:ext cx="496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3" name="Rectangle 447"/>
            <p:cNvSpPr>
              <a:spLocks noChangeArrowheads="1"/>
            </p:cNvSpPr>
            <p:nvPr/>
          </p:nvSpPr>
          <p:spPr bwMode="auto">
            <a:xfrm>
              <a:off x="987" y="3219"/>
              <a:ext cx="22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4" name="Rectangle 448"/>
            <p:cNvSpPr>
              <a:spLocks noChangeArrowheads="1"/>
            </p:cNvSpPr>
            <p:nvPr/>
          </p:nvSpPr>
          <p:spPr bwMode="auto">
            <a:xfrm>
              <a:off x="1009" y="3219"/>
              <a:ext cx="504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5" name="Rectangle 449"/>
            <p:cNvSpPr>
              <a:spLocks noChangeArrowheads="1"/>
            </p:cNvSpPr>
            <p:nvPr/>
          </p:nvSpPr>
          <p:spPr bwMode="auto">
            <a:xfrm>
              <a:off x="1513" y="3236"/>
              <a:ext cx="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6" name="Rectangle 450"/>
            <p:cNvSpPr>
              <a:spLocks noChangeArrowheads="1"/>
            </p:cNvSpPr>
            <p:nvPr/>
          </p:nvSpPr>
          <p:spPr bwMode="auto">
            <a:xfrm>
              <a:off x="1513" y="3219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7" name="Rectangle 451"/>
            <p:cNvSpPr>
              <a:spLocks noChangeArrowheads="1"/>
            </p:cNvSpPr>
            <p:nvPr/>
          </p:nvSpPr>
          <p:spPr bwMode="auto">
            <a:xfrm>
              <a:off x="1528" y="3219"/>
              <a:ext cx="49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8" name="Rectangle 452"/>
            <p:cNvSpPr>
              <a:spLocks noChangeArrowheads="1"/>
            </p:cNvSpPr>
            <p:nvPr/>
          </p:nvSpPr>
          <p:spPr bwMode="auto">
            <a:xfrm>
              <a:off x="2021" y="3219"/>
              <a:ext cx="23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19" name="Rectangle 453"/>
            <p:cNvSpPr>
              <a:spLocks noChangeArrowheads="1"/>
            </p:cNvSpPr>
            <p:nvPr/>
          </p:nvSpPr>
          <p:spPr bwMode="auto">
            <a:xfrm>
              <a:off x="2044" y="3219"/>
              <a:ext cx="502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0" name="Rectangle 454"/>
            <p:cNvSpPr>
              <a:spLocks noChangeArrowheads="1"/>
            </p:cNvSpPr>
            <p:nvPr/>
          </p:nvSpPr>
          <p:spPr bwMode="auto">
            <a:xfrm>
              <a:off x="2546" y="3236"/>
              <a:ext cx="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1" name="Rectangle 455"/>
            <p:cNvSpPr>
              <a:spLocks noChangeArrowheads="1"/>
            </p:cNvSpPr>
            <p:nvPr/>
          </p:nvSpPr>
          <p:spPr bwMode="auto">
            <a:xfrm>
              <a:off x="2546" y="3219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2" name="Rectangle 456"/>
            <p:cNvSpPr>
              <a:spLocks noChangeArrowheads="1"/>
            </p:cNvSpPr>
            <p:nvPr/>
          </p:nvSpPr>
          <p:spPr bwMode="auto">
            <a:xfrm>
              <a:off x="2561" y="3219"/>
              <a:ext cx="49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3" name="Rectangle 457"/>
            <p:cNvSpPr>
              <a:spLocks noChangeArrowheads="1"/>
            </p:cNvSpPr>
            <p:nvPr/>
          </p:nvSpPr>
          <p:spPr bwMode="auto">
            <a:xfrm>
              <a:off x="3056" y="3219"/>
              <a:ext cx="22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4" name="Rectangle 458"/>
            <p:cNvSpPr>
              <a:spLocks noChangeArrowheads="1"/>
            </p:cNvSpPr>
            <p:nvPr/>
          </p:nvSpPr>
          <p:spPr bwMode="auto">
            <a:xfrm>
              <a:off x="3078" y="3219"/>
              <a:ext cx="502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5" name="Rectangle 459"/>
            <p:cNvSpPr>
              <a:spLocks noChangeArrowheads="1"/>
            </p:cNvSpPr>
            <p:nvPr/>
          </p:nvSpPr>
          <p:spPr bwMode="auto">
            <a:xfrm>
              <a:off x="3580" y="3236"/>
              <a:ext cx="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6" name="Rectangle 460"/>
            <p:cNvSpPr>
              <a:spLocks noChangeArrowheads="1"/>
            </p:cNvSpPr>
            <p:nvPr/>
          </p:nvSpPr>
          <p:spPr bwMode="auto">
            <a:xfrm>
              <a:off x="3580" y="3219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7" name="Rectangle 461"/>
            <p:cNvSpPr>
              <a:spLocks noChangeArrowheads="1"/>
            </p:cNvSpPr>
            <p:nvPr/>
          </p:nvSpPr>
          <p:spPr bwMode="auto">
            <a:xfrm>
              <a:off x="3595" y="3219"/>
              <a:ext cx="494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8" name="Rectangle 462"/>
            <p:cNvSpPr>
              <a:spLocks noChangeArrowheads="1"/>
            </p:cNvSpPr>
            <p:nvPr/>
          </p:nvSpPr>
          <p:spPr bwMode="auto">
            <a:xfrm>
              <a:off x="4089" y="3219"/>
              <a:ext cx="22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29" name="Rectangle 463"/>
            <p:cNvSpPr>
              <a:spLocks noChangeArrowheads="1"/>
            </p:cNvSpPr>
            <p:nvPr/>
          </p:nvSpPr>
          <p:spPr bwMode="auto">
            <a:xfrm>
              <a:off x="4111" y="3219"/>
              <a:ext cx="504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0" name="Rectangle 464"/>
            <p:cNvSpPr>
              <a:spLocks noChangeArrowheads="1"/>
            </p:cNvSpPr>
            <p:nvPr/>
          </p:nvSpPr>
          <p:spPr bwMode="auto">
            <a:xfrm>
              <a:off x="4615" y="3236"/>
              <a:ext cx="5" cy="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1" name="Rectangle 465"/>
            <p:cNvSpPr>
              <a:spLocks noChangeArrowheads="1"/>
            </p:cNvSpPr>
            <p:nvPr/>
          </p:nvSpPr>
          <p:spPr bwMode="auto">
            <a:xfrm>
              <a:off x="4615" y="3219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2" name="Rectangle 466"/>
            <p:cNvSpPr>
              <a:spLocks noChangeArrowheads="1"/>
            </p:cNvSpPr>
            <p:nvPr/>
          </p:nvSpPr>
          <p:spPr bwMode="auto">
            <a:xfrm>
              <a:off x="4630" y="3219"/>
              <a:ext cx="49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3" name="Rectangle 467"/>
            <p:cNvSpPr>
              <a:spLocks noChangeArrowheads="1"/>
            </p:cNvSpPr>
            <p:nvPr/>
          </p:nvSpPr>
          <p:spPr bwMode="auto">
            <a:xfrm>
              <a:off x="5137" y="3219"/>
              <a:ext cx="5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4" name="Rectangle 468"/>
            <p:cNvSpPr>
              <a:spLocks noChangeArrowheads="1"/>
            </p:cNvSpPr>
            <p:nvPr/>
          </p:nvSpPr>
          <p:spPr bwMode="auto">
            <a:xfrm>
              <a:off x="5127" y="3219"/>
              <a:ext cx="5" cy="1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5" name="Rectangle 469"/>
            <p:cNvSpPr>
              <a:spLocks noChangeArrowheads="1"/>
            </p:cNvSpPr>
            <p:nvPr/>
          </p:nvSpPr>
          <p:spPr bwMode="auto">
            <a:xfrm>
              <a:off x="486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6" name="Rectangle 470"/>
            <p:cNvSpPr>
              <a:spLocks noChangeArrowheads="1"/>
            </p:cNvSpPr>
            <p:nvPr/>
          </p:nvSpPr>
          <p:spPr bwMode="auto">
            <a:xfrm>
              <a:off x="476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7" name="Rectangle 471"/>
            <p:cNvSpPr>
              <a:spLocks noChangeArrowheads="1"/>
            </p:cNvSpPr>
            <p:nvPr/>
          </p:nvSpPr>
          <p:spPr bwMode="auto">
            <a:xfrm>
              <a:off x="987" y="3237"/>
              <a:ext cx="22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8" name="Rectangle 472"/>
            <p:cNvSpPr>
              <a:spLocks noChangeArrowheads="1"/>
            </p:cNvSpPr>
            <p:nvPr/>
          </p:nvSpPr>
          <p:spPr bwMode="auto">
            <a:xfrm>
              <a:off x="1513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39" name="Rectangle 473"/>
            <p:cNvSpPr>
              <a:spLocks noChangeArrowheads="1"/>
            </p:cNvSpPr>
            <p:nvPr/>
          </p:nvSpPr>
          <p:spPr bwMode="auto">
            <a:xfrm>
              <a:off x="2021" y="3237"/>
              <a:ext cx="23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0" name="Rectangle 474"/>
            <p:cNvSpPr>
              <a:spLocks noChangeArrowheads="1"/>
            </p:cNvSpPr>
            <p:nvPr/>
          </p:nvSpPr>
          <p:spPr bwMode="auto">
            <a:xfrm>
              <a:off x="2546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1" name="Rectangle 475"/>
            <p:cNvSpPr>
              <a:spLocks noChangeArrowheads="1"/>
            </p:cNvSpPr>
            <p:nvPr/>
          </p:nvSpPr>
          <p:spPr bwMode="auto">
            <a:xfrm>
              <a:off x="3056" y="3237"/>
              <a:ext cx="22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2" name="Rectangle 476"/>
            <p:cNvSpPr>
              <a:spLocks noChangeArrowheads="1"/>
            </p:cNvSpPr>
            <p:nvPr/>
          </p:nvSpPr>
          <p:spPr bwMode="auto">
            <a:xfrm>
              <a:off x="3580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3" name="Rectangle 477"/>
            <p:cNvSpPr>
              <a:spLocks noChangeArrowheads="1"/>
            </p:cNvSpPr>
            <p:nvPr/>
          </p:nvSpPr>
          <p:spPr bwMode="auto">
            <a:xfrm>
              <a:off x="4089" y="3237"/>
              <a:ext cx="22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4" name="Rectangle 478"/>
            <p:cNvSpPr>
              <a:spLocks noChangeArrowheads="1"/>
            </p:cNvSpPr>
            <p:nvPr/>
          </p:nvSpPr>
          <p:spPr bwMode="auto">
            <a:xfrm>
              <a:off x="4615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5" name="Rectangle 479"/>
            <p:cNvSpPr>
              <a:spLocks noChangeArrowheads="1"/>
            </p:cNvSpPr>
            <p:nvPr/>
          </p:nvSpPr>
          <p:spPr bwMode="auto">
            <a:xfrm>
              <a:off x="5137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6" name="Rectangle 480"/>
            <p:cNvSpPr>
              <a:spLocks noChangeArrowheads="1"/>
            </p:cNvSpPr>
            <p:nvPr/>
          </p:nvSpPr>
          <p:spPr bwMode="auto">
            <a:xfrm>
              <a:off x="5127" y="3237"/>
              <a:ext cx="5" cy="2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7" name="Rectangle 481"/>
            <p:cNvSpPr>
              <a:spLocks noChangeArrowheads="1"/>
            </p:cNvSpPr>
            <p:nvPr/>
          </p:nvSpPr>
          <p:spPr bwMode="auto">
            <a:xfrm>
              <a:off x="539" y="3531"/>
              <a:ext cx="258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Adj R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8" name="Rectangle 482"/>
            <p:cNvSpPr>
              <a:spLocks noChangeArrowheads="1"/>
            </p:cNvSpPr>
            <p:nvPr/>
          </p:nvSpPr>
          <p:spPr bwMode="auto">
            <a:xfrm>
              <a:off x="785" y="3514"/>
              <a:ext cx="32" cy="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9" name="Rectangle 483"/>
            <p:cNvSpPr>
              <a:spLocks noChangeArrowheads="1"/>
            </p:cNvSpPr>
            <p:nvPr/>
          </p:nvSpPr>
          <p:spPr bwMode="auto">
            <a:xfrm>
              <a:off x="818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0" name="Rectangle 484"/>
            <p:cNvSpPr>
              <a:spLocks noChangeArrowheads="1"/>
            </p:cNvSpPr>
            <p:nvPr/>
          </p:nvSpPr>
          <p:spPr bwMode="auto">
            <a:xfrm>
              <a:off x="1140" y="3531"/>
              <a:ext cx="24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0.988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1" name="Rectangle 485"/>
            <p:cNvSpPr>
              <a:spLocks noChangeArrowheads="1"/>
            </p:cNvSpPr>
            <p:nvPr/>
          </p:nvSpPr>
          <p:spPr bwMode="auto">
            <a:xfrm>
              <a:off x="1372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2" name="Rectangle 486"/>
            <p:cNvSpPr>
              <a:spLocks noChangeArrowheads="1"/>
            </p:cNvSpPr>
            <p:nvPr/>
          </p:nvSpPr>
          <p:spPr bwMode="auto">
            <a:xfrm>
              <a:off x="1657" y="3531"/>
              <a:ext cx="24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0.980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3" name="Rectangle 487"/>
            <p:cNvSpPr>
              <a:spLocks noChangeArrowheads="1"/>
            </p:cNvSpPr>
            <p:nvPr/>
          </p:nvSpPr>
          <p:spPr bwMode="auto">
            <a:xfrm>
              <a:off x="1889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4" name="Rectangle 488"/>
            <p:cNvSpPr>
              <a:spLocks noChangeArrowheads="1"/>
            </p:cNvSpPr>
            <p:nvPr/>
          </p:nvSpPr>
          <p:spPr bwMode="auto">
            <a:xfrm>
              <a:off x="2175" y="3531"/>
              <a:ext cx="24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0.714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5" name="Rectangle 489"/>
            <p:cNvSpPr>
              <a:spLocks noChangeArrowheads="1"/>
            </p:cNvSpPr>
            <p:nvPr/>
          </p:nvSpPr>
          <p:spPr bwMode="auto">
            <a:xfrm>
              <a:off x="2406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6" name="Rectangle 490"/>
            <p:cNvSpPr>
              <a:spLocks noChangeArrowheads="1"/>
            </p:cNvSpPr>
            <p:nvPr/>
          </p:nvSpPr>
          <p:spPr bwMode="auto">
            <a:xfrm>
              <a:off x="2691" y="3531"/>
              <a:ext cx="24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0.813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7" name="Rectangle 491"/>
            <p:cNvSpPr>
              <a:spLocks noChangeArrowheads="1"/>
            </p:cNvSpPr>
            <p:nvPr/>
          </p:nvSpPr>
          <p:spPr bwMode="auto">
            <a:xfrm>
              <a:off x="2922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8" name="Rectangle 492"/>
            <p:cNvSpPr>
              <a:spLocks noChangeArrowheads="1"/>
            </p:cNvSpPr>
            <p:nvPr/>
          </p:nvSpPr>
          <p:spPr bwMode="auto">
            <a:xfrm>
              <a:off x="3209" y="3531"/>
              <a:ext cx="24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0.141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9" name="Rectangle 493"/>
            <p:cNvSpPr>
              <a:spLocks noChangeArrowheads="1"/>
            </p:cNvSpPr>
            <p:nvPr/>
          </p:nvSpPr>
          <p:spPr bwMode="auto">
            <a:xfrm>
              <a:off x="3441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0" name="Rectangle 494"/>
            <p:cNvSpPr>
              <a:spLocks noChangeArrowheads="1"/>
            </p:cNvSpPr>
            <p:nvPr/>
          </p:nvSpPr>
          <p:spPr bwMode="auto">
            <a:xfrm>
              <a:off x="3725" y="3531"/>
              <a:ext cx="24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0.301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1" name="Rectangle 495"/>
            <p:cNvSpPr>
              <a:spLocks noChangeArrowheads="1"/>
            </p:cNvSpPr>
            <p:nvPr/>
          </p:nvSpPr>
          <p:spPr bwMode="auto">
            <a:xfrm>
              <a:off x="3957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2" name="Rectangle 496"/>
            <p:cNvSpPr>
              <a:spLocks noChangeArrowheads="1"/>
            </p:cNvSpPr>
            <p:nvPr/>
          </p:nvSpPr>
          <p:spPr bwMode="auto">
            <a:xfrm>
              <a:off x="4242" y="3531"/>
              <a:ext cx="236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0.211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3" name="Rectangle 497"/>
            <p:cNvSpPr>
              <a:spLocks noChangeArrowheads="1"/>
            </p:cNvSpPr>
            <p:nvPr/>
          </p:nvSpPr>
          <p:spPr bwMode="auto">
            <a:xfrm>
              <a:off x="4474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4" name="Rectangle 498"/>
            <p:cNvSpPr>
              <a:spLocks noChangeArrowheads="1"/>
            </p:cNvSpPr>
            <p:nvPr/>
          </p:nvSpPr>
          <p:spPr bwMode="auto">
            <a:xfrm>
              <a:off x="4759" y="3531"/>
              <a:ext cx="240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0.370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" name="Rectangle 499"/>
            <p:cNvSpPr>
              <a:spLocks noChangeArrowheads="1"/>
            </p:cNvSpPr>
            <p:nvPr/>
          </p:nvSpPr>
          <p:spPr bwMode="auto">
            <a:xfrm>
              <a:off x="4991" y="3531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6" name="Rectangle 500"/>
            <p:cNvSpPr>
              <a:spLocks noChangeArrowheads="1"/>
            </p:cNvSpPr>
            <p:nvPr/>
          </p:nvSpPr>
          <p:spPr bwMode="auto">
            <a:xfrm>
              <a:off x="486" y="3503"/>
              <a:ext cx="5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7" name="Rectangle 501"/>
            <p:cNvSpPr>
              <a:spLocks noChangeArrowheads="1"/>
            </p:cNvSpPr>
            <p:nvPr/>
          </p:nvSpPr>
          <p:spPr bwMode="auto">
            <a:xfrm>
              <a:off x="476" y="3503"/>
              <a:ext cx="5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8" name="Rectangle 502"/>
            <p:cNvSpPr>
              <a:spLocks noChangeArrowheads="1"/>
            </p:cNvSpPr>
            <p:nvPr/>
          </p:nvSpPr>
          <p:spPr bwMode="auto">
            <a:xfrm>
              <a:off x="491" y="3503"/>
              <a:ext cx="496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69" name="Rectangle 503"/>
            <p:cNvSpPr>
              <a:spLocks noChangeArrowheads="1"/>
            </p:cNvSpPr>
            <p:nvPr/>
          </p:nvSpPr>
          <p:spPr bwMode="auto">
            <a:xfrm>
              <a:off x="987" y="3503"/>
              <a:ext cx="22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0" name="Rectangle 504"/>
            <p:cNvSpPr>
              <a:spLocks noChangeArrowheads="1"/>
            </p:cNvSpPr>
            <p:nvPr/>
          </p:nvSpPr>
          <p:spPr bwMode="auto">
            <a:xfrm>
              <a:off x="1009" y="3503"/>
              <a:ext cx="50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1" name="Rectangle 505"/>
            <p:cNvSpPr>
              <a:spLocks noChangeArrowheads="1"/>
            </p:cNvSpPr>
            <p:nvPr/>
          </p:nvSpPr>
          <p:spPr bwMode="auto">
            <a:xfrm>
              <a:off x="1513" y="3528"/>
              <a:ext cx="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2" name="Rectangle 506"/>
            <p:cNvSpPr>
              <a:spLocks noChangeArrowheads="1"/>
            </p:cNvSpPr>
            <p:nvPr/>
          </p:nvSpPr>
          <p:spPr bwMode="auto">
            <a:xfrm>
              <a:off x="1513" y="3503"/>
              <a:ext cx="2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3" name="Rectangle 507"/>
            <p:cNvSpPr>
              <a:spLocks noChangeArrowheads="1"/>
            </p:cNvSpPr>
            <p:nvPr/>
          </p:nvSpPr>
          <p:spPr bwMode="auto">
            <a:xfrm>
              <a:off x="1535" y="3503"/>
              <a:ext cx="486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4" name="Rectangle 508"/>
            <p:cNvSpPr>
              <a:spLocks noChangeArrowheads="1"/>
            </p:cNvSpPr>
            <p:nvPr/>
          </p:nvSpPr>
          <p:spPr bwMode="auto">
            <a:xfrm>
              <a:off x="2021" y="3503"/>
              <a:ext cx="23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5" name="Rectangle 509"/>
            <p:cNvSpPr>
              <a:spLocks noChangeArrowheads="1"/>
            </p:cNvSpPr>
            <p:nvPr/>
          </p:nvSpPr>
          <p:spPr bwMode="auto">
            <a:xfrm>
              <a:off x="2044" y="3503"/>
              <a:ext cx="50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6" name="Rectangle 510"/>
            <p:cNvSpPr>
              <a:spLocks noChangeArrowheads="1"/>
            </p:cNvSpPr>
            <p:nvPr/>
          </p:nvSpPr>
          <p:spPr bwMode="auto">
            <a:xfrm>
              <a:off x="2546" y="3528"/>
              <a:ext cx="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7" name="Rectangle 511"/>
            <p:cNvSpPr>
              <a:spLocks noChangeArrowheads="1"/>
            </p:cNvSpPr>
            <p:nvPr/>
          </p:nvSpPr>
          <p:spPr bwMode="auto">
            <a:xfrm>
              <a:off x="2546" y="3503"/>
              <a:ext cx="2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8" name="Rectangle 512"/>
            <p:cNvSpPr>
              <a:spLocks noChangeArrowheads="1"/>
            </p:cNvSpPr>
            <p:nvPr/>
          </p:nvSpPr>
          <p:spPr bwMode="auto">
            <a:xfrm>
              <a:off x="2568" y="3503"/>
              <a:ext cx="488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79" name="Rectangle 513"/>
            <p:cNvSpPr>
              <a:spLocks noChangeArrowheads="1"/>
            </p:cNvSpPr>
            <p:nvPr/>
          </p:nvSpPr>
          <p:spPr bwMode="auto">
            <a:xfrm>
              <a:off x="3056" y="3503"/>
              <a:ext cx="22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0" name="Rectangle 514"/>
            <p:cNvSpPr>
              <a:spLocks noChangeArrowheads="1"/>
            </p:cNvSpPr>
            <p:nvPr/>
          </p:nvSpPr>
          <p:spPr bwMode="auto">
            <a:xfrm>
              <a:off x="3078" y="3503"/>
              <a:ext cx="50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1" name="Rectangle 515"/>
            <p:cNvSpPr>
              <a:spLocks noChangeArrowheads="1"/>
            </p:cNvSpPr>
            <p:nvPr/>
          </p:nvSpPr>
          <p:spPr bwMode="auto">
            <a:xfrm>
              <a:off x="3580" y="3528"/>
              <a:ext cx="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2" name="Rectangle 516"/>
            <p:cNvSpPr>
              <a:spLocks noChangeArrowheads="1"/>
            </p:cNvSpPr>
            <p:nvPr/>
          </p:nvSpPr>
          <p:spPr bwMode="auto">
            <a:xfrm>
              <a:off x="3580" y="3503"/>
              <a:ext cx="23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3" name="Rectangle 517"/>
            <p:cNvSpPr>
              <a:spLocks noChangeArrowheads="1"/>
            </p:cNvSpPr>
            <p:nvPr/>
          </p:nvSpPr>
          <p:spPr bwMode="auto">
            <a:xfrm>
              <a:off x="3603" y="3503"/>
              <a:ext cx="486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4" name="Rectangle 518"/>
            <p:cNvSpPr>
              <a:spLocks noChangeArrowheads="1"/>
            </p:cNvSpPr>
            <p:nvPr/>
          </p:nvSpPr>
          <p:spPr bwMode="auto">
            <a:xfrm>
              <a:off x="4089" y="3503"/>
              <a:ext cx="22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5" name="Rectangle 519"/>
            <p:cNvSpPr>
              <a:spLocks noChangeArrowheads="1"/>
            </p:cNvSpPr>
            <p:nvPr/>
          </p:nvSpPr>
          <p:spPr bwMode="auto">
            <a:xfrm>
              <a:off x="4111" y="3503"/>
              <a:ext cx="504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6" name="Rectangle 520"/>
            <p:cNvSpPr>
              <a:spLocks noChangeArrowheads="1"/>
            </p:cNvSpPr>
            <p:nvPr/>
          </p:nvSpPr>
          <p:spPr bwMode="auto">
            <a:xfrm>
              <a:off x="4615" y="3528"/>
              <a:ext cx="5" cy="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7" name="Rectangle 521"/>
            <p:cNvSpPr>
              <a:spLocks noChangeArrowheads="1"/>
            </p:cNvSpPr>
            <p:nvPr/>
          </p:nvSpPr>
          <p:spPr bwMode="auto">
            <a:xfrm>
              <a:off x="4615" y="3503"/>
              <a:ext cx="22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8" name="Rectangle 522"/>
            <p:cNvSpPr>
              <a:spLocks noChangeArrowheads="1"/>
            </p:cNvSpPr>
            <p:nvPr/>
          </p:nvSpPr>
          <p:spPr bwMode="auto">
            <a:xfrm>
              <a:off x="4637" y="3503"/>
              <a:ext cx="490" cy="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89" name="Rectangle 523"/>
            <p:cNvSpPr>
              <a:spLocks noChangeArrowheads="1"/>
            </p:cNvSpPr>
            <p:nvPr/>
          </p:nvSpPr>
          <p:spPr bwMode="auto">
            <a:xfrm>
              <a:off x="5137" y="3503"/>
              <a:ext cx="5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0" name="Rectangle 524"/>
            <p:cNvSpPr>
              <a:spLocks noChangeArrowheads="1"/>
            </p:cNvSpPr>
            <p:nvPr/>
          </p:nvSpPr>
          <p:spPr bwMode="auto">
            <a:xfrm>
              <a:off x="5127" y="3503"/>
              <a:ext cx="5" cy="2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1" name="Rectangle 525"/>
            <p:cNvSpPr>
              <a:spLocks noChangeArrowheads="1"/>
            </p:cNvSpPr>
            <p:nvPr/>
          </p:nvSpPr>
          <p:spPr bwMode="auto">
            <a:xfrm>
              <a:off x="486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2" name="Rectangle 526"/>
            <p:cNvSpPr>
              <a:spLocks noChangeArrowheads="1"/>
            </p:cNvSpPr>
            <p:nvPr/>
          </p:nvSpPr>
          <p:spPr bwMode="auto">
            <a:xfrm>
              <a:off x="476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3" name="Rectangle 527"/>
            <p:cNvSpPr>
              <a:spLocks noChangeArrowheads="1"/>
            </p:cNvSpPr>
            <p:nvPr/>
          </p:nvSpPr>
          <p:spPr bwMode="auto">
            <a:xfrm>
              <a:off x="987" y="3530"/>
              <a:ext cx="22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4" name="Rectangle 528"/>
            <p:cNvSpPr>
              <a:spLocks noChangeArrowheads="1"/>
            </p:cNvSpPr>
            <p:nvPr/>
          </p:nvSpPr>
          <p:spPr bwMode="auto">
            <a:xfrm>
              <a:off x="1513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5" name="Rectangle 529"/>
            <p:cNvSpPr>
              <a:spLocks noChangeArrowheads="1"/>
            </p:cNvSpPr>
            <p:nvPr/>
          </p:nvSpPr>
          <p:spPr bwMode="auto">
            <a:xfrm>
              <a:off x="2021" y="3530"/>
              <a:ext cx="23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6" name="Rectangle 530"/>
            <p:cNvSpPr>
              <a:spLocks noChangeArrowheads="1"/>
            </p:cNvSpPr>
            <p:nvPr/>
          </p:nvSpPr>
          <p:spPr bwMode="auto">
            <a:xfrm>
              <a:off x="2546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7" name="Rectangle 531"/>
            <p:cNvSpPr>
              <a:spLocks noChangeArrowheads="1"/>
            </p:cNvSpPr>
            <p:nvPr/>
          </p:nvSpPr>
          <p:spPr bwMode="auto">
            <a:xfrm>
              <a:off x="3056" y="3530"/>
              <a:ext cx="22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8" name="Rectangle 532"/>
            <p:cNvSpPr>
              <a:spLocks noChangeArrowheads="1"/>
            </p:cNvSpPr>
            <p:nvPr/>
          </p:nvSpPr>
          <p:spPr bwMode="auto">
            <a:xfrm>
              <a:off x="3580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99" name="Rectangle 533"/>
            <p:cNvSpPr>
              <a:spLocks noChangeArrowheads="1"/>
            </p:cNvSpPr>
            <p:nvPr/>
          </p:nvSpPr>
          <p:spPr bwMode="auto">
            <a:xfrm>
              <a:off x="4089" y="3530"/>
              <a:ext cx="22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0" name="Rectangle 534"/>
            <p:cNvSpPr>
              <a:spLocks noChangeArrowheads="1"/>
            </p:cNvSpPr>
            <p:nvPr/>
          </p:nvSpPr>
          <p:spPr bwMode="auto">
            <a:xfrm>
              <a:off x="4615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1" name="Rectangle 535"/>
            <p:cNvSpPr>
              <a:spLocks noChangeArrowheads="1"/>
            </p:cNvSpPr>
            <p:nvPr/>
          </p:nvSpPr>
          <p:spPr bwMode="auto">
            <a:xfrm>
              <a:off x="5137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2" name="Rectangle 536"/>
            <p:cNvSpPr>
              <a:spLocks noChangeArrowheads="1"/>
            </p:cNvSpPr>
            <p:nvPr/>
          </p:nvSpPr>
          <p:spPr bwMode="auto">
            <a:xfrm>
              <a:off x="5127" y="3530"/>
              <a:ext cx="5" cy="13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03" name="Rectangle 537"/>
            <p:cNvSpPr>
              <a:spLocks noChangeArrowheads="1"/>
            </p:cNvSpPr>
            <p:nvPr/>
          </p:nvSpPr>
          <p:spPr bwMode="auto">
            <a:xfrm>
              <a:off x="539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4" name="Rectangle 538"/>
            <p:cNvSpPr>
              <a:spLocks noChangeArrowheads="1"/>
            </p:cNvSpPr>
            <p:nvPr/>
          </p:nvSpPr>
          <p:spPr bwMode="auto">
            <a:xfrm>
              <a:off x="589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5" name="Rectangle 539"/>
            <p:cNvSpPr>
              <a:spLocks noChangeArrowheads="1"/>
            </p:cNvSpPr>
            <p:nvPr/>
          </p:nvSpPr>
          <p:spPr bwMode="auto">
            <a:xfrm>
              <a:off x="1179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6" name="Rectangle 540"/>
            <p:cNvSpPr>
              <a:spLocks noChangeArrowheads="1"/>
            </p:cNvSpPr>
            <p:nvPr/>
          </p:nvSpPr>
          <p:spPr bwMode="auto">
            <a:xfrm>
              <a:off x="1334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7" name="Rectangle 541"/>
            <p:cNvSpPr>
              <a:spLocks noChangeArrowheads="1"/>
            </p:cNvSpPr>
            <p:nvPr/>
          </p:nvSpPr>
          <p:spPr bwMode="auto">
            <a:xfrm>
              <a:off x="1697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8" name="Rectangle 542"/>
            <p:cNvSpPr>
              <a:spLocks noChangeArrowheads="1"/>
            </p:cNvSpPr>
            <p:nvPr/>
          </p:nvSpPr>
          <p:spPr bwMode="auto">
            <a:xfrm>
              <a:off x="1851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9" name="Rectangle 543"/>
            <p:cNvSpPr>
              <a:spLocks noChangeArrowheads="1"/>
            </p:cNvSpPr>
            <p:nvPr/>
          </p:nvSpPr>
          <p:spPr bwMode="auto">
            <a:xfrm>
              <a:off x="2214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0" name="Rectangle 544"/>
            <p:cNvSpPr>
              <a:spLocks noChangeArrowheads="1"/>
            </p:cNvSpPr>
            <p:nvPr/>
          </p:nvSpPr>
          <p:spPr bwMode="auto">
            <a:xfrm>
              <a:off x="2368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1" name="Rectangle 545"/>
            <p:cNvSpPr>
              <a:spLocks noChangeArrowheads="1"/>
            </p:cNvSpPr>
            <p:nvPr/>
          </p:nvSpPr>
          <p:spPr bwMode="auto">
            <a:xfrm>
              <a:off x="2730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2" name="Rectangle 546"/>
            <p:cNvSpPr>
              <a:spLocks noChangeArrowheads="1"/>
            </p:cNvSpPr>
            <p:nvPr/>
          </p:nvSpPr>
          <p:spPr bwMode="auto">
            <a:xfrm>
              <a:off x="2884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3" name="Rectangle 547"/>
            <p:cNvSpPr>
              <a:spLocks noChangeArrowheads="1"/>
            </p:cNvSpPr>
            <p:nvPr/>
          </p:nvSpPr>
          <p:spPr bwMode="auto">
            <a:xfrm>
              <a:off x="3248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4" name="Rectangle 548"/>
            <p:cNvSpPr>
              <a:spLocks noChangeArrowheads="1"/>
            </p:cNvSpPr>
            <p:nvPr/>
          </p:nvSpPr>
          <p:spPr bwMode="auto">
            <a:xfrm>
              <a:off x="3403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5" name="Rectangle 549"/>
            <p:cNvSpPr>
              <a:spLocks noChangeArrowheads="1"/>
            </p:cNvSpPr>
            <p:nvPr/>
          </p:nvSpPr>
          <p:spPr bwMode="auto">
            <a:xfrm>
              <a:off x="3764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6" name="Rectangle 550"/>
            <p:cNvSpPr>
              <a:spLocks noChangeArrowheads="1"/>
            </p:cNvSpPr>
            <p:nvPr/>
          </p:nvSpPr>
          <p:spPr bwMode="auto">
            <a:xfrm>
              <a:off x="3919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7" name="Rectangle 551"/>
            <p:cNvSpPr>
              <a:spLocks noChangeArrowheads="1"/>
            </p:cNvSpPr>
            <p:nvPr/>
          </p:nvSpPr>
          <p:spPr bwMode="auto">
            <a:xfrm>
              <a:off x="4281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8" name="Rectangle 552"/>
            <p:cNvSpPr>
              <a:spLocks noChangeArrowheads="1"/>
            </p:cNvSpPr>
            <p:nvPr/>
          </p:nvSpPr>
          <p:spPr bwMode="auto">
            <a:xfrm>
              <a:off x="4436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9" name="Rectangle 553"/>
            <p:cNvSpPr>
              <a:spLocks noChangeArrowheads="1"/>
            </p:cNvSpPr>
            <p:nvPr/>
          </p:nvSpPr>
          <p:spPr bwMode="auto">
            <a:xfrm>
              <a:off x="4799" y="3665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0" name="Rectangle 554"/>
            <p:cNvSpPr>
              <a:spLocks noChangeArrowheads="1"/>
            </p:cNvSpPr>
            <p:nvPr/>
          </p:nvSpPr>
          <p:spPr bwMode="auto">
            <a:xfrm>
              <a:off x="4953" y="3665"/>
              <a:ext cx="27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1" name="Rectangle 555"/>
            <p:cNvSpPr>
              <a:spLocks noChangeArrowheads="1"/>
            </p:cNvSpPr>
            <p:nvPr/>
          </p:nvSpPr>
          <p:spPr bwMode="auto">
            <a:xfrm>
              <a:off x="486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2" name="Rectangle 556"/>
            <p:cNvSpPr>
              <a:spLocks noChangeArrowheads="1"/>
            </p:cNvSpPr>
            <p:nvPr/>
          </p:nvSpPr>
          <p:spPr bwMode="auto">
            <a:xfrm>
              <a:off x="476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3" name="Rectangle 557"/>
            <p:cNvSpPr>
              <a:spLocks noChangeArrowheads="1"/>
            </p:cNvSpPr>
            <p:nvPr/>
          </p:nvSpPr>
          <p:spPr bwMode="auto">
            <a:xfrm>
              <a:off x="476" y="3797"/>
              <a:ext cx="5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4" name="Rectangle 558"/>
            <p:cNvSpPr>
              <a:spLocks noChangeArrowheads="1"/>
            </p:cNvSpPr>
            <p:nvPr/>
          </p:nvSpPr>
          <p:spPr bwMode="auto">
            <a:xfrm>
              <a:off x="987" y="3663"/>
              <a:ext cx="22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5" name="Rectangle 559"/>
            <p:cNvSpPr>
              <a:spLocks noChangeArrowheads="1"/>
            </p:cNvSpPr>
            <p:nvPr/>
          </p:nvSpPr>
          <p:spPr bwMode="auto">
            <a:xfrm>
              <a:off x="987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6" name="Rectangle 560"/>
            <p:cNvSpPr>
              <a:spLocks noChangeArrowheads="1"/>
            </p:cNvSpPr>
            <p:nvPr/>
          </p:nvSpPr>
          <p:spPr bwMode="auto">
            <a:xfrm>
              <a:off x="1002" y="3797"/>
              <a:ext cx="5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7" name="Rectangle 561"/>
            <p:cNvSpPr>
              <a:spLocks noChangeArrowheads="1"/>
            </p:cNvSpPr>
            <p:nvPr/>
          </p:nvSpPr>
          <p:spPr bwMode="auto">
            <a:xfrm>
              <a:off x="1513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8" name="Rectangle 562"/>
            <p:cNvSpPr>
              <a:spLocks noChangeArrowheads="1"/>
            </p:cNvSpPr>
            <p:nvPr/>
          </p:nvSpPr>
          <p:spPr bwMode="auto">
            <a:xfrm>
              <a:off x="1513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29" name="Rectangle 563"/>
            <p:cNvSpPr>
              <a:spLocks noChangeArrowheads="1"/>
            </p:cNvSpPr>
            <p:nvPr/>
          </p:nvSpPr>
          <p:spPr bwMode="auto">
            <a:xfrm>
              <a:off x="1528" y="3797"/>
              <a:ext cx="493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0" name="Rectangle 564"/>
            <p:cNvSpPr>
              <a:spLocks noChangeArrowheads="1"/>
            </p:cNvSpPr>
            <p:nvPr/>
          </p:nvSpPr>
          <p:spPr bwMode="auto">
            <a:xfrm>
              <a:off x="2021" y="3663"/>
              <a:ext cx="23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1" name="Rectangle 565"/>
            <p:cNvSpPr>
              <a:spLocks noChangeArrowheads="1"/>
            </p:cNvSpPr>
            <p:nvPr/>
          </p:nvSpPr>
          <p:spPr bwMode="auto">
            <a:xfrm>
              <a:off x="2021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2" name="Rectangle 566"/>
            <p:cNvSpPr>
              <a:spLocks noChangeArrowheads="1"/>
            </p:cNvSpPr>
            <p:nvPr/>
          </p:nvSpPr>
          <p:spPr bwMode="auto">
            <a:xfrm>
              <a:off x="2036" y="3797"/>
              <a:ext cx="510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3" name="Rectangle 567"/>
            <p:cNvSpPr>
              <a:spLocks noChangeArrowheads="1"/>
            </p:cNvSpPr>
            <p:nvPr/>
          </p:nvSpPr>
          <p:spPr bwMode="auto">
            <a:xfrm>
              <a:off x="2546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4" name="Rectangle 568"/>
            <p:cNvSpPr>
              <a:spLocks noChangeArrowheads="1"/>
            </p:cNvSpPr>
            <p:nvPr/>
          </p:nvSpPr>
          <p:spPr bwMode="auto">
            <a:xfrm>
              <a:off x="2546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5" name="Rectangle 569"/>
            <p:cNvSpPr>
              <a:spLocks noChangeArrowheads="1"/>
            </p:cNvSpPr>
            <p:nvPr/>
          </p:nvSpPr>
          <p:spPr bwMode="auto">
            <a:xfrm>
              <a:off x="2561" y="3797"/>
              <a:ext cx="49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6" name="Rectangle 570"/>
            <p:cNvSpPr>
              <a:spLocks noChangeArrowheads="1"/>
            </p:cNvSpPr>
            <p:nvPr/>
          </p:nvSpPr>
          <p:spPr bwMode="auto">
            <a:xfrm>
              <a:off x="3056" y="3663"/>
              <a:ext cx="22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7" name="Rectangle 571"/>
            <p:cNvSpPr>
              <a:spLocks noChangeArrowheads="1"/>
            </p:cNvSpPr>
            <p:nvPr/>
          </p:nvSpPr>
          <p:spPr bwMode="auto">
            <a:xfrm>
              <a:off x="3056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8" name="Rectangle 572"/>
            <p:cNvSpPr>
              <a:spLocks noChangeArrowheads="1"/>
            </p:cNvSpPr>
            <p:nvPr/>
          </p:nvSpPr>
          <p:spPr bwMode="auto">
            <a:xfrm>
              <a:off x="3071" y="3797"/>
              <a:ext cx="509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39" name="Rectangle 573"/>
            <p:cNvSpPr>
              <a:spLocks noChangeArrowheads="1"/>
            </p:cNvSpPr>
            <p:nvPr/>
          </p:nvSpPr>
          <p:spPr bwMode="auto">
            <a:xfrm>
              <a:off x="3580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0" name="Rectangle 574"/>
            <p:cNvSpPr>
              <a:spLocks noChangeArrowheads="1"/>
            </p:cNvSpPr>
            <p:nvPr/>
          </p:nvSpPr>
          <p:spPr bwMode="auto">
            <a:xfrm>
              <a:off x="3580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1" name="Rectangle 575"/>
            <p:cNvSpPr>
              <a:spLocks noChangeArrowheads="1"/>
            </p:cNvSpPr>
            <p:nvPr/>
          </p:nvSpPr>
          <p:spPr bwMode="auto">
            <a:xfrm>
              <a:off x="3595" y="3797"/>
              <a:ext cx="494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2" name="Rectangle 576"/>
            <p:cNvSpPr>
              <a:spLocks noChangeArrowheads="1"/>
            </p:cNvSpPr>
            <p:nvPr/>
          </p:nvSpPr>
          <p:spPr bwMode="auto">
            <a:xfrm>
              <a:off x="4089" y="3663"/>
              <a:ext cx="22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3" name="Rectangle 577"/>
            <p:cNvSpPr>
              <a:spLocks noChangeArrowheads="1"/>
            </p:cNvSpPr>
            <p:nvPr/>
          </p:nvSpPr>
          <p:spPr bwMode="auto">
            <a:xfrm>
              <a:off x="4089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4" name="Rectangle 578"/>
            <p:cNvSpPr>
              <a:spLocks noChangeArrowheads="1"/>
            </p:cNvSpPr>
            <p:nvPr/>
          </p:nvSpPr>
          <p:spPr bwMode="auto">
            <a:xfrm>
              <a:off x="4104" y="3797"/>
              <a:ext cx="511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5" name="Rectangle 579"/>
            <p:cNvSpPr>
              <a:spLocks noChangeArrowheads="1"/>
            </p:cNvSpPr>
            <p:nvPr/>
          </p:nvSpPr>
          <p:spPr bwMode="auto">
            <a:xfrm>
              <a:off x="4615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6" name="Rectangle 580"/>
            <p:cNvSpPr>
              <a:spLocks noChangeArrowheads="1"/>
            </p:cNvSpPr>
            <p:nvPr/>
          </p:nvSpPr>
          <p:spPr bwMode="auto">
            <a:xfrm>
              <a:off x="4615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7" name="Rectangle 581"/>
            <p:cNvSpPr>
              <a:spLocks noChangeArrowheads="1"/>
            </p:cNvSpPr>
            <p:nvPr/>
          </p:nvSpPr>
          <p:spPr bwMode="auto">
            <a:xfrm>
              <a:off x="4630" y="3797"/>
              <a:ext cx="497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8" name="Rectangle 582"/>
            <p:cNvSpPr>
              <a:spLocks noChangeArrowheads="1"/>
            </p:cNvSpPr>
            <p:nvPr/>
          </p:nvSpPr>
          <p:spPr bwMode="auto">
            <a:xfrm>
              <a:off x="5137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49" name="Rectangle 583"/>
            <p:cNvSpPr>
              <a:spLocks noChangeArrowheads="1"/>
            </p:cNvSpPr>
            <p:nvPr/>
          </p:nvSpPr>
          <p:spPr bwMode="auto">
            <a:xfrm>
              <a:off x="5127" y="3663"/>
              <a:ext cx="5" cy="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0" name="Rectangle 584"/>
            <p:cNvSpPr>
              <a:spLocks noChangeArrowheads="1"/>
            </p:cNvSpPr>
            <p:nvPr/>
          </p:nvSpPr>
          <p:spPr bwMode="auto">
            <a:xfrm>
              <a:off x="5127" y="3797"/>
              <a:ext cx="15" cy="1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51" name="Rectangle 585"/>
            <p:cNvSpPr>
              <a:spLocks noChangeArrowheads="1"/>
            </p:cNvSpPr>
            <p:nvPr/>
          </p:nvSpPr>
          <p:spPr bwMode="auto">
            <a:xfrm>
              <a:off x="539" y="3814"/>
              <a:ext cx="30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916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3458" y="729459"/>
          <a:ext cx="11472925" cy="6015462"/>
        </p:xfrm>
        <a:graphic>
          <a:graphicData uri="http://schemas.openxmlformats.org/drawingml/2006/table">
            <a:tbl>
              <a:tblPr firstRow="1" firstCol="1" lastRow="1" lastCol="1">
                <a:tableStyleId>{5C22544A-7EE6-4342-B048-85BDC9FD1C3A}</a:tableStyleId>
              </a:tblPr>
              <a:tblGrid>
                <a:gridCol w="1000439">
                  <a:extLst>
                    <a:ext uri="{9D8B030D-6E8A-4147-A177-3AD203B41FA5}">
                      <a16:colId xmlns:a16="http://schemas.microsoft.com/office/drawing/2014/main" val="3902761281"/>
                    </a:ext>
                  </a:extLst>
                </a:gridCol>
                <a:gridCol w="507104">
                  <a:extLst>
                    <a:ext uri="{9D8B030D-6E8A-4147-A177-3AD203B41FA5}">
                      <a16:colId xmlns:a16="http://schemas.microsoft.com/office/drawing/2014/main" val="282872205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1644101545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1584932895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1887212027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1014564199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4219530628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106266901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3687047669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4191514739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1233362863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3352987485"/>
                    </a:ext>
                  </a:extLst>
                </a:gridCol>
                <a:gridCol w="525460">
                  <a:extLst>
                    <a:ext uri="{9D8B030D-6E8A-4147-A177-3AD203B41FA5}">
                      <a16:colId xmlns:a16="http://schemas.microsoft.com/office/drawing/2014/main" val="64874941"/>
                    </a:ext>
                  </a:extLst>
                </a:gridCol>
                <a:gridCol w="525460">
                  <a:extLst>
                    <a:ext uri="{9D8B030D-6E8A-4147-A177-3AD203B41FA5}">
                      <a16:colId xmlns:a16="http://schemas.microsoft.com/office/drawing/2014/main" val="3880047732"/>
                    </a:ext>
                  </a:extLst>
                </a:gridCol>
                <a:gridCol w="550700">
                  <a:extLst>
                    <a:ext uri="{9D8B030D-6E8A-4147-A177-3AD203B41FA5}">
                      <a16:colId xmlns:a16="http://schemas.microsoft.com/office/drawing/2014/main" val="3367169268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3808713324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3330025884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250339099"/>
                    </a:ext>
                  </a:extLst>
                </a:gridCol>
                <a:gridCol w="552995">
                  <a:extLst>
                    <a:ext uri="{9D8B030D-6E8A-4147-A177-3AD203B41FA5}">
                      <a16:colId xmlns:a16="http://schemas.microsoft.com/office/drawing/2014/main" val="3462148218"/>
                    </a:ext>
                  </a:extLst>
                </a:gridCol>
                <a:gridCol w="621832">
                  <a:extLst>
                    <a:ext uri="{9D8B030D-6E8A-4147-A177-3AD203B41FA5}">
                      <a16:colId xmlns:a16="http://schemas.microsoft.com/office/drawing/2014/main" val="874695110"/>
                    </a:ext>
                  </a:extLst>
                </a:gridCol>
              </a:tblGrid>
              <a:tr h="240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Cohort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16-19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20-23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24-27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28-31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32-35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36-39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40-43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44-47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48-51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52-55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56-59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60-63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64-67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68-71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72-75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76-79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80-83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84-87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Average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3841735699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1914-1917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15.47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15.47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2234951731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1918-1921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17.66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16.37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17.02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2815887593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1922-1925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19.86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18.44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15.19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17.83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4253494088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1926-1929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19.72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17.16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17.29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19.79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006711132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1930-1933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25.89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26.24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26.02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24.18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20.2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24.51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824879802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1934-1937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36.11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33.23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31.16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27.03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30.4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624603409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1938-1941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35.74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32.54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30.16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26.64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25.07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30.03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886741136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1942-1945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39.59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36.7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35.83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34.53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33.22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35.97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3949213834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1946-1949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44.74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40.27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37.56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36.36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33.57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334170225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1950-1953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43.66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42.14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40.49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37.78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36.11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40.04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3131361079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1954-1957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48.96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44.12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40.36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38.27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36.3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41.6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2339501454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1958-1961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52.98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45.32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43.57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41.97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38.73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44.51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65462178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1962-1965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54.96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49.8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45.87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44.81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43.21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47.73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4092089772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1966-1969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58.22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53.79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51.84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47.21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43.03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50.82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819196807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1970-1973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61.41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55.51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52.8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49.77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45.13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52.92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455944065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1974-1977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61.95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59.36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58.04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52.35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49.5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56.24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419662904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1978-1982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60.85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56.87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60.69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54.46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57.87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2487566764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1982-1985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63.46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57.36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59.17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54.14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58.11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3969164433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1986-1989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64.19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60.93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59.09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56.22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60.11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1500023537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1990-1993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66.58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60.46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57.18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61.41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3687460175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1994-1997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65.47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59.84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62.65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3733106849"/>
                  </a:ext>
                </a:extLst>
              </a:tr>
              <a:tr h="2446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1998-2001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62.59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62.59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2473315055"/>
                  </a:ext>
                </a:extLst>
              </a:tr>
              <a:tr h="3933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% Increase / (Decrease)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(1.37)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(1.66)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(7.70)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(8.45)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(7.01)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(0.91)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(6.57)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(7.82)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(1.44)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(3.42)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(2.17)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1.57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0.00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29.66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32.88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26.23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38.73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30.58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A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12" marR="17477" marT="0" marB="0" anchor="ctr"/>
                </a:tc>
                <a:extLst>
                  <a:ext uri="{0D108BD9-81ED-4DB2-BD59-A6C34878D82A}">
                    <a16:rowId xmlns:a16="http://schemas.microsoft.com/office/drawing/2014/main" val="313029598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458" y="221958"/>
            <a:ext cx="114729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of </a:t>
            </a:r>
            <a:r>
              <a:rPr lang="en-AU" altLang="en-US" sz="1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Australian </a:t>
            </a:r>
            <a:r>
              <a:rPr kumimoji="0" lang="en-AU" altLang="en-US" sz="1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 with Good Self-Assessed Health by Age Group and Cohort (</a:t>
            </a:r>
            <a:r>
              <a:rPr lang="en-AU" altLang="en-US" sz="1200" dirty="0">
                <a:latin typeface="Arial Rounded MT Bold" panose="020F0704030504030204" pitchFamily="34" charset="0"/>
              </a:rPr>
              <a:t>HILDA data </a:t>
            </a:r>
            <a:r>
              <a:rPr kumimoji="0" lang="en-AU" altLang="en-US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2001, 2005, 2009, 2013 and 2017) </a:t>
            </a:r>
            <a:endParaRPr kumimoji="0" lang="en-AU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7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836712"/>
            <a:ext cx="10801350" cy="4690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>
                <a:latin typeface="Arial Rounded MT Bold" pitchFamily="34" charset="0"/>
                <a:cs typeface="Times New Roman" pitchFamily="18" charset="0"/>
              </a:rPr>
              <a:t>HOSPITAL SERVICES IN ONTARIO 1994-99</a:t>
            </a:r>
            <a:endParaRPr lang="en-US" sz="3200" dirty="0"/>
          </a:p>
        </p:txBody>
      </p:sp>
      <p:graphicFrame>
        <p:nvGraphicFramePr>
          <p:cNvPr id="35843" name="Group 3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783476289"/>
              </p:ext>
            </p:extLst>
          </p:nvPr>
        </p:nvGraphicFramePr>
        <p:xfrm>
          <a:off x="1259160" y="1591016"/>
          <a:ext cx="8077200" cy="4646296"/>
        </p:xfrm>
        <a:graphic>
          <a:graphicData uri="http://schemas.openxmlformats.org/drawingml/2006/table">
            <a:tbl>
              <a:tblPr/>
              <a:tblGrid>
                <a:gridCol w="421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/>
                        </a:rPr>
                        <a:t> 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1994-5 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1998-9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Change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(%)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Population (000s)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10,828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11,412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Inpatient episodes (000s)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1,172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1,024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-12.6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FTE Nurses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45,437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40,465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-10.9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Beds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27,568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21,805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-20.9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Inpatient episodes per 100 pop.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10.82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-17.1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Inpatient Episodes per FTE Nurse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25.79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25.30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-1.9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Inpatient episodes per bed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41.46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46.31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Adjusted Inpatient Episode per FTE Nurse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24.73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26.98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Adjusted Inpatient Episode per Bed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DDDDDD"/>
                        </a:gs>
                        <a:gs pos="100000">
                          <a:srgbClr val="DDDDDD">
                            <a:gamma/>
                            <a:tint val="33725"/>
                            <a:invGamma/>
                          </a:srgbClr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40.75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50.08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25.9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67" name="Text Box 65"/>
          <p:cNvSpPr txBox="1">
            <a:spLocks noChangeArrowheads="1"/>
          </p:cNvSpPr>
          <p:nvPr/>
        </p:nvSpPr>
        <p:spPr bwMode="auto">
          <a:xfrm>
            <a:off x="2362200" y="5756275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Arial" charset="0"/>
            </a:endParaRPr>
          </a:p>
        </p:txBody>
      </p:sp>
      <p:sp>
        <p:nvSpPr>
          <p:cNvPr id="21568" name="Text Box 66"/>
          <p:cNvSpPr txBox="1">
            <a:spLocks noChangeArrowheads="1"/>
          </p:cNvSpPr>
          <p:nvPr/>
        </p:nvSpPr>
        <p:spPr bwMode="auto">
          <a:xfrm>
            <a:off x="2423593" y="5877272"/>
            <a:ext cx="6950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31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2800" dirty="0">
                <a:latin typeface="Arial Rounded MT Bold" pitchFamily="34" charset="0"/>
              </a:rPr>
              <a:t>UK POPULATION, HEALTH STATUS AND REPORTED HEALTH SERVICE USE, 1980-2005. </a:t>
            </a:r>
            <a:br>
              <a:rPr lang="en-CA" sz="2800" dirty="0">
                <a:latin typeface="Arial Rounded MT Bold" pitchFamily="34" charset="0"/>
              </a:rPr>
            </a:br>
            <a:r>
              <a:rPr lang="en-CA" sz="2800" dirty="0">
                <a:latin typeface="Arial Rounded MT Bold" pitchFamily="34" charset="0"/>
              </a:rPr>
              <a:t>‘</a:t>
            </a:r>
            <a:r>
              <a:rPr lang="en-CA" sz="2400" i="1" dirty="0">
                <a:latin typeface="Arial Rounded MT Bold" pitchFamily="34" charset="0"/>
              </a:rPr>
              <a:t>millions’ and ‘per thousand population’</a:t>
            </a:r>
            <a:endParaRPr lang="en-CA" sz="2800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31504" y="1988468"/>
            <a:ext cx="8569325" cy="3960812"/>
          </a:xfrm>
        </p:spPr>
        <p:txBody>
          <a:bodyPr>
            <a:normAutofit/>
          </a:bodyPr>
          <a:lstStyle/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Year		 </a:t>
            </a:r>
            <a:r>
              <a:rPr lang="en-CA" sz="2400" dirty="0" err="1">
                <a:latin typeface="Arial Rounded MT Bold" pitchFamily="34" charset="0"/>
              </a:rPr>
              <a:t>Popn</a:t>
            </a:r>
            <a:r>
              <a:rPr lang="en-CA" sz="2400" dirty="0">
                <a:latin typeface="Arial Rounded MT Bold" pitchFamily="34" charset="0"/>
              </a:rPr>
              <a:t>    over 65    LLSI    OP visits    GP visits</a:t>
            </a: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1985    	   47.1	     7.2          9.0 	24.7            167.0  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2005    	   50.5      8.1	         9.7         28.3            178.6</a:t>
            </a:r>
          </a:p>
          <a:p>
            <a:pPr>
              <a:buNone/>
            </a:pPr>
            <a:r>
              <a:rPr lang="en-CA" sz="2400" i="1" dirty="0">
                <a:latin typeface="Arial Rounded MT Bold" pitchFamily="34" charset="0"/>
              </a:rPr>
              <a:t>% diff  	     7.2    12.5         7.7        15.0                  6.9</a:t>
            </a: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1800" dirty="0">
                <a:latin typeface="Arial Rounded MT Bold" pitchFamily="34" charset="0"/>
              </a:rPr>
              <a:t>*LLSI = Limiting long standing illness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80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258" y="908720"/>
            <a:ext cx="10801350" cy="469056"/>
          </a:xfrm>
        </p:spPr>
        <p:txBody>
          <a:bodyPr>
            <a:noAutofit/>
          </a:bodyPr>
          <a:lstStyle/>
          <a:p>
            <a:pPr algn="ctr"/>
            <a:r>
              <a:rPr lang="en-CA" sz="2800" dirty="0">
                <a:latin typeface="Arial Rounded MT Bold" pitchFamily="34" charset="0"/>
              </a:rPr>
              <a:t>UK PREVALENCE OF SELF REPORTED LLSI* PER 1000 POPULATION BY AGE BAND,1985-2005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15107" y="1772816"/>
            <a:ext cx="8569325" cy="42814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sz="2400" dirty="0">
                <a:latin typeface="Arial Rounded MT Bold" pitchFamily="34" charset="0"/>
              </a:rPr>
              <a:t>Age group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Year		0–14    15–44   45–64   65–74   75–84	 &gt;85</a:t>
            </a: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1985    	   57	    103       262       380        458 	  610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2005    	   60 	    118       252       371 	447 	  523</a:t>
            </a: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% diff  	   5.3       14.6     (3.8)      (2.4)      (2.4) 	(14.3)</a:t>
            </a: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1800" dirty="0">
                <a:latin typeface="Arial Rounded MT Bold" pitchFamily="34" charset="0"/>
              </a:rPr>
              <a:t>*LLSI = Limiting long standing illness</a:t>
            </a:r>
          </a:p>
          <a:p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93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94792" y="1628800"/>
            <a:ext cx="8229600" cy="47085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GB" sz="2400" i="1" dirty="0">
                <a:latin typeface="Arial Rounded MT Bold" pitchFamily="34" charset="0"/>
              </a:rPr>
              <a:t>Age group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		0-14    15-44    45-64    65-74    75-84   &gt;85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LLSI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1985 		 284	  271	    292	      255      225      200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2005 		 294	  254 	    295       310      337      324</a:t>
            </a:r>
          </a:p>
          <a:p>
            <a:pPr>
              <a:buNone/>
            </a:pPr>
            <a:r>
              <a:rPr lang="en-GB" sz="2400" i="1" dirty="0">
                <a:latin typeface="Arial Rounded MT Bold" pitchFamily="34" charset="0"/>
              </a:rPr>
              <a:t>% diff 	  	3.6	 (6.3)	    1.0	     21.6     49.3    62.0</a:t>
            </a:r>
          </a:p>
          <a:p>
            <a:pPr>
              <a:buNone/>
            </a:pPr>
            <a:endParaRPr lang="en-GB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No LLSI</a:t>
            </a:r>
          </a:p>
          <a:p>
            <a:pPr marL="457200" indent="-457200">
              <a:buNone/>
            </a:pPr>
            <a:r>
              <a:rPr lang="en-GB" sz="2400" dirty="0">
                <a:latin typeface="Arial Rounded MT Bold" pitchFamily="34" charset="0"/>
              </a:rPr>
              <a:t>1985 		   99 	 100 	    101       115      110      111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2005 		   96 	   98 	    114       154      189      215</a:t>
            </a:r>
          </a:p>
          <a:p>
            <a:pPr>
              <a:buNone/>
            </a:pPr>
            <a:r>
              <a:rPr lang="en-GB" sz="2400" i="1" dirty="0">
                <a:latin typeface="Arial Rounded MT Bold" pitchFamily="34" charset="0"/>
              </a:rPr>
              <a:t>% diff 	 	(3.2)      1.6         13.7      34.0     71.6    93.2</a:t>
            </a:r>
            <a:endParaRPr lang="en-CA" sz="2400" i="1" dirty="0">
              <a:latin typeface="Arial Rounded MT Bold" pitchFamily="34" charset="0"/>
            </a:endParaRPr>
          </a:p>
          <a:p>
            <a:pPr>
              <a:buNone/>
            </a:pPr>
            <a:endParaRPr lang="en-CA" sz="2400" dirty="0"/>
          </a:p>
          <a:p>
            <a:pPr marL="457200" indent="-457200">
              <a:buAutoNum type="arabicPlain" startAt="1985"/>
            </a:pPr>
            <a:endParaRPr lang="en-CA" sz="2400" dirty="0"/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908720"/>
            <a:ext cx="10801350" cy="469056"/>
          </a:xfrm>
        </p:spPr>
        <p:txBody>
          <a:bodyPr>
            <a:noAutofit/>
          </a:bodyPr>
          <a:lstStyle/>
          <a:p>
            <a:pPr algn="ctr"/>
            <a:r>
              <a:rPr lang="en-CA" sz="2800" dirty="0">
                <a:latin typeface="Arial Rounded MT Bold" pitchFamily="34" charset="0"/>
              </a:rPr>
              <a:t>UK PREVALENCE OF OP VISIT PER 1000 POPULATION LAST 3 MONTHS BY 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64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727696"/>
            <a:ext cx="10801350" cy="469056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latin typeface="Arial Rounded MT Bold" pitchFamily="34" charset="0"/>
              </a:rPr>
              <a:t>Publicly-funded health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30685" y="1485032"/>
            <a:ext cx="8713787" cy="5040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Response to </a:t>
            </a:r>
            <a:r>
              <a:rPr lang="en-CA" sz="2400" i="1" dirty="0">
                <a:solidFill>
                  <a:srgbClr val="FF0000"/>
                </a:solidFill>
                <a:latin typeface="Arial Rounded MT Bold" pitchFamily="34" charset="0"/>
              </a:rPr>
              <a:t>market failure</a:t>
            </a:r>
            <a:r>
              <a:rPr lang="en-CA" sz="2400" i="1" dirty="0">
                <a:latin typeface="Arial Rounded MT Bold" pitchFamily="34" charset="0"/>
              </a:rPr>
              <a:t>:</a:t>
            </a:r>
            <a:r>
              <a:rPr lang="en-CA" sz="2400" dirty="0">
                <a:latin typeface="Arial Rounded MT Bold" pitchFamily="34" charset="0"/>
              </a:rPr>
              <a:t>  In Place of Fear (Bevan 1952)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</a:t>
            </a:r>
            <a:r>
              <a:rPr lang="en-CA" sz="2400" i="1" dirty="0">
                <a:latin typeface="Arial Rounded MT Bold" pitchFamily="34" charset="0"/>
              </a:rPr>
              <a:t>Inverse care law: </a:t>
            </a:r>
            <a:r>
              <a:rPr lang="en-CA" sz="2400" dirty="0">
                <a:latin typeface="Arial Rounded MT Bold" pitchFamily="34" charset="0"/>
              </a:rPr>
              <a:t>Capacity to pay is inversely 	correlated with need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</a:t>
            </a:r>
            <a:r>
              <a:rPr lang="en-CA" sz="2400" i="1" dirty="0">
                <a:latin typeface="Arial Rounded MT Bold" pitchFamily="34" charset="0"/>
              </a:rPr>
              <a:t>Multiple purchasers:  </a:t>
            </a:r>
            <a:r>
              <a:rPr lang="en-CA" sz="2400" dirty="0">
                <a:latin typeface="Arial Rounded MT Bold" pitchFamily="34" charset="0"/>
              </a:rPr>
              <a:t>Competing for supply</a:t>
            </a: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Government </a:t>
            </a:r>
            <a:r>
              <a:rPr lang="en-CA" sz="2400" dirty="0" err="1">
                <a:latin typeface="Arial Rounded MT Bold" pitchFamily="34" charset="0"/>
              </a:rPr>
              <a:t>monopsony</a:t>
            </a:r>
            <a:r>
              <a:rPr lang="en-CA" sz="2400" dirty="0">
                <a:latin typeface="Arial Rounded MT Bold" pitchFamily="34" charset="0"/>
              </a:rPr>
              <a:t> (single purchaser):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Removes (domestic) competition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Manage supply in accordance with goals (needs)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Capacity to control expenditure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But assumed no </a:t>
            </a:r>
            <a:r>
              <a:rPr lang="en-CA" sz="2400" i="1" dirty="0">
                <a:solidFill>
                  <a:srgbClr val="FF0000"/>
                </a:solidFill>
                <a:latin typeface="Arial Rounded MT Bold" pitchFamily="34" charset="0"/>
              </a:rPr>
              <a:t>government failure</a:t>
            </a:r>
            <a:r>
              <a:rPr lang="en-CA" sz="2400" dirty="0">
                <a:latin typeface="Arial Rounded MT Bold" pitchFamily="34" charset="0"/>
              </a:rPr>
              <a:t>	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010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836712"/>
            <a:ext cx="10801350" cy="46905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SUSTAINABILITY THROUGH INTEGRATED NEEDS-BASED WORKFORCE PLANNING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31504" y="1519039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‘Needs must’ : Integrated needs-based planning and management: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	planning by objectives: needs as a basis for 	sustainable health care systems planning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>
                <a:latin typeface="Arial Rounded MT Bold" pitchFamily="34" charset="0"/>
              </a:rPr>
              <a:t>	a</a:t>
            </a: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voids ‘illusions of necessity’ (Roemer’s  Law)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	considers impact of health care policies on 	service/workforce /expenditure requirements</a:t>
            </a:r>
            <a:r>
              <a:rPr lang="en-US" sz="2200" dirty="0">
                <a:latin typeface="Arial Rounded MT Bold" pitchFamily="34" charset="0"/>
              </a:rPr>
              <a:t> </a:t>
            </a:r>
          </a:p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endParaRPr lang="en-US" sz="22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200" i="1" dirty="0">
                <a:latin typeface="Arial Rounded MT Bold" pitchFamily="34" charset="0"/>
                <a:cs typeface="Times New Roman" pitchFamily="18" charset="0"/>
              </a:rPr>
              <a:t>‘Nothing to fear but fear itself’ </a:t>
            </a: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(Roosevelt 1933) 	Nothing inherently unsustainable in publicly        	funded health care systems</a:t>
            </a:r>
            <a:endParaRPr lang="en-US" sz="2200" dirty="0">
              <a:latin typeface="Arial Rounded MT Bold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82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424" y="1556792"/>
            <a:ext cx="10513168" cy="5445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000" i="1" dirty="0">
                <a:latin typeface="Arial Rounded MT Bold" pitchFamily="34" charset="0"/>
              </a:rPr>
              <a:t>Is publicly funded  universal health care, beyond its sell by date?</a:t>
            </a:r>
          </a:p>
          <a:p>
            <a:pPr>
              <a:buNone/>
            </a:pPr>
            <a:endParaRPr lang="en-CA" sz="2000" dirty="0">
              <a:latin typeface="Arial Rounded MT Bold" pitchFamily="34" charset="0"/>
            </a:endParaRPr>
          </a:p>
          <a:p>
            <a:r>
              <a:rPr lang="en-CA" sz="2000" dirty="0">
                <a:latin typeface="Arial Rounded MT Bold" pitchFamily="34" charset="0"/>
              </a:rPr>
              <a:t>Rapidly increasing demands taking an increasing share of public funds</a:t>
            </a:r>
          </a:p>
          <a:p>
            <a:r>
              <a:rPr lang="en-CA" sz="2000" dirty="0">
                <a:latin typeface="Arial Rounded MT Bold" pitchFamily="34" charset="0"/>
              </a:rPr>
              <a:t>	Represents a risk to </a:t>
            </a:r>
            <a:r>
              <a:rPr lang="en-CA" sz="2000" i="1" dirty="0">
                <a:latin typeface="Arial Rounded MT Bold" pitchFamily="34" charset="0"/>
              </a:rPr>
              <a:t>“ensuring that all Australians have access to free or low-	cost medical, optometry, midwifery and hospital care” </a:t>
            </a:r>
          </a:p>
          <a:p>
            <a:endParaRPr lang="en-CA" sz="20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000" dirty="0">
                <a:latin typeface="Arial Rounded MT Bold" pitchFamily="34" charset="0"/>
              </a:rPr>
              <a:t>Strategies for sustainability or ‘In Place of Fear’</a:t>
            </a:r>
          </a:p>
          <a:p>
            <a:r>
              <a:rPr lang="en-CA" sz="2000" dirty="0">
                <a:latin typeface="Arial Rounded MT Bold" pitchFamily="34" charset="0"/>
              </a:rPr>
              <a:t>	Avoid perpetuating inefficiencies by extrapolating the past</a:t>
            </a:r>
          </a:p>
          <a:p>
            <a:r>
              <a:rPr lang="en-CA" sz="2000" dirty="0">
                <a:latin typeface="Arial Rounded MT Bold" pitchFamily="34" charset="0"/>
              </a:rPr>
              <a:t>	Integrate planning of services, workforce and spending</a:t>
            </a:r>
          </a:p>
          <a:p>
            <a:r>
              <a:rPr lang="en-CA" sz="2000" dirty="0">
                <a:latin typeface="Arial Rounded MT Bold" pitchFamily="34" charset="0"/>
              </a:rPr>
              <a:t>	Base plans, management, evaluation on objectives (needs of population)</a:t>
            </a:r>
          </a:p>
          <a:p>
            <a:endParaRPr lang="en-CA" sz="2000" dirty="0">
              <a:latin typeface="Arial Rounded MT Bold" pitchFamily="34" charset="0"/>
            </a:endParaRPr>
          </a:p>
          <a:p>
            <a:endParaRPr lang="en-CA" sz="2000" dirty="0">
              <a:latin typeface="Arial Rounded MT Bold" pitchFamily="34" charset="0"/>
            </a:endParaRPr>
          </a:p>
          <a:p>
            <a:endParaRPr lang="en-CA" sz="2000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799704"/>
            <a:ext cx="10801350" cy="469056"/>
          </a:xfrm>
        </p:spPr>
        <p:txBody>
          <a:bodyPr>
            <a:noAutofit/>
          </a:bodyPr>
          <a:lstStyle/>
          <a:p>
            <a:pPr algn="ctr"/>
            <a:r>
              <a:rPr lang="en-CA" sz="2800" dirty="0">
                <a:latin typeface="Arial Rounded MT Bold" pitchFamily="34" charset="0"/>
              </a:rPr>
              <a:t>MAKING A DIFFERENCE: SUSTAINABLE HEALTH CARE SYSTEMS BEYOND 2020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28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“Nobody knew health care could be this difficult”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9815513" y="6518275"/>
            <a:ext cx="2376487" cy="241300"/>
          </a:xfrm>
        </p:spPr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19863"/>
            <a:ext cx="3360738" cy="239712"/>
          </a:xfrm>
        </p:spPr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904663" y="6519863"/>
            <a:ext cx="287337" cy="239712"/>
          </a:xfrm>
        </p:spPr>
        <p:txBody>
          <a:bodyPr/>
          <a:lstStyle/>
          <a:p>
            <a:fld id="{E917DE0E-AFB1-41FD-BC35-27DB61CA125F}" type="slidenum">
              <a:rPr lang="en-AU" smtClean="0"/>
              <a:pPr/>
              <a:t>22</a:t>
            </a:fld>
            <a:endParaRPr lang="en-AU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b="14988"/>
          <a:stretch>
            <a:fillRect/>
          </a:stretch>
        </p:blipFill>
        <p:spPr bwMode="auto">
          <a:xfrm>
            <a:off x="2999656" y="1988840"/>
            <a:ext cx="61206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C0BE55-C600-4DE8-AD10-3E51E5BC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/>
              <a:t>Thank you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DB269-11EC-4F92-B112-471478DF4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800" y="2132856"/>
            <a:ext cx="6481320" cy="3600400"/>
          </a:xfrm>
        </p:spPr>
        <p:txBody>
          <a:bodyPr>
            <a:normAutofit/>
          </a:bodyPr>
          <a:lstStyle/>
          <a:p>
            <a:r>
              <a:rPr lang="en-AU" sz="2000" dirty="0"/>
              <a:t>STEPHEN BIRCH</a:t>
            </a:r>
          </a:p>
          <a:p>
            <a:endParaRPr lang="en-AU" sz="1600" dirty="0"/>
          </a:p>
          <a:p>
            <a:r>
              <a:rPr lang="en-AU" sz="1600" dirty="0"/>
              <a:t>Professor and Director</a:t>
            </a:r>
          </a:p>
          <a:p>
            <a:r>
              <a:rPr lang="en-AU" sz="1600" dirty="0"/>
              <a:t>Centre for the Business and Economics of Health</a:t>
            </a:r>
          </a:p>
          <a:p>
            <a:r>
              <a:rPr lang="en-US" sz="1600" dirty="0"/>
              <a:t>stephen.birch@uq.edu.au</a:t>
            </a:r>
          </a:p>
          <a:p>
            <a:endParaRPr lang="en-AU" sz="1600" dirty="0"/>
          </a:p>
          <a:p>
            <a:r>
              <a:rPr lang="en-US" sz="1600" dirty="0"/>
              <a:t>Level 3 West, PACE</a:t>
            </a:r>
          </a:p>
          <a:p>
            <a:r>
              <a:rPr lang="en-US" sz="1600" dirty="0"/>
              <a:t> 20 Cornwall Street, Woolloongabba </a:t>
            </a:r>
            <a:r>
              <a:rPr lang="en-US" sz="1600" dirty="0" err="1"/>
              <a:t>Qld</a:t>
            </a:r>
            <a:r>
              <a:rPr lang="en-US" sz="1600" dirty="0"/>
              <a:t> 4102</a:t>
            </a:r>
          </a:p>
          <a:p>
            <a:endParaRPr lang="en-US" sz="1600" dirty="0"/>
          </a:p>
          <a:p>
            <a:br>
              <a:rPr lang="en-US" sz="1600" dirty="0"/>
            </a:br>
            <a:r>
              <a:rPr lang="en-US" sz="1600" u="sng" dirty="0"/>
              <a:t>General enquiries</a:t>
            </a:r>
            <a:br>
              <a:rPr lang="en-US" sz="1600" dirty="0"/>
            </a:br>
            <a:r>
              <a:rPr lang="en-US" sz="1600" dirty="0"/>
              <a:t>cbeh@uq.edu.au</a:t>
            </a:r>
            <a:br>
              <a:rPr lang="en-US" sz="1600" dirty="0"/>
            </a:br>
            <a:r>
              <a:rPr lang="en-US" sz="1600" dirty="0"/>
              <a:t>Phone: +61 7 334 61975</a:t>
            </a:r>
          </a:p>
          <a:p>
            <a:endParaRPr lang="en-AU" dirty="0"/>
          </a:p>
          <a:p>
            <a:r>
              <a:rPr lang="en-AU" dirty="0"/>
              <a:t>	</a:t>
            </a:r>
          </a:p>
          <a:p>
            <a:endParaRPr lang="en-AU" sz="2000" dirty="0">
              <a:latin typeface="Arial Rounded MT Bold" panose="020F0704030504030204" pitchFamily="34" charset="0"/>
            </a:endParaRPr>
          </a:p>
          <a:p>
            <a:endParaRPr lang="en-AU" sz="2000" dirty="0">
              <a:latin typeface="Arial Rounded MT Bold" panose="020F0704030504030204" pitchFamily="34" charset="0"/>
            </a:endParaRPr>
          </a:p>
          <a:p>
            <a:endParaRPr lang="en-AU" sz="2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95326" y="764704"/>
            <a:ext cx="10801350" cy="469056"/>
          </a:xfrm>
        </p:spPr>
        <p:txBody>
          <a:bodyPr/>
          <a:lstStyle/>
          <a:p>
            <a:pPr algn="ctr"/>
            <a:endParaRPr lang="en-AU" dirty="0">
              <a:latin typeface="Arial Rounded MT Bold" panose="020F07040305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75520" y="1556792"/>
            <a:ext cx="6643703" cy="4400640"/>
            <a:chOff x="4737011" y="1454727"/>
            <a:chExt cx="6643703" cy="4400640"/>
          </a:xfrm>
        </p:grpSpPr>
        <p:grpSp>
          <p:nvGrpSpPr>
            <p:cNvPr id="2" name="Group 1"/>
            <p:cNvGrpSpPr/>
            <p:nvPr/>
          </p:nvGrpSpPr>
          <p:grpSpPr>
            <a:xfrm>
              <a:off x="4737011" y="1454727"/>
              <a:ext cx="6643703" cy="4400640"/>
              <a:chOff x="4737011" y="1454727"/>
              <a:chExt cx="6643703" cy="440064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V="1">
                <a:off x="8023588" y="2822586"/>
                <a:ext cx="3090528" cy="164986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8053068" y="2737439"/>
                <a:ext cx="712980" cy="170939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4737011" y="1521792"/>
                <a:ext cx="6459904" cy="4333575"/>
                <a:chOff x="651097" y="1082155"/>
                <a:chExt cx="7539426" cy="5057766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4551416" y="5655378"/>
                  <a:ext cx="768817" cy="305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100" dirty="0"/>
                    <a:t>∆ E</a:t>
                  </a:r>
                  <a:r>
                    <a:rPr lang="en-AU" sz="1100" baseline="-25000" dirty="0"/>
                    <a:t>A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950743" y="4316393"/>
                  <a:ext cx="1919333" cy="359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1200" dirty="0"/>
                    <a:t>∆ </a:t>
                  </a:r>
                  <a:r>
                    <a:rPr lang="en-AU" sz="1400" dirty="0"/>
                    <a:t>C</a:t>
                  </a:r>
                  <a:r>
                    <a:rPr lang="en-AU" sz="1400" baseline="-25000" dirty="0"/>
                    <a:t>C</a:t>
                  </a:r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651097" y="1082155"/>
                  <a:ext cx="7539426" cy="5057766"/>
                  <a:chOff x="651097" y="1082155"/>
                  <a:chExt cx="7539426" cy="5057766"/>
                </a:xfrm>
              </p:grpSpPr>
              <p:cxnSp>
                <p:nvCxnSpPr>
                  <p:cNvPr id="6" name="Straight Connector 5"/>
                  <p:cNvCxnSpPr/>
                  <p:nvPr/>
                </p:nvCxnSpPr>
                <p:spPr>
                  <a:xfrm flipV="1">
                    <a:off x="2313354" y="1082155"/>
                    <a:ext cx="5780533" cy="4577698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" name="Oval 6"/>
                  <p:cNvSpPr/>
                  <p:nvPr/>
                </p:nvSpPr>
                <p:spPr>
                  <a:xfrm>
                    <a:off x="4895229" y="3524567"/>
                    <a:ext cx="45719" cy="45719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cxnSp>
                <p:nvCxnSpPr>
                  <p:cNvPr id="8" name="Straight Arrow Connector 7"/>
                  <p:cNvCxnSpPr/>
                  <p:nvPr/>
                </p:nvCxnSpPr>
                <p:spPr>
                  <a:xfrm flipV="1">
                    <a:off x="2313354" y="1101969"/>
                    <a:ext cx="0" cy="4548554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/>
                  <p:cNvCxnSpPr/>
                  <p:nvPr/>
                </p:nvCxnSpPr>
                <p:spPr>
                  <a:xfrm>
                    <a:off x="2313354" y="5650523"/>
                    <a:ext cx="5877169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51097" y="1147468"/>
                    <a:ext cx="1662257" cy="4310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AU" dirty="0"/>
                      <a:t> ∆ Costs ($)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6341838" y="5708869"/>
                    <a:ext cx="1824276" cy="4310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AU" dirty="0"/>
                      <a:t>∆ Effects (LY)</a:t>
                    </a:r>
                    <a:endParaRPr lang="en-AU" baseline="-250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158047" y="3169421"/>
                    <a:ext cx="107302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AU" dirty="0"/>
                      <a:t>A</a:t>
                    </a:r>
                    <a:endParaRPr lang="en-AU" baseline="-25000" dirty="0"/>
                  </a:p>
                </p:txBody>
              </p:sp>
            </p:grpSp>
          </p:grpSp>
          <p:sp>
            <p:nvSpPr>
              <p:cNvPr id="29" name="Oval 28"/>
              <p:cNvSpPr/>
              <p:nvPr/>
            </p:nvSpPr>
            <p:spPr>
              <a:xfrm>
                <a:off x="8752496" y="2696188"/>
                <a:ext cx="39173" cy="391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017851" y="4454644"/>
                <a:ext cx="39173" cy="3917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6161259" y="1454727"/>
                <a:ext cx="3847265" cy="3973324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30" idx="2"/>
              </p:cNvCxnSpPr>
              <p:nvPr/>
            </p:nvCxnSpPr>
            <p:spPr>
              <a:xfrm flipV="1">
                <a:off x="6153444" y="4474231"/>
                <a:ext cx="1864407" cy="969449"/>
              </a:xfrm>
              <a:prstGeom prst="line">
                <a:avLst/>
              </a:prstGeom>
              <a:ln w="127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8284995" y="2352809"/>
                <a:ext cx="919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/>
                  <a:t>B</a:t>
                </a:r>
                <a:endParaRPr lang="en-AU" baseline="-250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32926" y="4081565"/>
                <a:ext cx="9193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/>
                  <a:t>C</a:t>
                </a:r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8025666" y="4474231"/>
                <a:ext cx="0" cy="9694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8400169" y="3653663"/>
                <a:ext cx="0" cy="179001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8786392" y="2719481"/>
                <a:ext cx="0" cy="270856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7699824" y="5444116"/>
                <a:ext cx="6587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100" dirty="0"/>
                  <a:t>∆ E</a:t>
                </a:r>
                <a:r>
                  <a:rPr lang="en-AU" sz="1100" baseline="-25000" dirty="0"/>
                  <a:t>C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461824" y="5448023"/>
                <a:ext cx="65873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100" dirty="0"/>
                  <a:t>∆ E</a:t>
                </a:r>
                <a:r>
                  <a:rPr lang="en-AU" sz="1100" baseline="-25000" dirty="0"/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9390297" y="4385894"/>
                    <a:ext cx="1990417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𝐼𝐶𝐸𝑅</m:t>
                              </m:r>
                            </m:e>
                            <m:sub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AU" sz="1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𝐼𝐶𝐸𝑅</m:t>
                              </m:r>
                            </m:e>
                            <m:sub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AU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sSub>
                            <m:sSubPr>
                              <m:ctrlP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𝐼𝐶𝐸𝑅</m:t>
                              </m:r>
                            </m:e>
                            <m:sub>
                              <m:r>
                                <a:rPr lang="en-AU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AU" dirty="0"/>
                  </a:p>
                </p:txBody>
              </p:sp>
            </mc:Choice>
            <mc:Fallback xmlns="">
              <p:sp>
                <p:nvSpPr>
                  <p:cNvPr id="47" name="TextBox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90297" y="4385894"/>
                    <a:ext cx="1990417" cy="21544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23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A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Connector 48"/>
              <p:cNvCxnSpPr/>
              <p:nvPr/>
            </p:nvCxnSpPr>
            <p:spPr>
              <a:xfrm flipH="1">
                <a:off x="6056415" y="4474230"/>
                <a:ext cx="104843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6056416" y="3629440"/>
                <a:ext cx="104842" cy="1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6040786" y="2721809"/>
                <a:ext cx="120472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TextBox 57"/>
              <p:cNvSpPr txBox="1"/>
              <p:nvPr/>
            </p:nvSpPr>
            <p:spPr>
              <a:xfrm>
                <a:off x="4993753" y="3411138"/>
                <a:ext cx="16445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∆ </a:t>
                </a:r>
                <a:r>
                  <a:rPr lang="en-AU" sz="1400" dirty="0"/>
                  <a:t>C</a:t>
                </a:r>
                <a:r>
                  <a:rPr lang="en-AU" sz="1400" baseline="-25000" dirty="0"/>
                  <a:t>A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968036" y="2514809"/>
                <a:ext cx="164451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200" dirty="0"/>
                  <a:t>∆ </a:t>
                </a:r>
                <a:r>
                  <a:rPr lang="en-AU" sz="1400" dirty="0"/>
                  <a:t>C</a:t>
                </a:r>
                <a:r>
                  <a:rPr lang="en-AU" sz="1400" baseline="-25000" dirty="0"/>
                  <a:t>B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5943599" y="5353396"/>
              <a:ext cx="3075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/>
                <a:t>0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9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836712"/>
            <a:ext cx="10801350" cy="469056"/>
          </a:xfrm>
        </p:spPr>
        <p:txBody>
          <a:bodyPr>
            <a:normAutofit/>
          </a:bodyPr>
          <a:lstStyle/>
          <a:p>
            <a:pPr algn="ctr"/>
            <a:r>
              <a:rPr lang="en-CA" sz="3200" dirty="0">
                <a:latin typeface="Arial Rounded MT Bold" pitchFamily="34" charset="0"/>
              </a:rPr>
              <a:t>HEALTH CARE SUSTAINABILITY FRAMEWORK</a:t>
            </a:r>
          </a:p>
        </p:txBody>
      </p:sp>
      <p:pic>
        <p:nvPicPr>
          <p:cNvPr id="6" name="Content Placeholder 3"/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488" y="1772816"/>
            <a:ext cx="9145016" cy="43731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73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10816" y="1556792"/>
            <a:ext cx="8229600" cy="49974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sz="2400" i="1" dirty="0">
                <a:latin typeface="Arial Rounded MT Bold" pitchFamily="34" charset="0"/>
              </a:rPr>
              <a:t>Age group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		0-14    15-44    45-64   65-74   75-84   &gt;85</a:t>
            </a:r>
          </a:p>
          <a:p>
            <a:pPr>
              <a:buNone/>
            </a:pPr>
            <a:r>
              <a:rPr lang="en-GB" sz="2400" i="1" dirty="0">
                <a:latin typeface="Arial Rounded MT Bold" pitchFamily="34" charset="0"/>
              </a:rPr>
              <a:t>LLSI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1985 		 277 	  252 	    268       285       263     323</a:t>
            </a: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2005 		 217 	  304 	    295       301       270     330</a:t>
            </a:r>
          </a:p>
          <a:p>
            <a:pPr>
              <a:buNone/>
            </a:pPr>
            <a:r>
              <a:rPr lang="en-GB" sz="2400" i="1" dirty="0">
                <a:latin typeface="Arial Rounded MT Bold" pitchFamily="34" charset="0"/>
              </a:rPr>
              <a:t>% diff	           (21.7)   20.6      10.0       5.4        2.8      2.0</a:t>
            </a:r>
            <a:endParaRPr lang="en-CA" sz="2400" i="1" dirty="0">
              <a:latin typeface="Arial Rounded MT Bold" pitchFamily="34" charset="0"/>
            </a:endParaRP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i="1" dirty="0">
                <a:latin typeface="Arial Rounded MT Bold" pitchFamily="34" charset="0"/>
              </a:rPr>
              <a:t>No LLSI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1985 		 139	  115         99	        98       128      193</a:t>
            </a:r>
          </a:p>
          <a:p>
            <a:pPr>
              <a:buNone/>
            </a:pPr>
            <a:r>
              <a:rPr lang="en-GB" sz="2400" dirty="0">
                <a:latin typeface="Arial Rounded MT Bold" pitchFamily="34" charset="0"/>
              </a:rPr>
              <a:t>2005 		   97	  123 	    123      158        176      233</a:t>
            </a:r>
          </a:p>
          <a:p>
            <a:pPr>
              <a:buNone/>
            </a:pPr>
            <a:r>
              <a:rPr lang="en-GB" sz="2400" i="1" dirty="0">
                <a:latin typeface="Arial Rounded MT Bold" pitchFamily="34" charset="0"/>
              </a:rPr>
              <a:t>% diff           (30.1)     6.5      24.5      61.6       37.4     20.9</a:t>
            </a:r>
            <a:endParaRPr lang="en-CA" sz="2400" i="1" dirty="0">
              <a:latin typeface="Arial Rounded MT Bold" pitchFamily="34" charset="0"/>
            </a:endParaRPr>
          </a:p>
          <a:p>
            <a:pPr>
              <a:buNone/>
            </a:pPr>
            <a:endParaRPr lang="en-GB" sz="2400" dirty="0"/>
          </a:p>
          <a:p>
            <a:pPr>
              <a:buNone/>
            </a:pPr>
            <a:endParaRPr lang="en-CA" sz="2400" dirty="0"/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endParaRPr lang="en-CA" dirty="0">
              <a:latin typeface="Arial Rounded MT Bold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908720"/>
            <a:ext cx="10801350" cy="469056"/>
          </a:xfrm>
        </p:spPr>
        <p:txBody>
          <a:bodyPr>
            <a:noAutofit/>
          </a:bodyPr>
          <a:lstStyle/>
          <a:p>
            <a:pPr algn="ctr"/>
            <a:r>
              <a:rPr lang="en-CA" sz="2800" dirty="0">
                <a:latin typeface="Arial Rounded MT Bold" pitchFamily="34" charset="0"/>
              </a:rPr>
              <a:t>UK PREVALENCE OF GP VISIT PER 1000 POPULATION LAST 2 WEEKS BY 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804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83432" y="1584970"/>
            <a:ext cx="9576991" cy="57324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dirty="0"/>
              <a:t>	</a:t>
            </a: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Does planning/management  support sustainability?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	Planning not aligned to system goals (needs) 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		demographic shift – more to do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		technological advances – doing more</a:t>
            </a: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		increasing expectations – demanding more</a:t>
            </a:r>
          </a:p>
          <a:p>
            <a:pPr>
              <a:buNone/>
            </a:pPr>
            <a:endParaRPr lang="en-CA" sz="2400" dirty="0">
              <a:latin typeface="Arial Rounded MT Bold" pitchFamily="34" charset="0"/>
            </a:endParaRPr>
          </a:p>
          <a:p>
            <a:pPr>
              <a:buNone/>
            </a:pPr>
            <a:r>
              <a:rPr lang="en-CA" sz="2400" dirty="0">
                <a:latin typeface="Arial Rounded MT Bold" pitchFamily="34" charset="0"/>
              </a:rPr>
              <a:t>		Planning not integrated across functions </a:t>
            </a:r>
          </a:p>
          <a:p>
            <a:pPr algn="ctr">
              <a:buNone/>
            </a:pPr>
            <a:r>
              <a:rPr lang="en-CA" sz="2400" dirty="0">
                <a:latin typeface="Arial Rounded MT Bold" pitchFamily="34" charset="0"/>
              </a:rPr>
              <a:t>services, workforce, expenditure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3200" dirty="0">
                <a:latin typeface="Arial Rounded MT Bold" pitchFamily="34" charset="0"/>
              </a:rPr>
              <a:t>WITHER (OR WHITHER) PUBLICLY-FUNDED UNIVERSAL HEALTH CARE SYSTEMS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17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487488" y="1340768"/>
            <a:ext cx="84969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52500" indent="-952500">
              <a:spcBef>
                <a:spcPct val="50000"/>
              </a:spcBef>
            </a:pPr>
            <a:r>
              <a:rPr lang="en-GB" sz="2200" dirty="0">
                <a:latin typeface="Arial Rounded MT Bold" pitchFamily="34" charset="0"/>
                <a:cs typeface="Times New Roman" pitchFamily="18" charset="0"/>
              </a:rPr>
              <a:t>Focus:    	Impact of demographic change </a:t>
            </a:r>
            <a:endParaRPr lang="en-US" sz="2200" dirty="0">
              <a:cs typeface="Times New Roman" pitchFamily="18" charset="0"/>
            </a:endParaRPr>
          </a:p>
          <a:p>
            <a:pPr marL="952500" indent="-952500">
              <a:spcBef>
                <a:spcPct val="50000"/>
              </a:spcBef>
            </a:pPr>
            <a:r>
              <a:rPr lang="en-GB" sz="2200" dirty="0">
                <a:latin typeface="Arial Rounded MT Bold" pitchFamily="34" charset="0"/>
                <a:cs typeface="Times New Roman" pitchFamily="18" charset="0"/>
              </a:rPr>
              <a:t>		Effect of aging population on provider 	requirements </a:t>
            </a:r>
            <a:endParaRPr lang="en-US" sz="2200" dirty="0">
              <a:cs typeface="Times New Roman" pitchFamily="18" charset="0"/>
            </a:endParaRPr>
          </a:p>
          <a:p>
            <a:pPr marL="952500" indent="-952500">
              <a:spcBef>
                <a:spcPct val="50000"/>
              </a:spcBef>
            </a:pPr>
            <a:r>
              <a:rPr lang="en-GB" sz="2200" dirty="0">
                <a:latin typeface="Arial Rounded MT Bold" pitchFamily="34" charset="0"/>
                <a:cs typeface="Times New Roman" pitchFamily="18" charset="0"/>
              </a:rPr>
              <a:t>		Effect of aging workforce on capacity to 	meet 	requirements </a:t>
            </a:r>
            <a:endParaRPr lang="en-US" sz="2200" dirty="0">
              <a:cs typeface="Times New Roman" pitchFamily="18" charset="0"/>
            </a:endParaRPr>
          </a:p>
          <a:p>
            <a:pPr marL="952500" indent="-952500">
              <a:spcBef>
                <a:spcPct val="50000"/>
              </a:spcBef>
            </a:pPr>
            <a:r>
              <a:rPr lang="en-GB" sz="2200" dirty="0">
                <a:latin typeface="Arial Rounded MT Bold" pitchFamily="34" charset="0"/>
                <a:cs typeface="Times New Roman" pitchFamily="18" charset="0"/>
              </a:rPr>
              <a:t>General approach: </a:t>
            </a:r>
          </a:p>
          <a:p>
            <a:pPr marL="952500" indent="-952500">
              <a:spcBef>
                <a:spcPct val="50000"/>
              </a:spcBef>
            </a:pPr>
            <a:r>
              <a:rPr lang="en-GB" sz="2200" dirty="0">
                <a:latin typeface="Arial Rounded MT Bold" pitchFamily="34" charset="0"/>
                <a:cs typeface="Times New Roman" pitchFamily="18" charset="0"/>
              </a:rPr>
              <a:t>	Provider-population ratios applied to population projections</a:t>
            </a:r>
            <a:endParaRPr lang="en-US" sz="2200" dirty="0">
              <a:cs typeface="Times New Roman" pitchFamily="18" charset="0"/>
            </a:endParaRPr>
          </a:p>
          <a:p>
            <a:pPr marL="952500" indent="-952500">
              <a:spcBef>
                <a:spcPct val="50000"/>
              </a:spcBef>
            </a:pPr>
            <a:r>
              <a:rPr lang="en-GB" sz="2200" dirty="0">
                <a:latin typeface="Arial Rounded MT Bold" pitchFamily="34" charset="0"/>
                <a:cs typeface="Times New Roman" pitchFamily="18" charset="0"/>
              </a:rPr>
              <a:t>      	Estimate shortfalls/surpluses in providers and adjust training programmes to eliminate imbalances</a:t>
            </a:r>
            <a:endParaRPr lang="en-US" sz="2200" dirty="0">
              <a:cs typeface="Times New Roman" pitchFamily="18" charset="0"/>
            </a:endParaRPr>
          </a:p>
          <a:p>
            <a:pPr marL="952500" indent="-952500">
              <a:spcBef>
                <a:spcPct val="50000"/>
              </a:spcBef>
            </a:pPr>
            <a:r>
              <a:rPr lang="en-GB" sz="2200" i="1" dirty="0">
                <a:latin typeface="Arial Rounded MT Bold" pitchFamily="34" charset="0"/>
                <a:cs typeface="Times New Roman" pitchFamily="18" charset="0"/>
              </a:rPr>
              <a:t>“How many additional providers do we need to train?”</a:t>
            </a:r>
            <a:r>
              <a:rPr lang="en-US" sz="2200" dirty="0"/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692696"/>
            <a:ext cx="10801350" cy="4690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HEALTH WORKFORCE PLANNING: DEMOGRAPHY ‘GONE WILD’?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 dirty="0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90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692696"/>
            <a:ext cx="10801350" cy="469056"/>
          </a:xfrm>
        </p:spPr>
        <p:txBody>
          <a:bodyPr/>
          <a:lstStyle/>
          <a:p>
            <a:pPr algn="ctr" eaLnBrk="1" hangingPunct="1"/>
            <a:r>
              <a:rPr lang="en-US" sz="2800" b="1" dirty="0">
                <a:latin typeface="Arial Rounded MT Bold" pitchFamily="34" charset="0"/>
                <a:cs typeface="Times New Roman" pitchFamily="18" charset="0"/>
              </a:rPr>
              <a:t>HEALTH WORKFORCE PLANNING:</a:t>
            </a:r>
            <a:r>
              <a:rPr lang="en-US" sz="2800" dirty="0">
                <a:latin typeface="Arial Rounded MT Bold" pitchFamily="34" charset="0"/>
                <a:cs typeface="Times New Roman" pitchFamily="18" charset="0"/>
              </a:rPr>
              <a:t> FEATURES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52600" y="1235943"/>
            <a:ext cx="89154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200" b="1" dirty="0">
                <a:latin typeface="Arial Rounded MT Bold" pitchFamily="34" charset="0"/>
                <a:cs typeface="Times New Roman" pitchFamily="18" charset="0"/>
              </a:rPr>
              <a:t>1. Performed in isolation of other aspects of health care policy and population health </a:t>
            </a:r>
          </a:p>
          <a:p>
            <a:pPr algn="l">
              <a:spcBef>
                <a:spcPct val="50000"/>
              </a:spcBef>
            </a:pPr>
            <a:r>
              <a:rPr lang="en-GB" sz="2200" i="1" dirty="0">
                <a:latin typeface="Arial Rounded MT Bold" pitchFamily="34" charset="0"/>
                <a:cs typeface="Times New Roman" pitchFamily="18" charset="0"/>
              </a:rPr>
              <a:t>“How many health care providers are required to . . . . .serve future populations in the same way as the current population is served?” </a:t>
            </a:r>
            <a:endParaRPr lang="en-US" sz="2200" i="1" dirty="0">
              <a:latin typeface="Arial Rounded MT Bold" pitchFamily="34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200" dirty="0">
                <a:latin typeface="Arial Rounded MT Bold" pitchFamily="34" charset="0"/>
                <a:cs typeface="Times New Roman" pitchFamily="18" charset="0"/>
              </a:rPr>
              <a:t>2. </a:t>
            </a:r>
            <a:r>
              <a:rPr lang="en-US" sz="2200" b="1" dirty="0">
                <a:latin typeface="Arial Rounded MT Bold" pitchFamily="34" charset="0"/>
                <a:cs typeface="Times New Roman" pitchFamily="18" charset="0"/>
              </a:rPr>
              <a:t>Requirements determined only by factors beyond control of policy </a:t>
            </a:r>
          </a:p>
          <a:p>
            <a:pPr algn="l">
              <a:spcBef>
                <a:spcPct val="50000"/>
              </a:spcBef>
            </a:pPr>
            <a:r>
              <a:rPr lang="en-GB" sz="2200" dirty="0">
                <a:latin typeface="Arial Rounded MT Bold" pitchFamily="34" charset="0"/>
                <a:cs typeface="Times New Roman" pitchFamily="18" charset="0"/>
              </a:rPr>
              <a:t>Underlying assumptions:</a:t>
            </a:r>
          </a:p>
          <a:p>
            <a:pPr algn="l">
              <a:spcBef>
                <a:spcPct val="50000"/>
              </a:spcBef>
            </a:pPr>
            <a:r>
              <a:rPr lang="en-GB" sz="2200" i="1" dirty="0">
                <a:latin typeface="Arial Rounded MT Bold" pitchFamily="34" charset="0"/>
                <a:cs typeface="Times New Roman" pitchFamily="18" charset="0"/>
              </a:rPr>
              <a:t>Population size and age structure determines service requirements (i.e., epidemiology constant)</a:t>
            </a:r>
          </a:p>
          <a:p>
            <a:pPr algn="l">
              <a:spcBef>
                <a:spcPct val="50000"/>
              </a:spcBef>
            </a:pPr>
            <a:r>
              <a:rPr lang="en-GB" sz="2200" i="1" dirty="0">
                <a:latin typeface="Arial Rounded MT Bold" pitchFamily="34" charset="0"/>
                <a:cs typeface="Times New Roman" pitchFamily="18" charset="0"/>
              </a:rPr>
              <a:t>Provider numbers and age structure determines the quantity of care provided (i.e., production function constant)</a:t>
            </a:r>
            <a:endParaRPr lang="en-US" sz="2200" i="1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7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727696"/>
            <a:ext cx="10801350" cy="4690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>
                <a:latin typeface="Arial Rounded MT Bold" pitchFamily="34" charset="0"/>
                <a:cs typeface="Times New Roman" pitchFamily="18" charset="0"/>
              </a:rPr>
              <a:t>PROVIDER REQUIREMENTS</a:t>
            </a:r>
            <a:r>
              <a:rPr lang="en-US" sz="2800" dirty="0"/>
              <a:t> </a:t>
            </a:r>
          </a:p>
        </p:txBody>
      </p:sp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551384" y="1340768"/>
            <a:ext cx="1116124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i="1" dirty="0">
                <a:latin typeface="Arial Rounded MT Bold" pitchFamily="34" charset="0"/>
                <a:cs typeface="Times New Roman" pitchFamily="18" charset="0"/>
              </a:rPr>
              <a:t>Traditional approach: Health free planning</a:t>
            </a:r>
            <a:endParaRPr lang="en-US" sz="2400" dirty="0">
              <a:latin typeface="Arial Rounded MT Bold" pitchFamily="34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 Implicit analytical framework using demography and either</a:t>
            </a:r>
          </a:p>
          <a:p>
            <a:pPr marL="914400" lvl="1" indent="-457200">
              <a:spcBef>
                <a:spcPct val="50000"/>
              </a:spcBef>
              <a:buFont typeface="+mj-lt"/>
              <a:buAutoNum type="alphaLcParenR"/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current provider per 1000 pop (N/P) used</a:t>
            </a:r>
            <a:r>
              <a:rPr lang="en-US" sz="2400" dirty="0">
                <a:latin typeface="Arial Rounded MT Bold" pitchFamily="34" charset="0"/>
              </a:rPr>
              <a:t> as constant</a:t>
            </a:r>
          </a:p>
          <a:p>
            <a:pPr algn="l">
              <a:spcBef>
                <a:spcPct val="50000"/>
              </a:spcBef>
            </a:pPr>
            <a:r>
              <a:rPr lang="en-US" sz="2400" i="1" dirty="0">
                <a:latin typeface="Arial Rounded MT Bold" pitchFamily="34" charset="0"/>
              </a:rPr>
              <a:t>	 Providers required next year</a:t>
            </a:r>
            <a:r>
              <a:rPr lang="en-US" sz="2400" i="1" baseline="30000" dirty="0">
                <a:latin typeface="Arial Rounded MT Bold" pitchFamily="34" charset="0"/>
              </a:rPr>
              <a:t> </a:t>
            </a:r>
            <a:r>
              <a:rPr lang="en-US" sz="2400" i="1" dirty="0">
                <a:latin typeface="Arial Rounded MT Bold" pitchFamily="34" charset="0"/>
              </a:rPr>
              <a:t>= (N/P)</a:t>
            </a:r>
            <a:r>
              <a:rPr lang="en-US" sz="2400" i="1" baseline="30000" dirty="0">
                <a:latin typeface="Arial Rounded MT Bold" pitchFamily="34" charset="0"/>
              </a:rPr>
              <a:t> </a:t>
            </a:r>
            <a:r>
              <a:rPr lang="en-US" sz="2400" i="1" dirty="0">
                <a:latin typeface="Arial Rounded MT Bold" pitchFamily="34" charset="0"/>
              </a:rPr>
              <a:t>x  next years population</a:t>
            </a:r>
          </a:p>
          <a:p>
            <a:pPr marL="457200" indent="-457200" algn="l">
              <a:spcBef>
                <a:spcPct val="50000"/>
              </a:spcBef>
              <a:buFont typeface="+mj-lt"/>
              <a:buAutoNum type="arabicPeriod"/>
            </a:pPr>
            <a:endParaRPr lang="en-US" sz="2200" dirty="0">
              <a:latin typeface="Arial Rounded MT Bold" pitchFamily="34" charset="0"/>
              <a:cs typeface="Times New Roman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     b) current services per 1000 population, </a:t>
            </a:r>
            <a:r>
              <a:rPr lang="en-US" sz="2400" i="1" dirty="0">
                <a:latin typeface="Arial Rounded MT Bold" pitchFamily="34" charset="0"/>
                <a:cs typeface="Times New Roman" pitchFamily="18" charset="0"/>
              </a:rPr>
              <a:t>Q/P</a:t>
            </a: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  constant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Arial Rounded MT Bold" pitchFamily="34" charset="0"/>
              </a:rPr>
              <a:t>         	Services required next year = (N/Q)</a:t>
            </a:r>
            <a:r>
              <a:rPr lang="en-US" sz="2400" i="1" baseline="30000" dirty="0">
                <a:latin typeface="Arial Rounded MT Bold" pitchFamily="34" charset="0"/>
              </a:rPr>
              <a:t> </a:t>
            </a:r>
            <a:r>
              <a:rPr lang="en-US" sz="2400" i="1" dirty="0">
                <a:latin typeface="Arial Rounded MT Bold" pitchFamily="34" charset="0"/>
              </a:rPr>
              <a:t>x (Q/P)</a:t>
            </a:r>
            <a:r>
              <a:rPr lang="en-US" sz="2400" i="1" baseline="30000" dirty="0">
                <a:latin typeface="Arial Rounded MT Bold" pitchFamily="34" charset="0"/>
              </a:rPr>
              <a:t> </a:t>
            </a:r>
            <a:r>
              <a:rPr lang="en-US" sz="2400" i="1" dirty="0">
                <a:latin typeface="Arial Rounded MT Bold" pitchFamily="34" charset="0"/>
              </a:rPr>
              <a:t>x  next years population </a:t>
            </a:r>
          </a:p>
          <a:p>
            <a:pPr>
              <a:spcBef>
                <a:spcPct val="50000"/>
              </a:spcBef>
            </a:pPr>
            <a:r>
              <a:rPr lang="en-US" sz="2400" i="1" dirty="0">
                <a:latin typeface="Arial Rounded MT Bold" pitchFamily="34" charset="0"/>
              </a:rPr>
              <a:t>        </a:t>
            </a:r>
            <a:r>
              <a:rPr lang="en-US" sz="2400" dirty="0">
                <a:latin typeface="Arial Rounded MT Bold" pitchFamily="34" charset="0"/>
              </a:rPr>
              <a:t>N/Q, </a:t>
            </a: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productivity, also assumed constant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       Workforce requirements depend only on population size (increases)</a:t>
            </a:r>
          </a:p>
          <a:p>
            <a:pPr algn="l">
              <a:spcBef>
                <a:spcPct val="50000"/>
              </a:spcBef>
            </a:pPr>
            <a:endParaRPr lang="en-US" sz="2400" i="1" dirty="0">
              <a:latin typeface="Arial Rounded MT Bold" pitchFamily="34" charset="0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5086350" y="3124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4849813" y="31242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5233988" y="325278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4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1029"/>
          <p:cNvSpPr txBox="1">
            <a:spLocks noChangeArrowheads="1"/>
          </p:cNvSpPr>
          <p:nvPr/>
        </p:nvSpPr>
        <p:spPr bwMode="auto">
          <a:xfrm>
            <a:off x="1032520" y="1556792"/>
            <a:ext cx="10248056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i="1" dirty="0">
                <a:latin typeface="Arial Rounded MT Bold" pitchFamily="34" charset="0"/>
              </a:rPr>
              <a:t>Method: </a:t>
            </a:r>
            <a:r>
              <a:rPr lang="en-US" sz="2000" dirty="0">
                <a:latin typeface="Arial Rounded MT Bold" pitchFamily="34" charset="0"/>
              </a:rPr>
              <a:t>		Project ‘service use-population’ ratios onto expected 				future population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000" i="1" dirty="0">
                <a:latin typeface="Arial Rounded MT Bold" pitchFamily="34" charset="0"/>
              </a:rPr>
              <a:t>Requirements:</a:t>
            </a:r>
            <a:r>
              <a:rPr lang="en-US" sz="2000" dirty="0">
                <a:latin typeface="Arial Rounded MT Bold" pitchFamily="34" charset="0"/>
              </a:rPr>
              <a:t>		Assumed needs by age group constant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000" dirty="0">
                <a:latin typeface="Arial Rounded MT Bold" pitchFamily="34" charset="0"/>
              </a:rPr>
              <a:t>			</a:t>
            </a:r>
            <a:r>
              <a:rPr lang="en-US" sz="2000" i="1" dirty="0">
                <a:latin typeface="Arial Rounded MT Bold" pitchFamily="34" charset="0"/>
              </a:rPr>
              <a:t>Ignores impact of diet, oral hygiene, fluoride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000" i="1" dirty="0">
                <a:latin typeface="Arial Rounded MT Bold" pitchFamily="34" charset="0"/>
              </a:rPr>
              <a:t>Supply:</a:t>
            </a:r>
            <a:r>
              <a:rPr lang="en-US" sz="2000" dirty="0">
                <a:latin typeface="Arial Rounded MT Bold" pitchFamily="34" charset="0"/>
              </a:rPr>
              <a:t>		Assumed services per provider constant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000" dirty="0">
                <a:latin typeface="Arial Rounded MT Bold" pitchFamily="34" charset="0"/>
              </a:rPr>
              <a:t>			</a:t>
            </a:r>
            <a:r>
              <a:rPr lang="en-US" sz="2000" i="1" dirty="0">
                <a:latin typeface="Arial Rounded MT Bold" pitchFamily="34" charset="0"/>
              </a:rPr>
              <a:t>Ignores impact of technology (multi chairs, </a:t>
            </a:r>
            <a:r>
              <a:rPr lang="en-US" sz="2000" i="1" dirty="0" err="1">
                <a:latin typeface="Arial Rounded MT Bold" pitchFamily="34" charset="0"/>
              </a:rPr>
              <a:t>hygenists</a:t>
            </a:r>
            <a:r>
              <a:rPr lang="en-US" sz="2000" dirty="0">
                <a:latin typeface="Arial Rounded MT Bold" pitchFamily="34" charset="0"/>
              </a:rPr>
              <a:t>)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000" i="1" dirty="0">
                <a:latin typeface="Arial Rounded MT Bold" pitchFamily="34" charset="0"/>
              </a:rPr>
              <a:t>Outcome:</a:t>
            </a:r>
            <a:r>
              <a:rPr lang="en-US" sz="2000" dirty="0">
                <a:latin typeface="Arial Rounded MT Bold" pitchFamily="34" charset="0"/>
              </a:rPr>
              <a:t>		No evidence of excess supply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000" dirty="0">
                <a:latin typeface="Arial Rounded MT Bold" pitchFamily="34" charset="0"/>
              </a:rPr>
              <a:t>			</a:t>
            </a:r>
            <a:r>
              <a:rPr lang="en-US" sz="2000" i="1" dirty="0">
                <a:latin typeface="Arial Rounded MT Bold" pitchFamily="34" charset="0"/>
              </a:rPr>
              <a:t>Orthodontics (‘service deepening’ or ‘supplier </a:t>
            </a:r>
          </a:p>
          <a:p>
            <a:pPr algn="l"/>
            <a:r>
              <a:rPr lang="en-US" sz="2000" i="1" dirty="0">
                <a:latin typeface="Arial Rounded MT Bold" pitchFamily="34" charset="0"/>
              </a:rPr>
              <a:t>			induced demand’)</a:t>
            </a:r>
          </a:p>
          <a:p>
            <a:pPr algn="l"/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l"/>
            <a:r>
              <a:rPr lang="en-US" dirty="0">
                <a:latin typeface="Arial Rounded MT Bold" pitchFamily="34" charset="0"/>
              </a:rPr>
              <a:t>	</a:t>
            </a:r>
          </a:p>
        </p:txBody>
      </p:sp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95326" y="871712"/>
            <a:ext cx="10801350" cy="46905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2800" dirty="0">
                <a:latin typeface="Arial Rounded MT Bold" pitchFamily="34" charset="0"/>
              </a:rPr>
              <a:t>EXAMPLE: PLANNING FOR DENTISTS IN UK 1980s </a:t>
            </a:r>
            <a:r>
              <a:rPr lang="en-US" sz="2000" dirty="0">
                <a:latin typeface="Arial Rounded MT Bold" pitchFamily="34" charset="0"/>
              </a:rPr>
              <a:t>(Birch and Maynard 1985)</a:t>
            </a:r>
          </a:p>
        </p:txBody>
      </p:sp>
      <p:sp>
        <p:nvSpPr>
          <p:cNvPr id="9219" name="Text Box 1027"/>
          <p:cNvSpPr txBox="1">
            <a:spLocks noChangeArrowheads="1"/>
          </p:cNvSpPr>
          <p:nvPr/>
        </p:nvSpPr>
        <p:spPr bwMode="auto">
          <a:xfrm>
            <a:off x="2362200" y="2057400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9220" name="Text Box 1028"/>
          <p:cNvSpPr txBox="1">
            <a:spLocks noChangeArrowheads="1"/>
          </p:cNvSpPr>
          <p:nvPr/>
        </p:nvSpPr>
        <p:spPr bwMode="auto">
          <a:xfrm>
            <a:off x="2362200" y="2057400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333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871712"/>
            <a:ext cx="10801350" cy="4690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latin typeface="Arial Rounded MT Bold" pitchFamily="34" charset="0"/>
              </a:rPr>
              <a:t>EXAMPLE: PLANNING FOR PHYSICIANS IN CANADA 1990s </a:t>
            </a:r>
            <a:br>
              <a:rPr lang="en-US" sz="2800" dirty="0">
                <a:latin typeface="Arial Rounded MT Bold" pitchFamily="34" charset="0"/>
              </a:rPr>
            </a:br>
            <a:r>
              <a:rPr lang="en-US" sz="2000" dirty="0">
                <a:latin typeface="Arial Rounded MT Bold" pitchFamily="34" charset="0"/>
              </a:rPr>
              <a:t>(Newton and </a:t>
            </a:r>
            <a:r>
              <a:rPr lang="en-US" sz="2000" dirty="0" err="1">
                <a:latin typeface="Arial Rounded MT Bold" pitchFamily="34" charset="0"/>
              </a:rPr>
              <a:t>Buske</a:t>
            </a:r>
            <a:r>
              <a:rPr lang="en-US" sz="2000" dirty="0">
                <a:latin typeface="Arial Rounded MT Bold" pitchFamily="34" charset="0"/>
              </a:rPr>
              <a:t> 1998)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5000" y="1487681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i="1" dirty="0">
              <a:latin typeface="Arial Rounded MT Bold" pitchFamily="34" charset="0"/>
            </a:endParaRPr>
          </a:p>
          <a:p>
            <a:pPr algn="l"/>
            <a:r>
              <a:rPr lang="en-US" sz="2400" dirty="0">
                <a:latin typeface="Arial Rounded MT Bold" pitchFamily="34" charset="0"/>
              </a:rPr>
              <a:t>Physician-population ratio to fall by 31% by 2025 </a:t>
            </a:r>
          </a:p>
          <a:p>
            <a:pPr algn="l"/>
            <a:endParaRPr lang="en-US" sz="2400" dirty="0">
              <a:latin typeface="Arial Rounded MT Bold" pitchFamily="34" charset="0"/>
            </a:endParaRPr>
          </a:p>
          <a:p>
            <a:pPr algn="l"/>
            <a:r>
              <a:rPr lang="en-US" sz="2400" dirty="0">
                <a:latin typeface="Arial Rounded MT Bold" pitchFamily="34" charset="0"/>
              </a:rPr>
              <a:t>Recommend increase in medical school seats 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400" dirty="0">
                <a:latin typeface="Arial Rounded MT Bold" pitchFamily="34" charset="0"/>
              </a:rPr>
              <a:t>2004 Acknowledges overestimates of shortage</a:t>
            </a:r>
          </a:p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endParaRPr lang="en-US" sz="2400" i="1" dirty="0">
              <a:latin typeface="Arial Rounded MT Bold" pitchFamily="34" charset="0"/>
            </a:endParaRPr>
          </a:p>
          <a:p>
            <a:pPr algn="l"/>
            <a:r>
              <a:rPr lang="en-US" sz="2400" i="1" dirty="0">
                <a:latin typeface="Arial Rounded MT Bold" pitchFamily="34" charset="0"/>
              </a:rPr>
              <a:t>1% annual reduction in age specific needs and 1% annual increase in productivity produces </a:t>
            </a:r>
            <a:r>
              <a:rPr lang="en-US" sz="2400" i="1" dirty="0">
                <a:solidFill>
                  <a:srgbClr val="FF0000"/>
                </a:solidFill>
                <a:latin typeface="Arial Rounded MT Bold" pitchFamily="34" charset="0"/>
              </a:rPr>
              <a:t>increase</a:t>
            </a:r>
            <a:r>
              <a:rPr lang="en-US" sz="2400" i="1" dirty="0">
                <a:latin typeface="Arial Rounded MT Bold" pitchFamily="34" charset="0"/>
              </a:rPr>
              <a:t> of 27% in ‘physician care capacity by 2025 (Birch et al. 2007) </a:t>
            </a:r>
          </a:p>
          <a:p>
            <a:pPr algn="l"/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  <a:p>
            <a:pPr algn="l"/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  <a:p>
            <a:endParaRPr lang="en-US" sz="20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49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3600" dirty="0">
                <a:latin typeface="Arial Rounded MT Bold" pitchFamily="34" charset="0"/>
              </a:rPr>
              <a:t>EXAMPLE: PLANNING FOR PEDIATRICS IN USA </a:t>
            </a:r>
            <a:r>
              <a:rPr lang="en-CA" sz="2700" dirty="0">
                <a:latin typeface="Arial Rounded MT Bold" pitchFamily="34" charset="0"/>
              </a:rPr>
              <a:t>(Shipman et al 2004)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775520" y="1700808"/>
            <a:ext cx="864096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n-US" sz="2000" dirty="0">
              <a:latin typeface="Arial Rounded MT Bold" pitchFamily="34" charset="0"/>
            </a:endParaRPr>
          </a:p>
          <a:p>
            <a:pPr algn="l"/>
            <a:r>
              <a:rPr lang="en-US" sz="2400" dirty="0">
                <a:latin typeface="Arial Rounded MT Bold" pitchFamily="34" charset="0"/>
              </a:rPr>
              <a:t>Numbers of pediatricians and children in US estimated to grow by 64% and 9% by 2020</a:t>
            </a:r>
          </a:p>
          <a:p>
            <a:pPr algn="l"/>
            <a:endParaRPr lang="en-US" sz="2400" dirty="0">
              <a:latin typeface="Arial Rounded MT Bold" pitchFamily="34" charset="0"/>
            </a:endParaRPr>
          </a:p>
          <a:p>
            <a:pPr algn="l"/>
            <a:r>
              <a:rPr lang="en-US" sz="2400" dirty="0">
                <a:latin typeface="Arial Rounded MT Bold" pitchFamily="34" charset="0"/>
              </a:rPr>
              <a:t>Maintain workloads by ‘expanding services and patient populations beyond current age groups’</a:t>
            </a:r>
          </a:p>
          <a:p>
            <a:pPr algn="l"/>
            <a:endParaRPr lang="en-US" sz="2400" dirty="0">
              <a:latin typeface="Arial Rounded MT Bold" pitchFamily="34" charset="0"/>
            </a:endParaRPr>
          </a:p>
          <a:p>
            <a:pPr algn="l"/>
            <a:endParaRPr lang="en-US" sz="2400" dirty="0">
              <a:latin typeface="Arial Rounded MT Bold" pitchFamily="34" charset="0"/>
            </a:endParaRPr>
          </a:p>
          <a:p>
            <a:pPr algn="l"/>
            <a:r>
              <a:rPr lang="en-US" sz="2400" i="1" dirty="0">
                <a:latin typeface="Arial Rounded MT Bold" pitchFamily="34" charset="0"/>
              </a:rPr>
              <a:t>2008 American Academy of Pediatrics publishes recommendations for cholesterol screening and treatment for children from age 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l"/>
            <a:r>
              <a:rPr lang="en-US"/>
              <a:t>CRICOS code 00025B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Centre for the Business and Economics of Health | 26 October 2018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E917DE0E-AFB1-41FD-BC35-27DB61CA125F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557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iversity of Queensland">
  <a:themeElements>
    <a:clrScheme name="UQ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1247A"/>
      </a:accent1>
      <a:accent2>
        <a:srgbClr val="E62645"/>
      </a:accent2>
      <a:accent3>
        <a:srgbClr val="00A2C7"/>
      </a:accent3>
      <a:accent4>
        <a:srgbClr val="EB602B"/>
      </a:accent4>
      <a:accent5>
        <a:srgbClr val="4085C6"/>
      </a:accent5>
      <a:accent6>
        <a:srgbClr val="2EA836"/>
      </a:accent6>
      <a:hlink>
        <a:srgbClr val="51247A"/>
      </a:hlink>
      <a:folHlink>
        <a:srgbClr val="51247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Q PowerPoint Template v4.potx" id="{EB40B91F-2F7C-4628-893D-3539496D6C6A}" vid="{691CE4A2-4C6F-4895-A94C-37E246F52C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EBB9748381F942B5A78692ABCAD71F" ma:contentTypeVersion="16" ma:contentTypeDescription="Create a new document." ma:contentTypeScope="" ma:versionID="de610c9cc30863bbdde33a93c4c06aa4">
  <xsd:schema xmlns:xsd="http://www.w3.org/2001/XMLSchema" xmlns:xs="http://www.w3.org/2001/XMLSchema" xmlns:p="http://schemas.microsoft.com/office/2006/metadata/properties" xmlns:ns2="1ecbbc78-2c9c-40c9-a456-4215206aa9bc" xmlns:ns3="fd5ed518-2f00-4ea0-950a-4affed1f16ec" targetNamespace="http://schemas.microsoft.com/office/2006/metadata/properties" ma:root="true" ma:fieldsID="2ddde5d0b4c4b4f7eac0d36e9e303f36" ns2:_="" ns3:_="">
    <xsd:import namespace="1ecbbc78-2c9c-40c9-a456-4215206aa9bc"/>
    <xsd:import namespace="fd5ed518-2f00-4ea0-950a-4affed1f1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cbbc78-2c9c-40c9-a456-4215206aa9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aae0d8a-8891-48d9-ad2b-bad3da6b59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5ed518-2f00-4ea0-950a-4affed1f16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8b527f-3053-426d-9c45-4bc8c1459e25}" ma:internalName="TaxCatchAll" ma:showField="CatchAllData" ma:web="fd5ed518-2f00-4ea0-950a-4affed1f1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5ed518-2f00-4ea0-950a-4affed1f16ec" xsi:nil="true"/>
    <lcf76f155ced4ddcb4097134ff3c332f xmlns="1ecbbc78-2c9c-40c9-a456-4215206aa9b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FD49E3-087C-4745-A8D1-E91A29BD21DE}"/>
</file>

<file path=customXml/itemProps2.xml><?xml version="1.0" encoding="utf-8"?>
<ds:datastoreItem xmlns:ds="http://schemas.openxmlformats.org/officeDocument/2006/customXml" ds:itemID="{1DF7FDC5-B55B-4060-B0B7-80B3F456A5E4}"/>
</file>

<file path=customXml/itemProps3.xml><?xml version="1.0" encoding="utf-8"?>
<ds:datastoreItem xmlns:ds="http://schemas.openxmlformats.org/officeDocument/2006/customXml" ds:itemID="{C2C63BAD-F212-4056-9425-B4B6E2E19E1C}"/>
</file>

<file path=docProps/app.xml><?xml version="1.0" encoding="utf-8"?>
<Properties xmlns="http://schemas.openxmlformats.org/officeDocument/2006/extended-properties" xmlns:vt="http://schemas.openxmlformats.org/officeDocument/2006/docPropsVTypes">
  <Template>UQ PowerPoint Template v4</Template>
  <TotalTime>398</TotalTime>
  <Words>2653</Words>
  <Application>Microsoft Office PowerPoint</Application>
  <PresentationFormat>Widescreen</PresentationFormat>
  <Paragraphs>745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Rounded MT Bold</vt:lpstr>
      <vt:lpstr>Calibri</vt:lpstr>
      <vt:lpstr>Cambria Math</vt:lpstr>
      <vt:lpstr>Times New Roman</vt:lpstr>
      <vt:lpstr>Verdana</vt:lpstr>
      <vt:lpstr>Wingdings</vt:lpstr>
      <vt:lpstr>Wingdings 2</vt:lpstr>
      <vt:lpstr>University of Queensland</vt:lpstr>
      <vt:lpstr>IF COST EFFECTIVENESS IS THE ANSWER, CAN SOMEONE TELL ME THE QUESTION? </vt:lpstr>
      <vt:lpstr>Publicly-funded health care</vt:lpstr>
      <vt:lpstr>WITHER (OR WHITHER) PUBLICLY-FUNDED UNIVERSAL HEALTH CARE SYSTEMS</vt:lpstr>
      <vt:lpstr>HEALTH WORKFORCE PLANNING: DEMOGRAPHY ‘GONE WILD’?</vt:lpstr>
      <vt:lpstr>HEALTH WORKFORCE PLANNING: FEATURES</vt:lpstr>
      <vt:lpstr>PROVIDER REQUIREMENTS </vt:lpstr>
      <vt:lpstr>EXAMPLE: PLANNING FOR DENTISTS IN UK 1980s (Birch and Maynard 1985)</vt:lpstr>
      <vt:lpstr>EXAMPLE: PLANNING FOR PHYSICIANS IN CANADA 1990s  (Newton and Buske 1998)</vt:lpstr>
      <vt:lpstr>EXAMPLE: PLANNING FOR PEDIATRICS IN USA (Shipman et al 2004)</vt:lpstr>
      <vt:lpstr>CHANGES IN POPULATION NEEDS CANNOT EXPLAIN ‘SERVICES PER NEED’ INCREASES, WHAT MIGHT?</vt:lpstr>
      <vt:lpstr>SO WHY NO PHYSICIAN UNEMPLOYMENT?</vt:lpstr>
      <vt:lpstr>PowerPoint Presentation</vt:lpstr>
      <vt:lpstr>BEYOND DEMOGRAPHIC CHANGE: AN ENHANCED FRAMEWORK</vt:lpstr>
      <vt:lpstr>HEALTHY AGING IN CANADA</vt:lpstr>
      <vt:lpstr>PowerPoint Presentation</vt:lpstr>
      <vt:lpstr>HOSPITAL SERVICES IN ONTARIO 1994-99</vt:lpstr>
      <vt:lpstr>UK POPULATION, HEALTH STATUS AND REPORTED HEALTH SERVICE USE, 1980-2005.  ‘millions’ and ‘per thousand population’</vt:lpstr>
      <vt:lpstr>UK PREVALENCE OF SELF REPORTED LLSI* PER 1000 POPULATION BY AGE BAND,1985-2005</vt:lpstr>
      <vt:lpstr>UK PREVALENCE OF OP VISIT PER 1000 POPULATION LAST 3 MONTHS BY AGE</vt:lpstr>
      <vt:lpstr>SUSTAINABILITY THROUGH INTEGRATED NEEDS-BASED WORKFORCE PLANNING</vt:lpstr>
      <vt:lpstr>MAKING A DIFFERENCE: SUSTAINABLE HEALTH CARE SYSTEMS BEYOND 2020</vt:lpstr>
      <vt:lpstr>“Nobody knew health care could be this difficult”</vt:lpstr>
      <vt:lpstr>Thank you</vt:lpstr>
      <vt:lpstr>PowerPoint Presentation</vt:lpstr>
      <vt:lpstr>HEALTH CARE SUSTAINABILITY FRAMEWORK</vt:lpstr>
      <vt:lpstr>UK PREVALENCE OF GP VISIT PER 1000 POPULATION LAST 2 WEEKS BY 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</dc:creator>
  <cp:lastModifiedBy>Stephen Birch</cp:lastModifiedBy>
  <cp:revision>40</cp:revision>
  <dcterms:created xsi:type="dcterms:W3CDTF">2018-09-28T01:38:30Z</dcterms:created>
  <dcterms:modified xsi:type="dcterms:W3CDTF">2022-10-30T11:05:25Z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2022-06-23T01:49:27Z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0a6bb2c4-e30d-4fd8-86d5-4e086d635437</vt:lpwstr>
  </property>
  <property fmtid="{D5CDD505-2E9C-101B-9397-08002B2CF9AE}" pid="8" name="MSIP_Label_0f488380-630a-4f55-a077-a19445e3f360_ContentBits">
    <vt:lpwstr>0</vt:lpwstr>
  </property>
  <property fmtid="{D5CDD505-2E9C-101B-9397-08002B2CF9AE}" pid="9" name="ContentTypeId">
    <vt:lpwstr>0x01010080EBB9748381F942B5A78692ABCAD71F</vt:lpwstr>
  </property>
</Properties>
</file>