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78" autoAdjust="0"/>
    <p:restoredTop sz="94660"/>
  </p:normalViewPr>
  <p:slideViewPr>
    <p:cSldViewPr snapToGrid="0">
      <p:cViewPr varScale="1">
        <p:scale>
          <a:sx n="76" d="100"/>
          <a:sy n="76" d="100"/>
        </p:scale>
        <p:origin x="102" y="9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E6B74-612D-45CE-8ACA-20BA71E83FC8}" type="datetimeFigureOut">
              <a:rPr lang="en-AU" smtClean="0"/>
              <a:t>20/05/2020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221F7-8D46-428B-A33C-88484D697CB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171956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E6B74-612D-45CE-8ACA-20BA71E83FC8}" type="datetimeFigureOut">
              <a:rPr lang="en-AU" smtClean="0"/>
              <a:t>20/05/2020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221F7-8D46-428B-A33C-88484D697CB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040141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E6B74-612D-45CE-8ACA-20BA71E83FC8}" type="datetimeFigureOut">
              <a:rPr lang="en-AU" smtClean="0"/>
              <a:t>20/05/2020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221F7-8D46-428B-A33C-88484D697CB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692407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D01495-628B-4F5A-A635-28A7F60FB65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5998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ED71570-BC28-4ABE-B896-66ABB7CBBE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20" indent="0" algn="ctr">
              <a:buNone/>
              <a:defRPr sz="2000"/>
            </a:lvl2pPr>
            <a:lvl3pPr marL="914440" indent="0" algn="ctr">
              <a:buNone/>
              <a:defRPr sz="1801"/>
            </a:lvl3pPr>
            <a:lvl4pPr marL="1371663" indent="0" algn="ctr">
              <a:buNone/>
              <a:defRPr sz="1600"/>
            </a:lvl4pPr>
            <a:lvl5pPr marL="1828885" indent="0" algn="ctr">
              <a:buNone/>
              <a:defRPr sz="1600"/>
            </a:lvl5pPr>
            <a:lvl6pPr marL="2286103" indent="0" algn="ctr">
              <a:buNone/>
              <a:defRPr sz="1600"/>
            </a:lvl6pPr>
            <a:lvl7pPr marL="2743325" indent="0" algn="ctr">
              <a:buNone/>
              <a:defRPr sz="1600"/>
            </a:lvl7pPr>
            <a:lvl8pPr marL="3200548" indent="0" algn="ctr">
              <a:buNone/>
              <a:defRPr sz="1600"/>
            </a:lvl8pPr>
            <a:lvl9pPr marL="3657768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B36D6E-8675-4296-86B3-47D3EF9308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C4E96-19F9-4229-9DFD-F0441CB6784C}" type="datetimeFigureOut">
              <a:rPr lang="en-AU" smtClean="0"/>
              <a:t>20/05/2020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CC1A1B-7812-4475-9FBB-DAB843731C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F92776-8280-48AC-809B-532276905D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C0B31-BB84-4983-98D3-49E4494130C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329861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B883D6-8810-4C8D-9B45-80780DA0B3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3FDBBA-4496-4E88-BB45-98BE3A33D7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ADA566-DCFC-446D-821A-1F37A1189F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C4E96-19F9-4229-9DFD-F0441CB6784C}" type="datetimeFigureOut">
              <a:rPr lang="en-AU" smtClean="0"/>
              <a:t>20/05/2020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558CF8-4502-4878-AC52-1C75052A4F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BC9311-70B0-4612-9AE7-79A6D80F11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C0B31-BB84-4983-98D3-49E4494130C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4124654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276004-8FF0-40BD-9EEB-02CF69EEC7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3" y="1709738"/>
            <a:ext cx="10515600" cy="2852737"/>
          </a:xfrm>
        </p:spPr>
        <p:txBody>
          <a:bodyPr anchor="b"/>
          <a:lstStyle>
            <a:lvl1pPr>
              <a:defRPr sz="5998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ED8AC7-ED43-4CAA-9243-FEF728DDDA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3" y="4589471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2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40" indent="0">
              <a:buNone/>
              <a:defRPr sz="1801">
                <a:solidFill>
                  <a:schemeClr val="tx1">
                    <a:tint val="75000"/>
                  </a:schemeClr>
                </a:solidFill>
              </a:defRPr>
            </a:lvl3pPr>
            <a:lvl4pPr marL="137166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8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10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32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54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76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25444C-0BC5-43B4-882C-70435B88E3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C4E96-19F9-4229-9DFD-F0441CB6784C}" type="datetimeFigureOut">
              <a:rPr lang="en-AU" smtClean="0"/>
              <a:t>20/05/2020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1CD8D4-9D79-4385-B8E3-65FC025179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42A399-E46B-4C50-BF96-C99F742137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C0B31-BB84-4983-98D3-49E4494130C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919336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E39845-A843-4082-8607-1D637B4916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3DA928-F35D-4E9D-9197-441B899DEC3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1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A8690F0-2B31-4D6A-A1E3-C308A2C88B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1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EFB255D-CF13-443D-A0EF-6CACF2D6BC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C4E96-19F9-4229-9DFD-F0441CB6784C}" type="datetimeFigureOut">
              <a:rPr lang="en-AU" smtClean="0"/>
              <a:t>20/05/2020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3899F51-AF3B-4FBC-B267-5D59E6C72B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96EAC3-E9CD-43D1-B4EF-A4961B00C9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C0B31-BB84-4983-98D3-49E4494130C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14575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32CF01-0EE3-4086-8AC8-9FA0CCD2AD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9" y="365129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22CB70-DD68-431E-A2E0-E613D6049B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802" y="1681164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20" indent="0">
              <a:buNone/>
              <a:defRPr sz="2000" b="1"/>
            </a:lvl2pPr>
            <a:lvl3pPr marL="914440" indent="0">
              <a:buNone/>
              <a:defRPr sz="1801" b="1"/>
            </a:lvl3pPr>
            <a:lvl4pPr marL="1371663" indent="0">
              <a:buNone/>
              <a:defRPr sz="1600" b="1"/>
            </a:lvl4pPr>
            <a:lvl5pPr marL="1828885" indent="0">
              <a:buNone/>
              <a:defRPr sz="1600" b="1"/>
            </a:lvl5pPr>
            <a:lvl6pPr marL="2286103" indent="0">
              <a:buNone/>
              <a:defRPr sz="1600" b="1"/>
            </a:lvl6pPr>
            <a:lvl7pPr marL="2743325" indent="0">
              <a:buNone/>
              <a:defRPr sz="1600" b="1"/>
            </a:lvl7pPr>
            <a:lvl8pPr marL="3200548" indent="0">
              <a:buNone/>
              <a:defRPr sz="1600" b="1"/>
            </a:lvl8pPr>
            <a:lvl9pPr marL="3657768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DB58D3F-08BE-469C-A04D-22174CFE70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802" y="2505076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2611CEF-AE26-4BB3-B28F-A149BA857A2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3" y="1681164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20" indent="0">
              <a:buNone/>
              <a:defRPr sz="2000" b="1"/>
            </a:lvl2pPr>
            <a:lvl3pPr marL="914440" indent="0">
              <a:buNone/>
              <a:defRPr sz="1801" b="1"/>
            </a:lvl3pPr>
            <a:lvl4pPr marL="1371663" indent="0">
              <a:buNone/>
              <a:defRPr sz="1600" b="1"/>
            </a:lvl4pPr>
            <a:lvl5pPr marL="1828885" indent="0">
              <a:buNone/>
              <a:defRPr sz="1600" b="1"/>
            </a:lvl5pPr>
            <a:lvl6pPr marL="2286103" indent="0">
              <a:buNone/>
              <a:defRPr sz="1600" b="1"/>
            </a:lvl6pPr>
            <a:lvl7pPr marL="2743325" indent="0">
              <a:buNone/>
              <a:defRPr sz="1600" b="1"/>
            </a:lvl7pPr>
            <a:lvl8pPr marL="3200548" indent="0">
              <a:buNone/>
              <a:defRPr sz="1600" b="1"/>
            </a:lvl8pPr>
            <a:lvl9pPr marL="3657768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FC3570D-565C-4B52-8C68-62469E68C25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3" y="2505076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C2E4B8C-3112-4A03-ACED-DBD612FF2A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C4E96-19F9-4229-9DFD-F0441CB6784C}" type="datetimeFigureOut">
              <a:rPr lang="en-AU" smtClean="0"/>
              <a:t>20/05/2020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AA50D98-1AFA-42A9-8F67-5E9095F779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B80F3B1-9141-4B6A-B6A4-142EF3D65D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C0B31-BB84-4983-98D3-49E4494130C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3813205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F3AE6F-6DC0-4B38-8D07-82EBEE1EB4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8B23760-E647-404C-B089-CC7A69BA93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C4E96-19F9-4229-9DFD-F0441CB6784C}" type="datetimeFigureOut">
              <a:rPr lang="en-AU" smtClean="0"/>
              <a:t>20/05/2020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81600DE-D7AB-4BBC-A8FB-E5193E3594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9CA10B8-FBBD-4031-930A-48C0122BDA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C0B31-BB84-4983-98D3-49E4494130C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1222380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452DDCA-F05B-434C-AA05-7FAF7F9251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C4E96-19F9-4229-9DFD-F0441CB6784C}" type="datetimeFigureOut">
              <a:rPr lang="en-AU" smtClean="0"/>
              <a:t>20/05/2020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8717FB4-2B11-4985-9CAA-E82EDFD7A6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27A7C16-19D2-42FA-A7A7-8CF6AB1F6C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C0B31-BB84-4983-98D3-49E4494130C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9291809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08DFBF-52E1-4B6F-B8CC-7FBFD9205F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91" y="457200"/>
            <a:ext cx="3932236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5852BE-0FE0-493B-AC65-1134E6FA92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201" y="987430"/>
            <a:ext cx="6172201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7B011C1-28AE-4ED3-8A05-DA3C789B8B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91" y="2057400"/>
            <a:ext cx="3932236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20" indent="0">
              <a:buNone/>
              <a:defRPr sz="1401"/>
            </a:lvl2pPr>
            <a:lvl3pPr marL="914440" indent="0">
              <a:buNone/>
              <a:defRPr sz="1200"/>
            </a:lvl3pPr>
            <a:lvl4pPr marL="1371663" indent="0">
              <a:buNone/>
              <a:defRPr sz="1001"/>
            </a:lvl4pPr>
            <a:lvl5pPr marL="1828885" indent="0">
              <a:buNone/>
              <a:defRPr sz="1001"/>
            </a:lvl5pPr>
            <a:lvl6pPr marL="2286103" indent="0">
              <a:buNone/>
              <a:defRPr sz="1001"/>
            </a:lvl6pPr>
            <a:lvl7pPr marL="2743325" indent="0">
              <a:buNone/>
              <a:defRPr sz="1001"/>
            </a:lvl7pPr>
            <a:lvl8pPr marL="3200548" indent="0">
              <a:buNone/>
              <a:defRPr sz="1001"/>
            </a:lvl8pPr>
            <a:lvl9pPr marL="3657768" indent="0">
              <a:buNone/>
              <a:defRPr sz="100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8CA8CAC-6F0C-4672-B10A-F58736BE54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C4E96-19F9-4229-9DFD-F0441CB6784C}" type="datetimeFigureOut">
              <a:rPr lang="en-AU" smtClean="0"/>
              <a:t>20/05/2020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08AC818-FD2E-478F-8E36-15222E1602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7F0B8C9-9247-4129-BC75-0AAB9D8AE2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C0B31-BB84-4983-98D3-49E4494130C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844011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E6B74-612D-45CE-8ACA-20BA71E83FC8}" type="datetimeFigureOut">
              <a:rPr lang="en-AU" smtClean="0"/>
              <a:t>20/05/2020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221F7-8D46-428B-A33C-88484D697CB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0724250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1FC684-7F4A-458E-ADB0-C404A9CAF8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91" y="457200"/>
            <a:ext cx="3932236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77427D3-0A8B-4470-85FB-4F97E0FB69F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201" y="987430"/>
            <a:ext cx="6172201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20" indent="0">
              <a:buNone/>
              <a:defRPr sz="2800"/>
            </a:lvl2pPr>
            <a:lvl3pPr marL="914440" indent="0">
              <a:buNone/>
              <a:defRPr sz="2400"/>
            </a:lvl3pPr>
            <a:lvl4pPr marL="1371663" indent="0">
              <a:buNone/>
              <a:defRPr sz="2000"/>
            </a:lvl4pPr>
            <a:lvl5pPr marL="1828885" indent="0">
              <a:buNone/>
              <a:defRPr sz="2000"/>
            </a:lvl5pPr>
            <a:lvl6pPr marL="2286103" indent="0">
              <a:buNone/>
              <a:defRPr sz="2000"/>
            </a:lvl6pPr>
            <a:lvl7pPr marL="2743325" indent="0">
              <a:buNone/>
              <a:defRPr sz="2000"/>
            </a:lvl7pPr>
            <a:lvl8pPr marL="3200548" indent="0">
              <a:buNone/>
              <a:defRPr sz="2000"/>
            </a:lvl8pPr>
            <a:lvl9pPr marL="3657768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B0A3C3E-0553-4910-9EEC-5F787E4EF6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91" y="2057400"/>
            <a:ext cx="3932236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20" indent="0">
              <a:buNone/>
              <a:defRPr sz="1401"/>
            </a:lvl2pPr>
            <a:lvl3pPr marL="914440" indent="0">
              <a:buNone/>
              <a:defRPr sz="1200"/>
            </a:lvl3pPr>
            <a:lvl4pPr marL="1371663" indent="0">
              <a:buNone/>
              <a:defRPr sz="1001"/>
            </a:lvl4pPr>
            <a:lvl5pPr marL="1828885" indent="0">
              <a:buNone/>
              <a:defRPr sz="1001"/>
            </a:lvl5pPr>
            <a:lvl6pPr marL="2286103" indent="0">
              <a:buNone/>
              <a:defRPr sz="1001"/>
            </a:lvl6pPr>
            <a:lvl7pPr marL="2743325" indent="0">
              <a:buNone/>
              <a:defRPr sz="1001"/>
            </a:lvl7pPr>
            <a:lvl8pPr marL="3200548" indent="0">
              <a:buNone/>
              <a:defRPr sz="1001"/>
            </a:lvl8pPr>
            <a:lvl9pPr marL="3657768" indent="0">
              <a:buNone/>
              <a:defRPr sz="100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282D68B-EC0F-4C8C-B209-F035827291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C4E96-19F9-4229-9DFD-F0441CB6784C}" type="datetimeFigureOut">
              <a:rPr lang="en-AU" smtClean="0"/>
              <a:t>20/05/2020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0DBDB64-8FAF-42B9-878C-18D046817E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1DF46CA-C4E2-444C-ADF4-A9CC4E414C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C0B31-BB84-4983-98D3-49E4494130C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3184136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8C16A4-28BC-420F-8DC3-C672895078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B07A1E6-7644-4D90-AA77-91BC5A8D90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A032F5-A0A5-4B8A-8542-6519012D56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C4E96-19F9-4229-9DFD-F0441CB6784C}" type="datetimeFigureOut">
              <a:rPr lang="en-AU" smtClean="0"/>
              <a:t>20/05/2020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DC66B2-7DA2-45C3-BA01-5E624FBA43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9F380A-4B41-4A9F-ABEB-2F70250E25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C0B31-BB84-4983-98D3-49E4494130C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3240645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36D2868-8A55-4A41-BBFE-E20CD97F06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899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5984A0A-5C8C-46FA-9559-4139B44D37A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199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024BDE-BD2F-47B5-BE59-5A90EA69EE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C4E96-19F9-4229-9DFD-F0441CB6784C}" type="datetimeFigureOut">
              <a:rPr lang="en-AU" smtClean="0"/>
              <a:t>20/05/2020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0F7065-99C0-4826-AB21-2B0F293068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3FB700-840E-4CD3-9CEA-415B4CFA68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C0B31-BB84-4983-98D3-49E4494130C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298709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E6B74-612D-45CE-8ACA-20BA71E83FC8}" type="datetimeFigureOut">
              <a:rPr lang="en-AU" smtClean="0"/>
              <a:t>20/05/2020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221F7-8D46-428B-A33C-88484D697CB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72329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E6B74-612D-45CE-8ACA-20BA71E83FC8}" type="datetimeFigureOut">
              <a:rPr lang="en-AU" smtClean="0"/>
              <a:t>20/05/2020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221F7-8D46-428B-A33C-88484D697CB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184053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E6B74-612D-45CE-8ACA-20BA71E83FC8}" type="datetimeFigureOut">
              <a:rPr lang="en-AU" smtClean="0"/>
              <a:t>20/05/2020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221F7-8D46-428B-A33C-88484D697CB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780148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E6B74-612D-45CE-8ACA-20BA71E83FC8}" type="datetimeFigureOut">
              <a:rPr lang="en-AU" smtClean="0"/>
              <a:t>20/05/2020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221F7-8D46-428B-A33C-88484D697CB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385519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E6B74-612D-45CE-8ACA-20BA71E83FC8}" type="datetimeFigureOut">
              <a:rPr lang="en-AU" smtClean="0"/>
              <a:t>20/05/2020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221F7-8D46-428B-A33C-88484D697CB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852284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E6B74-612D-45CE-8ACA-20BA71E83FC8}" type="datetimeFigureOut">
              <a:rPr lang="en-AU" smtClean="0"/>
              <a:t>20/05/2020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221F7-8D46-428B-A33C-88484D697CB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20892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E6B74-612D-45CE-8ACA-20BA71E83FC8}" type="datetimeFigureOut">
              <a:rPr lang="en-AU" smtClean="0"/>
              <a:t>20/05/2020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221F7-8D46-428B-A33C-88484D697CB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926601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7E6B74-612D-45CE-8ACA-20BA71E83FC8}" type="datetimeFigureOut">
              <a:rPr lang="en-AU" smtClean="0"/>
              <a:t>20/05/2020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3221F7-8D46-428B-A33C-88484D697CB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253402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CAEFBDE-D91C-441C-868E-09CE4DA627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5" y="36512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F399259-7DE5-4601-BCB0-AA576C62F7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5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906F11-A951-4E76-A042-7D0D5F33F04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1" y="635635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9C4E96-19F9-4229-9DFD-F0441CB6784C}" type="datetimeFigureOut">
              <a:rPr lang="en-AU" smtClean="0"/>
              <a:t>20/05/2020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BC075C-02BF-4A84-AF7D-844C3C3BE0F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5" y="6356358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0A1C3D-1FCB-4032-923A-ADB0C8BC074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1" y="635635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FC0B31-BB84-4983-98D3-49E4494130C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630529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4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13" indent="-228613" algn="l" defTabSz="914440" rtl="0" eaLnBrk="1" latinLnBrk="0" hangingPunct="1">
        <a:lnSpc>
          <a:spcPct val="90000"/>
        </a:lnSpc>
        <a:spcBef>
          <a:spcPts val="1001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34" indent="-228613" algn="l" defTabSz="91444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53" indent="-228613" algn="l" defTabSz="91444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74" indent="-228613" algn="l" defTabSz="91444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94" indent="-228613" algn="l" defTabSz="91444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514716" indent="-228613" algn="l" defTabSz="91444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971938" indent="-228613" algn="l" defTabSz="91444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429156" indent="-228613" algn="l" defTabSz="91444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886377" indent="-228613" algn="l" defTabSz="91444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40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1pPr>
      <a:lvl2pPr marL="457220" algn="l" defTabSz="914440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2pPr>
      <a:lvl3pPr marL="914440" algn="l" defTabSz="914440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63" algn="l" defTabSz="914440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85" algn="l" defTabSz="914440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286103" algn="l" defTabSz="914440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743325" algn="l" defTabSz="914440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200548" algn="l" defTabSz="914440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657768" algn="l" defTabSz="914440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2.png"/><Relationship Id="rId7" Type="http://schemas.openxmlformats.org/officeDocument/2006/relationships/image" Target="../media/image5.png"/><Relationship Id="rId12" Type="http://schemas.openxmlformats.org/officeDocument/2006/relationships/image" Target="../media/image7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4.png"/><Relationship Id="rId11" Type="http://schemas.openxmlformats.org/officeDocument/2006/relationships/hyperlink" Target="https://www.westernsydney.edu.au/currentstudents/current_students/services_and_facilities/special_consideration2" TargetMode="External"/><Relationship Id="rId5" Type="http://schemas.openxmlformats.org/officeDocument/2006/relationships/image" Target="../media/image3.png"/><Relationship Id="rId10" Type="http://schemas.openxmlformats.org/officeDocument/2006/relationships/hyperlink" Target="https://www.westernsydney.edu.au/studysmart/home/study_smart_online" TargetMode="External"/><Relationship Id="rId4" Type="http://schemas.openxmlformats.org/officeDocument/2006/relationships/hyperlink" Target="https://library.westernsydney.edu.au/assignmentcalculator/" TargetMode="External"/><Relationship Id="rId9" Type="http://schemas.openxmlformats.org/officeDocument/2006/relationships/hyperlink" Target="https://www.westernsydney.edu.au/studysmart/home/study_smart_zone/officer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00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2" y="1952420"/>
            <a:ext cx="12192000" cy="4576067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1" rIns="91440" bIns="4572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AU" sz="1801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xt Box 11"/>
          <p:cNvSpPr txBox="1">
            <a:spLocks noChangeArrowheads="1"/>
          </p:cNvSpPr>
          <p:nvPr/>
        </p:nvSpPr>
        <p:spPr bwMode="auto">
          <a:xfrm>
            <a:off x="431811" y="1221880"/>
            <a:ext cx="3629836" cy="2194420"/>
          </a:xfrm>
          <a:prstGeom prst="rect">
            <a:avLst/>
          </a:prstGeom>
          <a:solidFill>
            <a:srgbClr val="FFFFFF"/>
          </a:solidFill>
          <a:ln w="28575" algn="ctr">
            <a:solidFill>
              <a:srgbClr val="990033"/>
            </a:solidFill>
            <a:miter lim="800000"/>
            <a:headEnd/>
            <a:tailEnd/>
          </a:ln>
          <a:effectLst/>
          <a:ex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AU" alt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AU" alt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AU" alt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Text Box 36">
            <a:extLst>
              <a:ext uri="{FF2B5EF4-FFF2-40B4-BE49-F238E27FC236}">
                <a16:creationId xmlns:a16="http://schemas.microsoft.com/office/drawing/2014/main" id="{329EB367-4159-464D-8F2E-B53D713E34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9619" y="94443"/>
            <a:ext cx="8838562" cy="6993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WELCOME BACK: PREPARE FOR MAJOR ASSIGNMENTS </a:t>
            </a:r>
          </a:p>
        </p:txBody>
      </p:sp>
      <p:pic>
        <p:nvPicPr>
          <p:cNvPr id="1062" name="Picture 38" descr="WSU_Shield_White">
            <a:extLst>
              <a:ext uri="{FF2B5EF4-FFF2-40B4-BE49-F238E27FC236}">
                <a16:creationId xmlns:a16="http://schemas.microsoft.com/office/drawing/2014/main" id="{3F83F3A8-AEBE-4388-9F6A-73D40DDD22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90703" y="69297"/>
            <a:ext cx="513289" cy="6419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9235" y="1240708"/>
            <a:ext cx="1065426" cy="1065426"/>
          </a:xfrm>
          <a:prstGeom prst="rect">
            <a:avLst/>
          </a:prstGeom>
        </p:spPr>
      </p:pic>
      <p:sp>
        <p:nvSpPr>
          <p:cNvPr id="17" name="Text Box 13">
            <a:extLst>
              <a:ext uri="{FF2B5EF4-FFF2-40B4-BE49-F238E27FC236}">
                <a16:creationId xmlns:a16="http://schemas.microsoft.com/office/drawing/2014/main" id="{9095AB4C-8D1A-4DFC-9983-8801F1CA4B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1802" y="2222589"/>
            <a:ext cx="3594590" cy="1013266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  <a:ex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1"/>
              </a:spcAft>
              <a:buClrTx/>
              <a:buSzTx/>
              <a:buFontTx/>
              <a:buNone/>
              <a:tabLst/>
              <a:defRPr/>
            </a:pPr>
            <a:r>
              <a:rPr kumimoji="0" lang="en-AU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Have a Plan </a:t>
            </a:r>
          </a:p>
          <a:p>
            <a:pPr marL="0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1"/>
              </a:spcAft>
              <a:buClrTx/>
              <a:buSzTx/>
              <a:buFontTx/>
              <a:buNone/>
              <a:tabLst/>
              <a:defRPr/>
            </a:pPr>
            <a:r>
              <a:rPr kumimoji="0" lang="en-AU" altLang="en-US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Use the </a:t>
            </a:r>
            <a:r>
              <a:rPr kumimoji="0" lang="en-AU" altLang="en-US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Assignment Calculator</a:t>
            </a:r>
            <a:r>
              <a:rPr kumimoji="0" lang="en-AU" altLang="en-US" sz="1801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AU" altLang="en-US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to help you </a:t>
            </a:r>
            <a:r>
              <a:rPr kumimoji="0" lang="en-AU" altLang="en-US" sz="1801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with </a:t>
            </a:r>
            <a:r>
              <a:rPr kumimoji="0" lang="en-AU" altLang="en-US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planning.</a:t>
            </a:r>
            <a:endParaRPr kumimoji="0" lang="en-US" altLang="en-US" sz="1801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4263154" y="4006191"/>
            <a:ext cx="3833960" cy="2359796"/>
            <a:chOff x="395941" y="4295737"/>
            <a:chExt cx="3665696" cy="2359796"/>
          </a:xfrm>
        </p:grpSpPr>
        <p:sp>
          <p:nvSpPr>
            <p:cNvPr id="23" name="Text Box 14"/>
            <p:cNvSpPr txBox="1">
              <a:spLocks noChangeArrowheads="1"/>
            </p:cNvSpPr>
            <p:nvPr/>
          </p:nvSpPr>
          <p:spPr bwMode="auto">
            <a:xfrm>
              <a:off x="395941" y="4295737"/>
              <a:ext cx="3629838" cy="2359796"/>
            </a:xfrm>
            <a:prstGeom prst="rect">
              <a:avLst/>
            </a:prstGeom>
            <a:solidFill>
              <a:srgbClr val="FFFFFF"/>
            </a:solidFill>
            <a:ln w="28575" algn="ctr">
              <a:solidFill>
                <a:srgbClr val="99003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61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08915" y="4344973"/>
              <a:ext cx="812843" cy="812843"/>
            </a:xfrm>
            <a:prstGeom prst="rect">
              <a:avLst/>
            </a:prstGeom>
          </p:spPr>
        </p:pic>
        <p:sp>
          <p:nvSpPr>
            <p:cNvPr id="14" name="Text Box 7">
              <a:extLst>
                <a:ext uri="{FF2B5EF4-FFF2-40B4-BE49-F238E27FC236}">
                  <a16:creationId xmlns:a16="http://schemas.microsoft.com/office/drawing/2014/main" id="{DA16AF07-0FF0-44AA-92AB-FEA0F325A76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9214" y="5230523"/>
              <a:ext cx="3642423" cy="1425009"/>
            </a:xfrm>
            <a:prstGeom prst="rect">
              <a:avLst/>
            </a:prstGeom>
            <a:noFill/>
            <a:ln w="25400" algn="ctr">
              <a:noFill/>
              <a:miter lim="800000"/>
              <a:headEnd/>
              <a:tailEnd/>
            </a:ln>
            <a:effectLst/>
            <a:ex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61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ts val="601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AU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Learning Guides</a:t>
              </a:r>
            </a:p>
            <a:p>
              <a:pPr marL="0" marR="0" lvl="0" indent="0" algn="ctr" defTabSz="914461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ts val="601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AU" altLang="en-US" sz="1801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These have marking rubrics to help you know what’s expected. Find them on vUWS.</a:t>
              </a: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8413416" y="4204423"/>
            <a:ext cx="3473788" cy="2161557"/>
            <a:chOff x="4231227" y="1463181"/>
            <a:chExt cx="3650740" cy="2635296"/>
          </a:xfrm>
        </p:grpSpPr>
        <p:sp>
          <p:nvSpPr>
            <p:cNvPr id="21" name="Text Box 11"/>
            <p:cNvSpPr txBox="1">
              <a:spLocks noChangeArrowheads="1"/>
            </p:cNvSpPr>
            <p:nvPr/>
          </p:nvSpPr>
          <p:spPr bwMode="auto">
            <a:xfrm>
              <a:off x="4231227" y="1463181"/>
              <a:ext cx="3650740" cy="2635296"/>
            </a:xfrm>
            <a:prstGeom prst="rect">
              <a:avLst/>
            </a:prstGeom>
            <a:solidFill>
              <a:srgbClr val="FFFFFF"/>
            </a:solidFill>
            <a:ln w="28575" algn="ctr">
              <a:solidFill>
                <a:srgbClr val="990033"/>
              </a:solidFill>
              <a:miter lim="800000"/>
              <a:headEnd/>
              <a:tailEnd/>
            </a:ln>
            <a:effectLst/>
            <a:ex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61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0" marR="0" lvl="0" indent="0" algn="ctr" defTabSz="914461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0" marR="0" lvl="0" indent="0" algn="ctr" defTabSz="914461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0" marR="0" lvl="0" indent="0" algn="ctr" defTabSz="914461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41278" y="1500662"/>
              <a:ext cx="872805" cy="1052179"/>
            </a:xfrm>
            <a:prstGeom prst="rect">
              <a:avLst/>
            </a:prstGeom>
          </p:spPr>
        </p:pic>
        <p:sp>
          <p:nvSpPr>
            <p:cNvPr id="13" name="Text Box 5">
              <a:extLst>
                <a:ext uri="{FF2B5EF4-FFF2-40B4-BE49-F238E27FC236}">
                  <a16:creationId xmlns:a16="http://schemas.microsoft.com/office/drawing/2014/main" id="{58117BCB-30EF-4AAC-8D4C-83DB7E1014F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93398" y="2416704"/>
              <a:ext cx="3544837" cy="1319939"/>
            </a:xfrm>
            <a:prstGeom prst="rect">
              <a:avLst/>
            </a:prstGeom>
            <a:noFill/>
            <a:ln w="25400" algn="ctr">
              <a:noFill/>
              <a:miter lim="800000"/>
              <a:headEnd/>
              <a:tailEnd/>
            </a:ln>
            <a:effectLst/>
            <a:ex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61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ts val="601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Ask Questions </a:t>
              </a:r>
            </a:p>
            <a:p>
              <a:pPr marL="0" marR="0" lvl="0" indent="0" algn="ctr" defTabSz="914461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ts val="601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altLang="en-US" sz="1801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Ask about assignments</a:t>
              </a:r>
              <a:r>
                <a:rPr kumimoji="0" lang="en-AU" altLang="en-US" sz="1801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kumimoji="0" lang="en-GB" altLang="en-US" sz="1801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in class or in discussion boards on </a:t>
              </a:r>
              <a:r>
                <a:rPr kumimoji="0" lang="en-GB" altLang="en-US" sz="1801" b="0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vUWS</a:t>
              </a:r>
              <a:r>
                <a:rPr kumimoji="0" lang="en-GB" altLang="en-US" sz="1801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. </a:t>
              </a:r>
              <a:endParaRPr kumimoji="0" lang="en-US" altLang="en-US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8413416" y="1252458"/>
            <a:ext cx="3473785" cy="2789467"/>
            <a:chOff x="4724408" y="1450933"/>
            <a:chExt cx="3168253" cy="2767329"/>
          </a:xfrm>
        </p:grpSpPr>
        <p:sp>
          <p:nvSpPr>
            <p:cNvPr id="27" name="Text Box 14"/>
            <p:cNvSpPr txBox="1">
              <a:spLocks noChangeArrowheads="1"/>
            </p:cNvSpPr>
            <p:nvPr/>
          </p:nvSpPr>
          <p:spPr bwMode="auto">
            <a:xfrm>
              <a:off x="4724408" y="1450933"/>
              <a:ext cx="3168253" cy="2767329"/>
            </a:xfrm>
            <a:prstGeom prst="rect">
              <a:avLst/>
            </a:prstGeom>
            <a:solidFill>
              <a:srgbClr val="FFFFFF"/>
            </a:solidFill>
            <a:ln w="28575" algn="ctr">
              <a:solidFill>
                <a:srgbClr val="99003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61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21986" y="1502803"/>
              <a:ext cx="623508" cy="727593"/>
            </a:xfrm>
            <a:prstGeom prst="rect">
              <a:avLst/>
            </a:prstGeom>
          </p:spPr>
        </p:pic>
        <p:sp>
          <p:nvSpPr>
            <p:cNvPr id="15" name="Text Box 9">
              <a:extLst>
                <a:ext uri="{FF2B5EF4-FFF2-40B4-BE49-F238E27FC236}">
                  <a16:creationId xmlns:a16="http://schemas.microsoft.com/office/drawing/2014/main" id="{94801958-D12B-44FE-A587-81B9D272E1D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12769" y="2251105"/>
              <a:ext cx="3041943" cy="1672532"/>
            </a:xfrm>
            <a:prstGeom prst="rect">
              <a:avLst/>
            </a:prstGeom>
            <a:noFill/>
            <a:ln w="25400" algn="ctr">
              <a:noFill/>
              <a:miter lim="800000"/>
              <a:headEnd/>
              <a:tailEnd/>
            </a:ln>
            <a:effectLst/>
            <a:ex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61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ts val="601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AU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Seek Help</a:t>
              </a:r>
            </a:p>
            <a:p>
              <a:pPr marL="0" marR="0" lvl="0" indent="0" algn="ctr" defTabSz="914461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ts val="601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AU" altLang="en-US" sz="1801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Call Student </a:t>
              </a:r>
              <a:r>
                <a:rPr kumimoji="0" lang="en-AU" altLang="en-US" sz="1801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Infoline on </a:t>
              </a:r>
              <a:endParaRPr kumimoji="0" lang="en-AU" altLang="en-US" sz="1801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0" marR="0" lvl="0" indent="0" algn="ctr" defTabSz="914461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ts val="601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AU" altLang="en-US" sz="1801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1300 </a:t>
              </a:r>
              <a:r>
                <a:rPr kumimoji="0" lang="en-AU" altLang="en-US" sz="1801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668 370 </a:t>
              </a:r>
              <a:r>
                <a:rPr kumimoji="0" lang="en-AU" altLang="en-US" sz="1801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for more info, referrals to other services or to book a counselling or welfare appointment.</a:t>
              </a:r>
              <a:endParaRPr kumimoji="0" lang="en-US" altLang="en-US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4253906" y="1221880"/>
            <a:ext cx="3996224" cy="2638897"/>
            <a:chOff x="8051556" y="1446858"/>
            <a:chExt cx="3642896" cy="2638897"/>
          </a:xfrm>
        </p:grpSpPr>
        <p:sp>
          <p:nvSpPr>
            <p:cNvPr id="25" name="Text Box 14"/>
            <p:cNvSpPr txBox="1">
              <a:spLocks noChangeArrowheads="1"/>
            </p:cNvSpPr>
            <p:nvPr/>
          </p:nvSpPr>
          <p:spPr bwMode="auto">
            <a:xfrm>
              <a:off x="8051556" y="1459506"/>
              <a:ext cx="3642896" cy="2626249"/>
            </a:xfrm>
            <a:prstGeom prst="rect">
              <a:avLst/>
            </a:prstGeom>
            <a:solidFill>
              <a:srgbClr val="FFFFFF"/>
            </a:solidFill>
            <a:ln w="28575" algn="ctr">
              <a:solidFill>
                <a:srgbClr val="99003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61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322066" y="1446858"/>
              <a:ext cx="1101876" cy="1101876"/>
            </a:xfrm>
            <a:prstGeom prst="rect">
              <a:avLst/>
            </a:prstGeom>
          </p:spPr>
        </p:pic>
        <p:sp>
          <p:nvSpPr>
            <p:cNvPr id="12" name="Text Box 3">
              <a:extLst>
                <a:ext uri="{FF2B5EF4-FFF2-40B4-BE49-F238E27FC236}">
                  <a16:creationId xmlns:a16="http://schemas.microsoft.com/office/drawing/2014/main" id="{CA4325E6-543E-40D3-8809-24071799648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248366" y="2547434"/>
              <a:ext cx="3317335" cy="1344002"/>
            </a:xfrm>
            <a:prstGeom prst="rect">
              <a:avLst/>
            </a:prstGeom>
            <a:noFill/>
            <a:ln w="25400" algn="ctr">
              <a:noFill/>
              <a:miter lim="800000"/>
              <a:headEnd/>
              <a:tailEnd/>
            </a:ln>
            <a:effectLst/>
            <a:ex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61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ts val="601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AU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Assessment Resources</a:t>
              </a:r>
            </a:p>
            <a:p>
              <a:pPr marL="0" marR="0" lvl="0" indent="0" algn="ctr" defTabSz="914461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ts val="601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AU" altLang="en-US" sz="1801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Connect with a </a:t>
              </a:r>
              <a:r>
                <a:rPr kumimoji="0" lang="en-AU" altLang="en-US" sz="1801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  <a:hlinkClick r:id="rId9"/>
                </a:rPr>
                <a:t>Study </a:t>
              </a:r>
              <a:r>
                <a:rPr kumimoji="0" lang="en-AU" altLang="en-US" sz="1801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  <a:hlinkClick r:id="rId9"/>
                </a:rPr>
                <a:t>Smart Officer</a:t>
              </a:r>
              <a:r>
                <a:rPr kumimoji="0" lang="en-AU" altLang="en-US" sz="1801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kumimoji="0" lang="en-AU" altLang="en-US" sz="1801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or </a:t>
              </a:r>
              <a:r>
                <a:rPr kumimoji="0" lang="en-AU" altLang="en-US" sz="1801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access </a:t>
              </a:r>
              <a:r>
                <a:rPr kumimoji="0" lang="en-AU" altLang="en-US" sz="1801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  <a:hlinkClick r:id="rId10"/>
                </a:rPr>
                <a:t>Study Smart Online</a:t>
              </a:r>
              <a:r>
                <a:rPr kumimoji="0" lang="en-AU" altLang="en-US" sz="1801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 on vUWS.</a:t>
              </a:r>
              <a:endParaRPr kumimoji="0" lang="en-US" altLang="en-US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429312" y="3567827"/>
            <a:ext cx="3670556" cy="3115899"/>
            <a:chOff x="4231226" y="4298063"/>
            <a:chExt cx="3670556" cy="2627756"/>
          </a:xfrm>
        </p:grpSpPr>
        <p:sp>
          <p:nvSpPr>
            <p:cNvPr id="24" name="Text Box 14"/>
            <p:cNvSpPr txBox="1">
              <a:spLocks noChangeArrowheads="1"/>
            </p:cNvSpPr>
            <p:nvPr/>
          </p:nvSpPr>
          <p:spPr bwMode="auto">
            <a:xfrm>
              <a:off x="4231226" y="4298063"/>
              <a:ext cx="3650741" cy="2359796"/>
            </a:xfrm>
            <a:prstGeom prst="rect">
              <a:avLst/>
            </a:prstGeom>
            <a:solidFill>
              <a:srgbClr val="FFFFFF"/>
            </a:solidFill>
            <a:ln w="28575" algn="ctr">
              <a:solidFill>
                <a:srgbClr val="99003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61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6" name="Text Box 11">
              <a:extLst>
                <a:ext uri="{FF2B5EF4-FFF2-40B4-BE49-F238E27FC236}">
                  <a16:creationId xmlns:a16="http://schemas.microsoft.com/office/drawing/2014/main" id="{36CE1419-0747-46A0-815D-93E3FFF84FF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51042" y="4631642"/>
              <a:ext cx="3650740" cy="2294177"/>
            </a:xfrm>
            <a:prstGeom prst="rect">
              <a:avLst/>
            </a:prstGeom>
            <a:noFill/>
            <a:ln w="25400" algn="ctr">
              <a:noFill/>
              <a:miter lim="800000"/>
              <a:headEnd/>
              <a:tailEnd/>
            </a:ln>
            <a:effectLst/>
            <a:ex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61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ts val="601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AU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Special Consideration </a:t>
              </a:r>
            </a:p>
            <a:p>
              <a:pPr marL="0" marR="0" lvl="0" indent="0" algn="ctr" defTabSz="914461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ts val="601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AU" altLang="en-US" sz="1801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If your academic performance has been affected by extenuating circumstances beyond your control, you may be eligible for a </a:t>
              </a:r>
              <a:r>
                <a:rPr kumimoji="0" lang="en-AU" altLang="en-US" sz="1801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  <a:hlinkClick r:id="rId11"/>
                </a:rPr>
                <a:t>special consideration </a:t>
              </a:r>
              <a:r>
                <a:rPr kumimoji="0" lang="en-AU" altLang="en-US" sz="1801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  <a:hlinkClick r:id="rId11"/>
                </a:rPr>
                <a:t>or an </a:t>
              </a:r>
              <a:r>
                <a:rPr kumimoji="0" lang="en-AU" altLang="en-US" sz="1801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  <a:hlinkClick r:id="rId11"/>
                </a:rPr>
                <a:t>assessment extension</a:t>
              </a:r>
              <a:r>
                <a:rPr kumimoji="0" lang="en-AU" altLang="en-US" sz="1801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.</a:t>
              </a:r>
              <a:endParaRPr kumimoji="0" lang="en-US" altLang="en-US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pic>
        <p:nvPicPr>
          <p:cNvPr id="32" name="Picture 37" descr="STARS TIPS LOGO">
            <a:extLst>
              <a:ext uri="{FF2B5EF4-FFF2-40B4-BE49-F238E27FC236}">
                <a16:creationId xmlns:a16="http://schemas.microsoft.com/office/drawing/2014/main" id="{23AF004B-DFF6-4FC1-B533-EA112B018D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06154" y="67601"/>
            <a:ext cx="1738632" cy="717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40" name="Text Box 36">
            <a:extLst>
              <a:ext uri="{FF2B5EF4-FFF2-40B4-BE49-F238E27FC236}">
                <a16:creationId xmlns:a16="http://schemas.microsoft.com/office/drawing/2014/main" id="{329EB367-4159-464D-8F2E-B53D713E34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21777" y="6528487"/>
            <a:ext cx="12192000" cy="4147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alt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Need help? Call Student Infoline on </a:t>
            </a:r>
            <a:r>
              <a:rPr kumimoji="0" lang="en-AU" alt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1300 668 370</a:t>
            </a:r>
            <a:endParaRPr kumimoji="0" lang="en-AU" altLang="en-US" sz="1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829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Custom 5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990033"/>
      </a:hlink>
      <a:folHlink>
        <a:srgbClr val="990033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133</Words>
  <Application>Microsoft Office PowerPoint</Application>
  <PresentationFormat>Widescreen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1_Office Theme</vt:lpstr>
      <vt:lpstr>PowerPoint Presentation</vt:lpstr>
    </vt:vector>
  </TitlesOfParts>
  <Company>Western Sydney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Amy Marov</dc:creator>
  <cp:lastModifiedBy>Amy Marov</cp:lastModifiedBy>
  <cp:revision>12</cp:revision>
  <dcterms:created xsi:type="dcterms:W3CDTF">2019-07-04T06:14:36Z</dcterms:created>
  <dcterms:modified xsi:type="dcterms:W3CDTF">2020-05-20T05:41:28Z</dcterms:modified>
</cp:coreProperties>
</file>