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Clark" userId="a712268b-35e8-4b10-9c94-618daa37b9c1" providerId="ADAL" clId="{A520D1C0-6170-4AB8-97F1-0372A68E9B64}"/>
    <pc:docChg chg="modSld">
      <pc:chgData name="Colin Clark" userId="a712268b-35e8-4b10-9c94-618daa37b9c1" providerId="ADAL" clId="{A520D1C0-6170-4AB8-97F1-0372A68E9B64}" dt="2024-03-13T00:56:30.272" v="15" actId="122"/>
      <pc:docMkLst>
        <pc:docMk/>
      </pc:docMkLst>
      <pc:sldChg chg="modSp mod">
        <pc:chgData name="Colin Clark" userId="a712268b-35e8-4b10-9c94-618daa37b9c1" providerId="ADAL" clId="{A520D1C0-6170-4AB8-97F1-0372A68E9B64}" dt="2024-03-13T00:56:30.272" v="15" actId="122"/>
        <pc:sldMkLst>
          <pc:docMk/>
          <pc:sldMk cId="2419451050" sldId="256"/>
        </pc:sldMkLst>
        <pc:spChg chg="mod">
          <ac:chgData name="Colin Clark" userId="a712268b-35e8-4b10-9c94-618daa37b9c1" providerId="ADAL" clId="{A520D1C0-6170-4AB8-97F1-0372A68E9B64}" dt="2024-03-13T00:56:30.272" v="15" actId="122"/>
          <ac:spMkLst>
            <pc:docMk/>
            <pc:sldMk cId="2419451050" sldId="256"/>
            <ac:spMk id="5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4135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605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6131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603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30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2816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6774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796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809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153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053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2learn.westernsydney.edu.au/" TargetMode="External"/><Relationship Id="rId13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study_and_life_skills_workshops/pass_-_peer_assisted_study_sessions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7.png"/><Relationship Id="rId2" Type="http://schemas.openxmlformats.org/officeDocument/2006/relationships/image" Target="../media/image1.jpeg"/><Relationship Id="rId16" Type="http://schemas.openxmlformats.org/officeDocument/2006/relationships/hyperlink" Target="https://www.westernsydney.edu.au/studysmart/home/studiosity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esternsydney.edu.au/mesh/mesh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library.westernsydney.edu.au/your-library/tools_and_apps/assignment_calculator" TargetMode="External"/><Relationship Id="rId15" Type="http://schemas.openxmlformats.org/officeDocument/2006/relationships/hyperlink" Target="https://www.westernsydney.edu.au/currentstudents/current_students/services_and_facilities/study_and_life_skills_workshops" TargetMode="External"/><Relationship Id="rId10" Type="http://schemas.openxmlformats.org/officeDocument/2006/relationships/hyperlink" Target="https://library.westernsydney.edu.au/students/referencing-citation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refquest.westernsydney.edu.au/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85" y="270243"/>
            <a:ext cx="9120259" cy="69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FREE TOOLS FOR STUDY SUCCESS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502" y="355003"/>
            <a:ext cx="1738500" cy="71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05" y="80872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0" y="1926247"/>
            <a:ext cx="12192000" cy="458885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296909" y="1195714"/>
            <a:ext cx="3519376" cy="263529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324611" y="3977362"/>
            <a:ext cx="3737026" cy="2415769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8060368" y="3951423"/>
            <a:ext cx="3699832" cy="2413030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604" y="1072836"/>
            <a:ext cx="1106777" cy="1106777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4305722" y="2079341"/>
            <a:ext cx="3484128" cy="141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Assignment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Calculator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Plan assignments and access useful resources with the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assignment calculator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4611" y="4803415"/>
            <a:ext cx="3786898" cy="141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MESH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Get mathematics and statistics help with the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Mathematics Education Support Hub</a:t>
            </a:r>
            <a:r>
              <a:rPr lang="en-AU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n-AU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051553" y="4710634"/>
            <a:ext cx="3740781" cy="1508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Join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Peer Assisted Study Sessions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run by student facilitators to boost your academic performance.</a:t>
            </a: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8069182" y="1195707"/>
            <a:ext cx="3691019" cy="263529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069180" y="1151087"/>
            <a:ext cx="369102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Learn2Learn</a:t>
            </a:r>
            <a:endParaRPr kumimoji="0" lang="en-A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A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Becoming an independent learner and successful student at Western</a:t>
            </a:r>
            <a:endParaRPr lang="en-A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defRPr/>
            </a:pPr>
            <a:endParaRPr lang="en-AU" b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>
              <a:defRPr/>
            </a:pPr>
            <a:r>
              <a:rPr lang="en-AU" b="1" dirty="0" err="1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RefQuest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AU" dirty="0"/>
              <a:t>Fi</a:t>
            </a:r>
            <a:r>
              <a:rPr lang="en-A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ght monsters, explore dungeons, and learn about Academic Referencing.</a:t>
            </a:r>
          </a:p>
          <a:p>
            <a:pPr>
              <a:defRPr/>
            </a:pPr>
            <a:endParaRPr lang="en-AU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AU" sz="16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Library Referencing Style Guides</a:t>
            </a:r>
            <a:r>
              <a:rPr lang="en-AU" sz="16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sz="1600" b="1" dirty="0">
              <a:solidFill>
                <a:srgbClr val="990033"/>
              </a:solidFill>
              <a:latin typeface="Arial" panose="020B0604020202020204" pitchFamily="34" charset="0"/>
              <a:cs typeface="Arial" panose="020B0604020202020204" pitchFamily="34" charset="0"/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For APA7, MLA8, Harvard, Vancouver, Chicago, AGLC styles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296907" y="3831003"/>
            <a:ext cx="3519376" cy="2533450"/>
            <a:chOff x="8033930" y="4067827"/>
            <a:chExt cx="3519376" cy="2533449"/>
          </a:xfrm>
        </p:grpSpPr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8033930" y="4188247"/>
              <a:ext cx="3519376" cy="2413029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61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6557" y="4067827"/>
              <a:ext cx="809378" cy="1059211"/>
            </a:xfrm>
            <a:prstGeom prst="rect">
              <a:avLst/>
            </a:prstGeom>
          </p:spPr>
        </p:pic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>
                        <a14:backgroundMark x1="43750" y1="43750" x2="41016" y2="48047"/>
                        <a14:backgroundMark x1="59766" y1="42578" x2="58984" y2="49219"/>
                        <a14:backgroundMark x1="58203" y1="31250" x2="58203" y2="31250"/>
                        <a14:backgroundMark x1="71875" y1="50781" x2="71875" y2="50781"/>
                        <a14:backgroundMark x1="71484" y1="62109" x2="71484" y2="62109"/>
                        <a14:backgroundMark x1="52344" y1="71094" x2="52344" y2="71094"/>
                        <a14:backgroundMark x1="50781" y1="53125" x2="50781" y2="53125"/>
                        <a14:backgroundMark x1="32813" y1="64063" x2="29297" y2="62109"/>
                        <a14:backgroundMark x1="33594" y1="45313" x2="30078" y2="45313"/>
                        <a14:backgroundMark x1="40625" y1="32422" x2="43750" y2="30859"/>
                        <a14:backgroundMark x1="50391" y1="58594" x2="53906" y2="57422"/>
                        <a14:backgroundMark x1="49219" y1="67578" x2="46875" y2="71875"/>
                        <a14:backgroundMark x1="67969" y1="65625" x2="72266" y2="65625"/>
                        <a14:backgroundMark x1="43359" y1="60547" x2="43359" y2="605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598" y="3770800"/>
            <a:ext cx="1134409" cy="11344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378" y="4028849"/>
            <a:ext cx="719364" cy="719364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4279283" y="4664851"/>
            <a:ext cx="3554624" cy="1692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Workshops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19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help with your assignment writing and referencing 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workshops, programs and online resources</a:t>
            </a:r>
            <a:r>
              <a:rPr kumimoji="0" lang="en-AU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9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5284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42238" y="1195707"/>
            <a:ext cx="3737026" cy="2635296"/>
            <a:chOff x="324611" y="1168042"/>
            <a:chExt cx="3737026" cy="2635296"/>
          </a:xfrm>
        </p:grpSpPr>
        <p:grpSp>
          <p:nvGrpSpPr>
            <p:cNvPr id="28" name="Group 27"/>
            <p:cNvGrpSpPr/>
            <p:nvPr/>
          </p:nvGrpSpPr>
          <p:grpSpPr>
            <a:xfrm>
              <a:off x="324611" y="1168042"/>
              <a:ext cx="3737026" cy="2635296"/>
              <a:chOff x="3627220" y="4076844"/>
              <a:chExt cx="3089593" cy="2635296"/>
            </a:xfrm>
          </p:grpSpPr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3627220" y="4076844"/>
                <a:ext cx="3089593" cy="2635296"/>
              </a:xfrm>
              <a:prstGeom prst="rect">
                <a:avLst/>
              </a:prstGeom>
              <a:solidFill>
                <a:srgbClr val="FFFFFF"/>
              </a:solidFill>
              <a:ln w="28575" algn="ctr">
                <a:solidFill>
                  <a:srgbClr val="990033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AU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AU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914461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AU" altLang="en-US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36460" y="4792627"/>
                <a:ext cx="2968106" cy="1854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2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Studiosity</a:t>
                </a:r>
                <a:endParaRPr lang="en-A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AU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A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Constructive writing feedback, usually within 24 hours with </a:t>
                </a:r>
                <a:r>
                  <a:rPr lang="en-AU" sz="1400" dirty="0" err="1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  <a:hlinkClick r:id="rId16"/>
                  </a:rPr>
                  <a:t>Studiosity</a:t>
                </a:r>
                <a:endParaRPr lang="en-A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AU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AU" sz="14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One-to-one, personal help in real time with chat, collaborative whiteboard and file sharing. (Access via vUWS dashboard)</a:t>
                </a:r>
              </a:p>
            </p:txBody>
          </p:sp>
        </p:grp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8674" y="1240955"/>
              <a:ext cx="931442" cy="7283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9451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147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14</cp:revision>
  <dcterms:created xsi:type="dcterms:W3CDTF">2019-07-04T06:14:36Z</dcterms:created>
  <dcterms:modified xsi:type="dcterms:W3CDTF">2024-03-13T00:56:31Z</dcterms:modified>
</cp:coreProperties>
</file>