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0_9489DD7C.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Lst>
  <p:notesMasterIdLst>
    <p:notesMasterId r:id="rId21"/>
  </p:notesMasterIdLst>
  <p:sldIdLst>
    <p:sldId id="256" r:id="rId6"/>
    <p:sldId id="1774" r:id="rId7"/>
    <p:sldId id="1793" r:id="rId8"/>
    <p:sldId id="265" r:id="rId9"/>
    <p:sldId id="268" r:id="rId10"/>
    <p:sldId id="1787" r:id="rId11"/>
    <p:sldId id="1758" r:id="rId12"/>
    <p:sldId id="269" r:id="rId13"/>
    <p:sldId id="1772" r:id="rId14"/>
    <p:sldId id="264" r:id="rId15"/>
    <p:sldId id="1763" r:id="rId16"/>
    <p:sldId id="178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B4DB13-4CFB-B011-E107-44419E15D39B}" name="Cherie Diaz" initials="CD" userId="S::30062727@westernsydney.edu.au::0c968e00-5b70-431a-9210-ea0c16046d60" providerId="AD"/>
  <p188:author id="{BD898914-79C1-C0F6-2124-D3E2F7727793}" name="Fitnat Zeidan" initials="FZ" userId="S::30064904@westernsydney.edu.au::b9d38f22-48bf-46d0-9fc1-866f1a2c3afc" providerId="AD"/>
  <p188:author id="{DEB26426-6054-A0E1-00A9-D074DD0FEC6A}" name="Nicolene Murdoch" initials="NM" userId="S::30062747@westernsydney.edu.au::92ce9b56-a760-4a0c-8218-0809d529dbab" providerId="AD"/>
  <p188:author id="{CA554851-FF92-0140-4F03-72135DB8A8B0}" name="George Karliychuk" initials="GK" userId="S::30029680@westernsydney.edu.au::4d385c33-33c0-4f53-b145-47585a5c0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073"/>
    <a:srgbClr val="EDCCCD"/>
    <a:srgbClr val="990134"/>
    <a:srgbClr val="8F1E2F"/>
    <a:srgbClr val="A41F34"/>
    <a:srgbClr val="5B2B82"/>
    <a:srgbClr val="F7323F"/>
    <a:srgbClr val="CA9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35230-0918-8EB0-890D-9A9D2906F34F}" v="261" dt="2023-03-27T03:08:49.663"/>
    <p1510:client id="{0EA8A9F4-C794-46E9-967F-C862CD74174E}" v="2102" dt="2023-03-27T01:42:24.223"/>
    <p1510:client id="{12792FD6-BCCC-2F22-24AF-457278855BF3}" v="265" dt="2023-03-26T21:44:21.413"/>
    <p1510:client id="{411704C0-B73D-26FB-E055-043E8BD62752}" v="2" dt="2023-03-26T22:35:46.174"/>
    <p1510:client id="{A3BAB9CA-06F9-215C-4E45-C8C520392AA9}" v="2" dt="2023-03-27T07:34:51.465"/>
    <p1510:client id="{D20325E3-BC6C-AF52-EF28-40C853FE5508}" v="16" dt="2023-03-27T02:17:32.274"/>
    <p1510:client id="{D3ECE704-FC2A-42F2-9AB7-79E7C90C8B59}" v="2" dt="2023-03-27T01:46:11.569"/>
    <p1510:client id="{DF41023B-390B-C6D8-3D01-2D2EB8AEF425}" v="350" dt="2023-03-27T02:00:20.157"/>
    <p1510:client id="{F291B435-0848-6A4D-A6C3-F69563B8C766}" v="1763" dt="2023-03-27T03:02:20.294"/>
    <p1510:client id="{FC64299E-9B89-C44E-B0F3-1132769DE803}" v="37" vWet="39" dt="2023-03-27T01:50:44.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1"/>
    <p:restoredTop sz="90476"/>
  </p:normalViewPr>
  <p:slideViewPr>
    <p:cSldViewPr snapToGrid="0">
      <p:cViewPr varScale="1">
        <p:scale>
          <a:sx n="105" d="100"/>
          <a:sy n="105" d="100"/>
        </p:scale>
        <p:origin x="19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omments/modernComment_110_9489DD7C.xml><?xml version="1.0" encoding="utf-8"?>
<p188:cmLst xmlns:a="http://schemas.openxmlformats.org/drawingml/2006/main" xmlns:r="http://schemas.openxmlformats.org/officeDocument/2006/relationships" xmlns:p188="http://schemas.microsoft.com/office/powerpoint/2018/8/main">
  <p188:cm id="{7D5193FA-F304-4337-9C0C-AFE83EE5B7F4}" authorId="{D3B4DB13-4CFB-B011-E107-44419E15D39B}" created="2023-03-26T20:43:45.281">
    <pc:sldMkLst xmlns:pc="http://schemas.microsoft.com/office/powerpoint/2013/main/command">
      <pc:docMk/>
      <pc:sldMk cId="2492063100" sldId="272"/>
    </pc:sldMkLst>
    <p188:txBody>
      <a:bodyPr/>
      <a:lstStyle/>
      <a:p>
        <a:r>
          <a:rPr lang="en-GB"/>
          <a:t>Contact details needed for Jenna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65D1D-2AFD-7D49-8B71-C35279BC0F4F}" type="datetimeFigureOut">
              <a:rPr lang="en-US" smtClean="0"/>
              <a:t>3/28/23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9DFDC-3394-7347-98A2-873DE04916AA}" type="slidenum">
              <a:rPr lang="en-US" smtClean="0"/>
              <a:t>‹#›</a:t>
            </a:fld>
            <a:endParaRPr lang="en-US"/>
          </a:p>
        </p:txBody>
      </p:sp>
    </p:spTree>
    <p:extLst>
      <p:ext uri="{BB962C8B-B14F-4D97-AF65-F5344CB8AC3E}">
        <p14:creationId xmlns:p14="http://schemas.microsoft.com/office/powerpoint/2010/main" val="1222978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29DFDC-3394-7347-98A2-873DE04916AA}" type="slidenum">
              <a:rPr lang="en-US" smtClean="0"/>
              <a:t>1</a:t>
            </a:fld>
            <a:endParaRPr lang="en-US"/>
          </a:p>
        </p:txBody>
      </p:sp>
    </p:spTree>
    <p:extLst>
      <p:ext uri="{BB962C8B-B14F-4D97-AF65-F5344CB8AC3E}">
        <p14:creationId xmlns:p14="http://schemas.microsoft.com/office/powerpoint/2010/main" val="1286151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Calibri"/>
                <a:ea typeface="Calibri" panose="020F0502020204030204" pitchFamily="34" charset="0"/>
                <a:cs typeface="Calibri"/>
              </a:rPr>
              <a:t>Industries have been evolving faster than the education model we rely on to equip our future workforces. The future model of education must allow for a lifetime of top-up learning to support the frequency of change in skills, competency, capacity and the mental elasticity required to adapt.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PGx is reimagining postgraduate education and we recognize that our learners are experienced and bring with them a wealth of knowledge, skills, perspectives and stories to enrich their learning and make an impact in their profession.</a:t>
            </a:r>
            <a:endParaRPr lang="en-US" dirty="0">
              <a:cs typeface="Calibri"/>
            </a:endParaRPr>
          </a:p>
          <a:p>
            <a:endParaRPr lang="en-US" dirty="0"/>
          </a:p>
          <a:p>
            <a:r>
              <a:rPr lang="en-US" dirty="0"/>
              <a:t>PGx </a:t>
            </a:r>
            <a:r>
              <a:rPr lang="en-US" dirty="0" err="1"/>
              <a:t>microcredentials</a:t>
            </a:r>
            <a:r>
              <a:rPr lang="en-US" dirty="0"/>
              <a:t> build and expand upon learners’ knowledge, skills, capabilities, and competencies through industry co-designed courses that promote curiosity and develop the skills to take learners to new heights in their career.</a:t>
            </a:r>
            <a:r>
              <a:rPr lang="en-AU" sz="1200" b="1" dirty="0">
                <a:latin typeface="Calibri"/>
                <a:cs typeface="Calibri"/>
              </a:rPr>
              <a:t> We leverage partner needs and market demand insights across B2B </a:t>
            </a:r>
            <a:r>
              <a:rPr lang="en-AU" sz="1200" dirty="0">
                <a:latin typeface="Calibri"/>
                <a:cs typeface="Calibri"/>
              </a:rPr>
              <a:t>Business to Business: </a:t>
            </a:r>
            <a:r>
              <a:rPr lang="en-AU" dirty="0">
                <a:latin typeface="Calibri"/>
                <a:cs typeface="Calibri"/>
              </a:rPr>
              <a:t> </a:t>
            </a:r>
            <a:endParaRPr lang="en-AU" sz="1200" dirty="0">
              <a:latin typeface="Calibri" panose="020F0502020204030204" pitchFamily="34" charset="0"/>
              <a:cs typeface="Calibri" panose="020F0502020204030204" pitchFamily="34" charset="0"/>
            </a:endParaRPr>
          </a:p>
          <a:p>
            <a:pPr algn="l"/>
            <a:r>
              <a:rPr lang="en-AU" sz="1200" dirty="0">
                <a:latin typeface="Calibri"/>
                <a:cs typeface="Calibri"/>
              </a:rPr>
              <a:t>The university partnering with business to meet employer / employee need, </a:t>
            </a:r>
            <a:r>
              <a:rPr lang="en-AU" sz="1200" b="1" dirty="0">
                <a:latin typeface="Calibri"/>
                <a:cs typeface="Calibri"/>
              </a:rPr>
              <a:t>B2C </a:t>
            </a:r>
            <a:r>
              <a:rPr lang="en-AU" sz="1200" dirty="0">
                <a:latin typeface="Calibri"/>
                <a:cs typeface="Calibri"/>
              </a:rPr>
              <a:t>Business to Community: Identified needs, such as sustainability, and </a:t>
            </a:r>
            <a:r>
              <a:rPr lang="en-AU" sz="1200" b="1" dirty="0">
                <a:latin typeface="Calibri"/>
                <a:cs typeface="Calibri"/>
              </a:rPr>
              <a:t>B2G</a:t>
            </a:r>
            <a:r>
              <a:rPr lang="en-AU" sz="1200" dirty="0">
                <a:latin typeface="Calibri"/>
                <a:cs typeface="Calibri"/>
              </a:rPr>
              <a:t> Business to Government:</a:t>
            </a:r>
          </a:p>
          <a:p>
            <a:r>
              <a:rPr lang="en-AU" sz="1200" dirty="0">
                <a:latin typeface="Calibri"/>
                <a:cs typeface="Calibri"/>
              </a:rPr>
              <a:t>Developing offerings that meet an identified need</a:t>
            </a:r>
            <a:r>
              <a:rPr lang="en-US" dirty="0"/>
              <a:t> </a:t>
            </a:r>
          </a:p>
          <a:p>
            <a:pPr algn="l"/>
            <a:endParaRPr lang="en-US" dirty="0">
              <a:cs typeface="Calibri"/>
            </a:endParaRPr>
          </a:p>
          <a:p>
            <a:endParaRPr lang="en-US" dirty="0">
              <a:cs typeface="Calibri"/>
            </a:endParaRPr>
          </a:p>
          <a:p>
            <a:r>
              <a:rPr lang="en-US" dirty="0"/>
              <a:t>PGx website (ft. educational model, external context, guides)</a:t>
            </a:r>
            <a:endParaRPr lang="en-US" dirty="0">
              <a:cs typeface="Calibri" panose="020F0502020204030204"/>
            </a:endParaRPr>
          </a:p>
          <a:p>
            <a:r>
              <a:rPr lang="en-US" dirty="0"/>
              <a:t>Workshop Program</a:t>
            </a:r>
            <a:endParaRPr lang="en-US" dirty="0">
              <a:cs typeface="Calibri" panose="020F0502020204030204"/>
            </a:endParaRPr>
          </a:p>
          <a:p>
            <a:r>
              <a:rPr lang="en-US" dirty="0"/>
              <a:t>Templates and design artefacts</a:t>
            </a:r>
            <a:endParaRPr lang="en-US" dirty="0">
              <a:cs typeface="Calibri" panose="020F0502020204030204"/>
            </a:endParaRPr>
          </a:p>
          <a:p>
            <a:r>
              <a:rPr lang="en-US" dirty="0"/>
              <a:t>EdTech Innovation Hub</a:t>
            </a:r>
            <a:endParaRPr lang="en-US" dirty="0">
              <a:cs typeface="Calibri" panose="020F0502020204030204"/>
            </a:endParaRPr>
          </a:p>
          <a:p>
            <a:r>
              <a:rPr lang="en-US" dirty="0"/>
              <a:t>EOI process</a:t>
            </a:r>
          </a:p>
        </p:txBody>
      </p:sp>
      <p:sp>
        <p:nvSpPr>
          <p:cNvPr id="4" name="Slide Number Placeholder 3"/>
          <p:cNvSpPr>
            <a:spLocks noGrp="1"/>
          </p:cNvSpPr>
          <p:nvPr>
            <p:ph type="sldNum" sz="quarter" idx="5"/>
          </p:nvPr>
        </p:nvSpPr>
        <p:spPr/>
        <p:txBody>
          <a:bodyPr/>
          <a:lstStyle/>
          <a:p>
            <a:fld id="{0929DFDC-3394-7347-98A2-873DE04916AA}" type="slidenum">
              <a:rPr lang="en-US" smtClean="0"/>
              <a:t>10</a:t>
            </a:fld>
            <a:endParaRPr lang="en-US"/>
          </a:p>
        </p:txBody>
      </p:sp>
    </p:spTree>
    <p:extLst>
      <p:ext uri="{BB962C8B-B14F-4D97-AF65-F5344CB8AC3E}">
        <p14:creationId xmlns:p14="http://schemas.microsoft.com/office/powerpoint/2010/main" val="2333076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929DFDC-3394-7347-98A2-873DE04916AA}" type="slidenum">
              <a:rPr lang="en-US" smtClean="0"/>
              <a:t>11</a:t>
            </a:fld>
            <a:endParaRPr lang="en-US"/>
          </a:p>
        </p:txBody>
      </p:sp>
    </p:spTree>
    <p:extLst>
      <p:ext uri="{BB962C8B-B14F-4D97-AF65-F5344CB8AC3E}">
        <p14:creationId xmlns:p14="http://schemas.microsoft.com/office/powerpoint/2010/main" val="1299106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B3D88-1CE6-DA43-B589-2F3912E95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426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29DFDC-3394-7347-98A2-873DE04916AA}" type="slidenum">
              <a:rPr lang="en-US" smtClean="0"/>
              <a:t>13</a:t>
            </a:fld>
            <a:endParaRPr lang="en-US"/>
          </a:p>
        </p:txBody>
      </p:sp>
    </p:spTree>
    <p:extLst>
      <p:ext uri="{BB962C8B-B14F-4D97-AF65-F5344CB8AC3E}">
        <p14:creationId xmlns:p14="http://schemas.microsoft.com/office/powerpoint/2010/main" val="2136941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29DFDC-3394-7347-98A2-873DE04916AA}" type="slidenum">
              <a:rPr lang="en-US" smtClean="0"/>
              <a:t>14</a:t>
            </a:fld>
            <a:endParaRPr lang="en-US"/>
          </a:p>
        </p:txBody>
      </p:sp>
    </p:spTree>
    <p:extLst>
      <p:ext uri="{BB962C8B-B14F-4D97-AF65-F5344CB8AC3E}">
        <p14:creationId xmlns:p14="http://schemas.microsoft.com/office/powerpoint/2010/main" val="2098859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29DFDC-3394-7347-98A2-873DE04916AA}" type="slidenum">
              <a:rPr lang="en-US" smtClean="0"/>
              <a:t>15</a:t>
            </a:fld>
            <a:endParaRPr lang="en-US"/>
          </a:p>
        </p:txBody>
      </p:sp>
    </p:spTree>
    <p:extLst>
      <p:ext uri="{BB962C8B-B14F-4D97-AF65-F5344CB8AC3E}">
        <p14:creationId xmlns:p14="http://schemas.microsoft.com/office/powerpoint/2010/main" val="1244764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rPr>
              <a:t>“Lifelong learning must become a practical reality for people; it cannot stand as an abstract goal. Post-secondary education and training is conceived and redesigned as a diverse set of offerings, available through better linkages and pathways between the vocational education and training (VET) and higher education sectors. These linkages and pathways will no longer be linear and hierarchical; they will need to recognize that throughout adulthood, people need to develop new skills in different areas and at different levels.” (AQF Review, p.8, emphasis added).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0929DFDC-3394-7347-98A2-873DE04916AA}" type="slidenum">
              <a:rPr lang="en-US" smtClean="0"/>
              <a:t>2</a:t>
            </a:fld>
            <a:endParaRPr lang="en-US"/>
          </a:p>
        </p:txBody>
      </p:sp>
    </p:spTree>
    <p:extLst>
      <p:ext uri="{BB962C8B-B14F-4D97-AF65-F5344CB8AC3E}">
        <p14:creationId xmlns:p14="http://schemas.microsoft.com/office/powerpoint/2010/main" val="2255001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21C: Curiosity Pods are 2CPs</a:t>
            </a:r>
          </a:p>
          <a:p>
            <a:r>
              <a:rPr lang="en-US" dirty="0"/>
              <a:t>Western X: Variable hours of learning</a:t>
            </a:r>
          </a:p>
          <a:p>
            <a:r>
              <a:rPr lang="en-US" dirty="0"/>
              <a:t>PGx: Minimum of 2CPs and flexible stacking to PG programs</a:t>
            </a:r>
          </a:p>
        </p:txBody>
      </p:sp>
      <p:sp>
        <p:nvSpPr>
          <p:cNvPr id="4" name="Slide Number Placeholder 3"/>
          <p:cNvSpPr>
            <a:spLocks noGrp="1"/>
          </p:cNvSpPr>
          <p:nvPr>
            <p:ph type="sldNum" sz="quarter" idx="5"/>
          </p:nvPr>
        </p:nvSpPr>
        <p:spPr/>
        <p:txBody>
          <a:bodyPr/>
          <a:lstStyle/>
          <a:p>
            <a:fld id="{0929DFDC-3394-7347-98A2-873DE04916AA}" type="slidenum">
              <a:rPr lang="en-US" smtClean="0"/>
              <a:t>3</a:t>
            </a:fld>
            <a:endParaRPr lang="en-US"/>
          </a:p>
        </p:txBody>
      </p:sp>
    </p:spTree>
    <p:extLst>
      <p:ext uri="{BB962C8B-B14F-4D97-AF65-F5344CB8AC3E}">
        <p14:creationId xmlns:p14="http://schemas.microsoft.com/office/powerpoint/2010/main" val="355292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Open Sans" panose="020B0606030504020204" pitchFamily="34" charset="0"/>
                <a:ea typeface="Open Sans" panose="020B0606030504020204" pitchFamily="34" charset="0"/>
                <a:cs typeface="Open Sans" panose="020B0606030504020204" pitchFamily="34" charset="0"/>
              </a:rPr>
              <a:t>(typically 15-30 hours of student learning) are one kind of </a:t>
            </a:r>
            <a:r>
              <a:rPr lang="en-US" sz="1200" err="1">
                <a:latin typeface="Open Sans" panose="020B0606030504020204" pitchFamily="34" charset="0"/>
                <a:ea typeface="Open Sans" panose="020B0606030504020204" pitchFamily="34" charset="0"/>
                <a:cs typeface="Open Sans" panose="020B0606030504020204" pitchFamily="34" charset="0"/>
              </a:rPr>
              <a:t>microcredential</a:t>
            </a:r>
            <a:r>
              <a:rPr lang="en-US" sz="1200">
                <a:latin typeface="Open Sans" panose="020B0606030504020204" pitchFamily="34" charset="0"/>
                <a:ea typeface="Open Sans" panose="020B0606030504020204" pitchFamily="34" charset="0"/>
                <a:cs typeface="Open Sans" panose="020B0606030504020204" pitchFamily="34" charset="0"/>
              </a:rPr>
              <a:t> we offer. They are designed as bite sized learning with no pre-requisites and are co-created with industry, community and student partners.</a:t>
            </a:r>
            <a:endParaRPr lang="en-US"/>
          </a:p>
        </p:txBody>
      </p:sp>
      <p:sp>
        <p:nvSpPr>
          <p:cNvPr id="4" name="Slide Number Placeholder 3"/>
          <p:cNvSpPr>
            <a:spLocks noGrp="1"/>
          </p:cNvSpPr>
          <p:nvPr>
            <p:ph type="sldNum" sz="quarter" idx="5"/>
          </p:nvPr>
        </p:nvSpPr>
        <p:spPr/>
        <p:txBody>
          <a:bodyPr/>
          <a:lstStyle/>
          <a:p>
            <a:fld id="{0929DFDC-3394-7347-98A2-873DE04916AA}" type="slidenum">
              <a:rPr lang="en-US" smtClean="0"/>
              <a:t>4</a:t>
            </a:fld>
            <a:endParaRPr lang="en-US"/>
          </a:p>
        </p:txBody>
      </p:sp>
    </p:spTree>
    <p:extLst>
      <p:ext uri="{BB962C8B-B14F-4D97-AF65-F5344CB8AC3E}">
        <p14:creationId xmlns:p14="http://schemas.microsoft.com/office/powerpoint/2010/main" val="204290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Jenna’s slide</a:t>
            </a:r>
          </a:p>
        </p:txBody>
      </p:sp>
      <p:sp>
        <p:nvSpPr>
          <p:cNvPr id="4" name="Slide Number Placeholder 3"/>
          <p:cNvSpPr>
            <a:spLocks noGrp="1"/>
          </p:cNvSpPr>
          <p:nvPr>
            <p:ph type="sldNum" sz="quarter" idx="5"/>
          </p:nvPr>
        </p:nvSpPr>
        <p:spPr/>
        <p:txBody>
          <a:bodyPr/>
          <a:lstStyle/>
          <a:p>
            <a:fld id="{0929DFDC-3394-7347-98A2-873DE04916AA}" type="slidenum">
              <a:rPr lang="en-US" smtClean="0"/>
              <a:t>5</a:t>
            </a:fld>
            <a:endParaRPr lang="en-US"/>
          </a:p>
        </p:txBody>
      </p:sp>
    </p:spTree>
    <p:extLst>
      <p:ext uri="{BB962C8B-B14F-4D97-AF65-F5344CB8AC3E}">
        <p14:creationId xmlns:p14="http://schemas.microsoft.com/office/powerpoint/2010/main" val="94303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othamNarrow-Light"/>
                <a:ea typeface="+mn-lt"/>
                <a:cs typeface="+mn-lt"/>
              </a:rPr>
              <a:t>The aim of </a:t>
            </a:r>
            <a:r>
              <a:rPr lang="en-US" sz="1200" b="1" dirty="0" err="1">
                <a:solidFill>
                  <a:srgbClr val="A41F34"/>
                </a:solidFill>
                <a:latin typeface="GothamNarrow-Light"/>
                <a:ea typeface="+mn-lt"/>
                <a:cs typeface="+mn-lt"/>
              </a:rPr>
              <a:t>WesternX</a:t>
            </a:r>
            <a:r>
              <a:rPr lang="en-US" sz="1200" b="1" dirty="0">
                <a:latin typeface="GothamNarrow-Light"/>
                <a:ea typeface="+mn-lt"/>
                <a:cs typeface="+mn-lt"/>
              </a:rPr>
              <a:t> </a:t>
            </a:r>
            <a:r>
              <a:rPr lang="en-US" sz="1200" dirty="0">
                <a:latin typeface="GothamNarrow-Light"/>
                <a:ea typeface="+mn-lt"/>
                <a:cs typeface="+mn-lt"/>
              </a:rPr>
              <a:t>is to develop and deploy new non-award product, for new learners, in new markets.</a:t>
            </a:r>
          </a:p>
          <a:p>
            <a:endParaRPr lang="en-US" sz="1200" dirty="0">
              <a:latin typeface="GothamNarrow-Light"/>
              <a:ea typeface="+mn-lt"/>
              <a:cs typeface="+mn-lt"/>
            </a:endParaRPr>
          </a:p>
          <a:p>
            <a:pPr marL="228600" indent="-228600">
              <a:buAutoNum type="arabicPeriod"/>
            </a:pPr>
            <a:r>
              <a:rPr lang="en-AU" dirty="0" err="1">
                <a:cs typeface="Calibri"/>
              </a:rPr>
              <a:t>WesternX</a:t>
            </a:r>
            <a:r>
              <a:rPr lang="en-AU" dirty="0">
                <a:cs typeface="Calibri"/>
              </a:rPr>
              <a:t> MCs are designed to address a particular pain point for Schools, Research Institutes or Divisions</a:t>
            </a:r>
          </a:p>
          <a:p>
            <a:pPr marL="228600" indent="-228600">
              <a:buAutoNum type="arabicPeriod"/>
            </a:pPr>
            <a:r>
              <a:rPr lang="en-AU" dirty="0">
                <a:cs typeface="Calibri"/>
              </a:rPr>
              <a:t>The solutions </a:t>
            </a:r>
            <a:r>
              <a:rPr lang="en-AU" dirty="0" err="1">
                <a:cs typeface="Calibri"/>
              </a:rPr>
              <a:t>WesternX</a:t>
            </a:r>
            <a:r>
              <a:rPr lang="en-AU" dirty="0">
                <a:cs typeface="Calibri"/>
              </a:rPr>
              <a:t> offers ranges from transitions into UG programs, life-long learning opportunities where volume of learning varies widely, to serving professional learning of Our People (staff and students at Western)</a:t>
            </a:r>
          </a:p>
          <a:p>
            <a:pPr marL="228600" indent="-228600">
              <a:buAutoNum type="arabicPeriod"/>
            </a:pPr>
            <a:r>
              <a:rPr lang="en-AU" dirty="0">
                <a:cs typeface="Calibri"/>
              </a:rPr>
              <a:t>The design and development focus is always on the learner and learner experience combined with sound UX being paramount</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B3D88-1CE6-DA43-B589-2F3912E95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620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cs typeface="Calibri"/>
            </a:endParaRPr>
          </a:p>
          <a:p>
            <a:pPr marL="171450" indent="-171450">
              <a:buFont typeface="Arial" panose="020B0604020202020204" pitchFamily="34" charset="0"/>
              <a:buChar char="•"/>
            </a:pPr>
            <a:r>
              <a:rPr lang="en-AU">
                <a:cs typeface="Calibri"/>
              </a:rPr>
              <a:t>The growth above was an organic acquisition over the past 15 months</a:t>
            </a:r>
          </a:p>
          <a:p>
            <a:pPr marL="171450" indent="-171450">
              <a:buFont typeface="Arial" panose="020B0604020202020204" pitchFamily="34" charset="0"/>
              <a:buChar char="•"/>
            </a:pPr>
            <a:r>
              <a:rPr lang="en-AU">
                <a:cs typeface="Calibri"/>
              </a:rPr>
              <a:t>WesternX collaborated with SEM (Marketing Team) on launching a marketing campaign to run for 3 months from March to May</a:t>
            </a:r>
          </a:p>
          <a:p>
            <a:pPr marL="171450" indent="-171450">
              <a:buFont typeface="Arial" panose="020B0604020202020204" pitchFamily="34" charset="0"/>
              <a:buChar char="•"/>
            </a:pPr>
            <a:r>
              <a:rPr lang="en-AU">
                <a:cs typeface="Calibri"/>
              </a:rPr>
              <a:t>Not all MCs are public facing, some are by-invitation only and are not listed on WesternX Portal</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B3D88-1CE6-DA43-B589-2F3912E95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42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Re-order this to lead with 21C, then WX and PGx</a:t>
            </a:r>
          </a:p>
        </p:txBody>
      </p:sp>
      <p:sp>
        <p:nvSpPr>
          <p:cNvPr id="4" name="Slide Number Placeholder 3"/>
          <p:cNvSpPr>
            <a:spLocks noGrp="1"/>
          </p:cNvSpPr>
          <p:nvPr>
            <p:ph type="sldNum" sz="quarter" idx="5"/>
          </p:nvPr>
        </p:nvSpPr>
        <p:spPr/>
        <p:txBody>
          <a:bodyPr/>
          <a:lstStyle/>
          <a:p>
            <a:fld id="{0929DFDC-3394-7347-98A2-873DE04916AA}" type="slidenum">
              <a:rPr lang="en-US" smtClean="0"/>
              <a:t>8</a:t>
            </a:fld>
            <a:endParaRPr lang="en-US"/>
          </a:p>
        </p:txBody>
      </p:sp>
    </p:spTree>
    <p:extLst>
      <p:ext uri="{BB962C8B-B14F-4D97-AF65-F5344CB8AC3E}">
        <p14:creationId xmlns:p14="http://schemas.microsoft.com/office/powerpoint/2010/main" val="217760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a:t>
            </a:r>
            <a:r>
              <a:rPr lang="en-US" err="1"/>
              <a:t>EoI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5FC42-AE30-5C41-BD9C-2BC03FD1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01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1701800"/>
            <a:ext cx="5184775" cy="4495800"/>
          </a:xfrm>
        </p:spPr>
        <p:txBody>
          <a:bodyPr anchor="t">
            <a:noAutofit/>
          </a:bodyPr>
          <a:lstStyle>
            <a:lvl1pPr algn="l">
              <a:lnSpc>
                <a:spcPts val="6500"/>
              </a:lnSpc>
              <a:defRPr sz="6500" b="1" i="0">
                <a:solidFill>
                  <a:schemeClr val="tx2"/>
                </a:solidFill>
                <a:latin typeface="Gotham Narrow Bold" pitchFamily="50" charset="0"/>
                <a:ea typeface="Gotham Narrow Bold" pitchFamily="50" charset="0"/>
                <a:cs typeface="Gotham Narrow Bold" pitchFamily="50" charset="0"/>
              </a:defRPr>
            </a:lvl1pPr>
          </a:lstStyle>
          <a:p>
            <a:r>
              <a:rPr lang="en-AU"/>
              <a:t>EDIT MASTER </a:t>
            </a:r>
            <a:br>
              <a:rPr lang="en-AU"/>
            </a:br>
            <a:r>
              <a:rPr lang="en-AU"/>
              <a:t>TITLE STYLE</a:t>
            </a:r>
            <a:endParaRPr lang="en-US"/>
          </a:p>
        </p:txBody>
      </p:sp>
    </p:spTree>
    <p:extLst>
      <p:ext uri="{BB962C8B-B14F-4D97-AF65-F5344CB8AC3E}">
        <p14:creationId xmlns:p14="http://schemas.microsoft.com/office/powerpoint/2010/main" val="205032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930" y="5466306"/>
            <a:ext cx="11226140" cy="1065126"/>
          </a:xfrm>
        </p:spPr>
        <p:txBody>
          <a:bodyPr anchor="t">
            <a:noAutofit/>
          </a:bodyPr>
          <a:lstStyle>
            <a:lvl1pPr algn="ctr">
              <a:lnSpc>
                <a:spcPts val="3500"/>
              </a:lnSpc>
              <a:defRPr sz="3500" b="0" i="0">
                <a:solidFill>
                  <a:schemeClr val="bg1"/>
                </a:solidFill>
                <a:latin typeface="Gotham Narrow Book" pitchFamily="2" charset="0"/>
              </a:defRPr>
            </a:lvl1pPr>
          </a:lstStyle>
          <a:p>
            <a:r>
              <a:rPr lang="en-AU"/>
              <a:t>Click to edit Master title style</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87237" y="388914"/>
            <a:ext cx="1205994" cy="51741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98618" y="1400037"/>
            <a:ext cx="3456878" cy="3931462"/>
          </a:xfrm>
          <a:prstGeom prst="rect">
            <a:avLst/>
          </a:prstGeom>
        </p:spPr>
      </p:pic>
    </p:spTree>
    <p:extLst>
      <p:ext uri="{BB962C8B-B14F-4D97-AF65-F5344CB8AC3E}">
        <p14:creationId xmlns:p14="http://schemas.microsoft.com/office/powerpoint/2010/main" val="354403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3901" y="1224148"/>
            <a:ext cx="3526312" cy="4010428"/>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589520" y="1634834"/>
            <a:ext cx="2959920" cy="3614060"/>
          </a:xfrm>
          <a:prstGeom prst="rect">
            <a:avLst/>
          </a:prstGeom>
        </p:spPr>
      </p:pic>
      <p:pic>
        <p:nvPicPr>
          <p:cNvPr id="3" name="Picture 2">
            <a:extLst>
              <a:ext uri="{FF2B5EF4-FFF2-40B4-BE49-F238E27FC236}">
                <a16:creationId xmlns:a16="http://schemas.microsoft.com/office/drawing/2014/main" id="{B842490D-EF2A-FE4F-AE8F-89E3FD9BE6C2}"/>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 y="0"/>
            <a:ext cx="4041127" cy="6858000"/>
          </a:xfrm>
          <a:prstGeom prst="rect">
            <a:avLst/>
          </a:prstGeom>
        </p:spPr>
      </p:pic>
    </p:spTree>
    <p:extLst>
      <p:ext uri="{BB962C8B-B14F-4D97-AF65-F5344CB8AC3E}">
        <p14:creationId xmlns:p14="http://schemas.microsoft.com/office/powerpoint/2010/main" val="1587090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b="0" i="0">
                <a:solidFill>
                  <a:schemeClr val="bg1"/>
                </a:solidFill>
                <a:latin typeface="Gotham Narrow Book" pitchFamily="2" charset="0"/>
              </a:defRPr>
            </a:lvl1pPr>
          </a:lstStyle>
          <a:p>
            <a:r>
              <a:rPr lang="en-AU"/>
              <a:t>Click to edit Master title style</a:t>
            </a: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89520" y="1634834"/>
            <a:ext cx="2959920" cy="361406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1218150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b="0" i="0">
                <a:solidFill>
                  <a:schemeClr val="bg1"/>
                </a:solidFill>
                <a:latin typeface="Gotham Narrow Book" pitchFamily="2" charset="0"/>
              </a:defRPr>
            </a:lvl1pPr>
          </a:lstStyle>
          <a:p>
            <a:r>
              <a:rPr lang="en-AU"/>
              <a:t>Click to edit Master 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2494382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b="0" i="0">
                <a:solidFill>
                  <a:schemeClr val="bg1"/>
                </a:solidFill>
                <a:latin typeface="Gotham Narrow Book" pitchFamily="2" charset="0"/>
              </a:defRPr>
            </a:lvl1pPr>
          </a:lstStyle>
          <a:p>
            <a:r>
              <a:rPr lang="en-AU"/>
              <a:t>Click to edit Master title style</a:t>
            </a: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87237" y="388914"/>
            <a:ext cx="1205994" cy="51741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117209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b="0" i="0">
                <a:solidFill>
                  <a:schemeClr val="tx2"/>
                </a:solidFill>
                <a:latin typeface="Gotham Narrow Book" pitchFamily="2" charset="0"/>
              </a:defRPr>
            </a:lvl1pPr>
          </a:lstStyle>
          <a:p>
            <a:r>
              <a:rPr lang="en-AU"/>
              <a:t>Click to edit Master 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86472" y="391883"/>
            <a:ext cx="1217897" cy="522517"/>
          </a:xfrm>
          <a:prstGeom prst="rect">
            <a:avLst/>
          </a:prstGeom>
        </p:spPr>
      </p:pic>
    </p:spTree>
    <p:extLst>
      <p:ext uri="{BB962C8B-B14F-4D97-AF65-F5344CB8AC3E}">
        <p14:creationId xmlns:p14="http://schemas.microsoft.com/office/powerpoint/2010/main" val="41204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799"/>
            <a:ext cx="5184775" cy="4495801"/>
          </a:xfrm>
        </p:spPr>
        <p:txBody>
          <a:bodyPr anchor="t">
            <a:noAutofit/>
          </a:bodyPr>
          <a:lstStyle>
            <a:lvl1pPr algn="l">
              <a:lnSpc>
                <a:spcPts val="6500"/>
              </a:lnSpc>
              <a:defRPr sz="6500" b="1" i="0">
                <a:solidFill>
                  <a:schemeClr val="accent1"/>
                </a:solidFill>
                <a:latin typeface="Gotham Narrow Bold" pitchFamily="50" charset="0"/>
                <a:ea typeface="Gotham Narrow Bold" pitchFamily="50" charset="0"/>
                <a:cs typeface="Gotham Narrow Bold" pitchFamily="50" charset="0"/>
              </a:defRPr>
            </a:lvl1pPr>
          </a:lstStyle>
          <a:p>
            <a:r>
              <a:rPr lang="en-AU"/>
              <a:t>EDIT MASTER TITLE STYLE</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55265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1701800"/>
            <a:ext cx="5184775" cy="4495800"/>
          </a:xfrm>
        </p:spPr>
        <p:txBody>
          <a:bodyPr anchor="t">
            <a:noAutofit/>
          </a:bodyPr>
          <a:lstStyle>
            <a:lvl1pPr algn="l">
              <a:lnSpc>
                <a:spcPts val="6500"/>
              </a:lnSpc>
              <a:defRPr sz="6500" b="1" i="0">
                <a:solidFill>
                  <a:schemeClr val="tx2"/>
                </a:solidFill>
                <a:latin typeface="Gotham Narrow Bold" pitchFamily="50" charset="0"/>
                <a:ea typeface="Gotham Narrow Bold" pitchFamily="50" charset="0"/>
                <a:cs typeface="Gotham Narrow Bold" pitchFamily="50" charset="0"/>
              </a:defRPr>
            </a:lvl1pPr>
          </a:lstStyle>
          <a:p>
            <a:r>
              <a:rPr lang="en-AU"/>
              <a:t>EDIT MASTER </a:t>
            </a:r>
            <a:br>
              <a:rPr lang="en-AU"/>
            </a:br>
            <a:r>
              <a:rPr lang="en-AU"/>
              <a:t>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568348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a:t>EDIT MASTER TITLE STYLE</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313235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1"/>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a:t>EDIT MASTER TITLE STYLE</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9275" y="388914"/>
            <a:ext cx="1205994" cy="51741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1907" y="320529"/>
            <a:ext cx="3350400" cy="797071"/>
          </a:xfrm>
          <a:prstGeom prst="rect">
            <a:avLst/>
          </a:prstGeom>
        </p:spPr>
      </p:pic>
    </p:spTree>
    <p:extLst>
      <p:ext uri="{BB962C8B-B14F-4D97-AF65-F5344CB8AC3E}">
        <p14:creationId xmlns:p14="http://schemas.microsoft.com/office/powerpoint/2010/main" val="3197647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a:t>EDIT MASTER TITLE STYLE</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3173095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a:t>EDIT MASTER TITLE STYLE</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1422459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0D7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ts val="3500"/>
              </a:lnSpc>
              <a:defRPr sz="3500" b="1" i="0">
                <a:latin typeface="Gotham Narrow Bold" pitchFamily="50" charset="0"/>
                <a:ea typeface="Gotham Narrow Bold" pitchFamily="50" charset="0"/>
                <a:cs typeface="Gotham Narrow Bold" pitchFamily="50" charset="0"/>
              </a:defRPr>
            </a:lvl1pPr>
          </a:lstStyle>
          <a:p>
            <a:r>
              <a:rPr lang="en-AU"/>
              <a:t>CLICK TO EDIT MASTER TITLE STYLE</a:t>
            </a:r>
            <a:endParaRPr lang="en-US"/>
          </a:p>
        </p:txBody>
      </p:sp>
      <p:sp>
        <p:nvSpPr>
          <p:cNvPr id="3" name="Content Placeholder 2"/>
          <p:cNvSpPr>
            <a:spLocks noGrp="1"/>
          </p:cNvSpPr>
          <p:nvPr>
            <p:ph idx="1"/>
          </p:nvPr>
        </p:nvSpPr>
        <p:spPr>
          <a:xfrm>
            <a:off x="658812" y="1871498"/>
            <a:ext cx="10872787" cy="4326102"/>
          </a:xfrm>
        </p:spPr>
        <p:txBody>
          <a:bodyPr/>
          <a:lstStyle>
            <a:lvl1pPr>
              <a:lnSpc>
                <a:spcPts val="1700"/>
              </a:lnSpc>
              <a:spcAft>
                <a:spcPts val="0"/>
              </a:spcAft>
              <a:defRPr lang="en-AU" sz="1500" b="1" i="0" kern="1200" dirty="0" smtClean="0">
                <a:solidFill>
                  <a:schemeClr val="tx2"/>
                </a:solidFill>
                <a:latin typeface="Gotham Narrow Bold" pitchFamily="50" charset="0"/>
                <a:ea typeface="Gotham Narrow Bold" pitchFamily="50" charset="0"/>
                <a:cs typeface="Gotham Narrow Bold" pitchFamily="50" charset="0"/>
              </a:defRPr>
            </a:lvl1pPr>
            <a:lvl2pPr marL="215900" indent="0">
              <a:lnSpc>
                <a:spcPts val="1700"/>
              </a:lnSpc>
              <a:spcAft>
                <a:spcPts val="850"/>
              </a:spcAft>
              <a:tabLst/>
              <a:defRPr lang="en-AU" sz="1500" b="0" i="0" kern="1200" dirty="0" smtClean="0">
                <a:solidFill>
                  <a:schemeClr val="tx2"/>
                </a:solidFill>
                <a:latin typeface="GothamNarrow-Light" charset="0"/>
                <a:ea typeface="GothamNarrow-Light" charset="0"/>
                <a:cs typeface="GothamNarrow-Light"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3536E21-BEA9-0843-BB9C-C6C3FA5E478E}"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Tree>
    <p:extLst>
      <p:ext uri="{BB962C8B-B14F-4D97-AF65-F5344CB8AC3E}">
        <p14:creationId xmlns:p14="http://schemas.microsoft.com/office/powerpoint/2010/main" val="3584679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13" y="1867583"/>
            <a:ext cx="10872787" cy="4330017"/>
          </a:xfrm>
        </p:spPr>
        <p:txBody>
          <a:bodyPr/>
          <a:lstStyle>
            <a:lvl1pPr>
              <a:lnSpc>
                <a:spcPts val="3500"/>
              </a:lnSpc>
              <a:defRPr sz="3500" b="1" i="0">
                <a:solidFill>
                  <a:schemeClr val="accent1"/>
                </a:solidFill>
                <a:latin typeface="Gotham Narrow Bold" pitchFamily="50" charset="0"/>
                <a:ea typeface="Gotham Narrow Bold" pitchFamily="50" charset="0"/>
                <a:cs typeface="Gotham Narrow Bold" pitchFamily="50" charset="0"/>
              </a:defRPr>
            </a:lvl1pPr>
            <a:lvl2pPr>
              <a:lnSpc>
                <a:spcPts val="3500"/>
              </a:lnSpc>
              <a:spcAft>
                <a:spcPts val="600"/>
              </a:spcAft>
              <a:defRPr sz="3500" b="1" i="0">
                <a:solidFill>
                  <a:schemeClr val="bg1"/>
                </a:solidFill>
                <a:latin typeface="Gotham Narrow Bold" pitchFamily="50" charset="0"/>
                <a:ea typeface="Gotham Narrow Bold" pitchFamily="50" charset="0"/>
                <a:cs typeface="Gotham Narrow Bold" pitchFamily="50" charset="0"/>
              </a:defRPr>
            </a:lvl2pPr>
            <a:lvl3pPr>
              <a:lnSpc>
                <a:spcPts val="2200"/>
              </a:lnSpc>
              <a:defRPr sz="2000" b="0" i="0">
                <a:solidFill>
                  <a:schemeClr val="bg1"/>
                </a:solidFill>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a:t>
            </a:r>
          </a:p>
          <a:p>
            <a:pPr lvl="1"/>
            <a:r>
              <a:rPr lang="en-AU"/>
              <a:t>SECOND </a:t>
            </a:r>
            <a:br>
              <a:rPr lang="en-AU"/>
            </a:br>
            <a:r>
              <a:rPr lang="en-AU"/>
              <a:t>LEVEL</a:t>
            </a:r>
          </a:p>
          <a:p>
            <a:pPr lvl="2"/>
            <a:r>
              <a:rPr lang="en-AU"/>
              <a:t>Third level</a:t>
            </a:r>
          </a:p>
        </p:txBody>
      </p:sp>
      <p:sp>
        <p:nvSpPr>
          <p:cNvPr id="4" name="Date Placeholder 3"/>
          <p:cNvSpPr>
            <a:spLocks noGrp="1"/>
          </p:cNvSpPr>
          <p:nvPr>
            <p:ph type="dt" sz="half" idx="10"/>
          </p:nvPr>
        </p:nvSpPr>
        <p:spPr/>
        <p:txBody>
          <a:bodyPr/>
          <a:lstStyle>
            <a:lvl1pPr>
              <a:defRPr b="1" i="0">
                <a:solidFill>
                  <a:schemeClr val="bg1"/>
                </a:solidFill>
                <a:latin typeface="Gotham Narrow Bold" pitchFamily="50" charset="0"/>
                <a:ea typeface="Gotham Narrow Bold" pitchFamily="50" charset="0"/>
                <a:cs typeface="Gotham Narrow Bold" pitchFamily="50" charset="0"/>
              </a:defRPr>
            </a:lvl1pPr>
          </a:lstStyle>
          <a:p>
            <a:fld id="{CF49794A-F156-8443-AFB0-D6053EF71D28}"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solidFill>
                  <a:schemeClr val="accent1"/>
                </a:solidFill>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defRPr b="1" i="0">
                <a:solidFill>
                  <a:schemeClr val="bg1"/>
                </a:solidFill>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2838168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770" y="1854200"/>
            <a:ext cx="8268029" cy="4343400"/>
          </a:xfrm>
        </p:spPr>
        <p:txBody>
          <a:bodyPr/>
          <a:lstStyle>
            <a:lvl1pPr>
              <a:lnSpc>
                <a:spcPts val="6500"/>
              </a:lnSpc>
              <a:defRPr lang="en-US" sz="6500" b="1" i="0" kern="1200" dirty="0">
                <a:solidFill>
                  <a:schemeClr val="bg1"/>
                </a:solidFill>
                <a:latin typeface="Gotham Narrow Bold" pitchFamily="50" charset="0"/>
                <a:ea typeface="Gotham Narrow Bold" pitchFamily="50" charset="0"/>
                <a:cs typeface="Gotham Narrow Bold" pitchFamily="50" charset="0"/>
              </a:defRPr>
            </a:lvl1pPr>
          </a:lstStyle>
          <a:p>
            <a:r>
              <a:rPr lang="en-AU"/>
              <a:t>CLICK TO EDIT MASTER TITLE STYLE</a:t>
            </a:r>
            <a:endParaRPr lang="en-US"/>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D41AC54-ACEA-E74A-A236-8CA4995D51A5}"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a:xfrm>
            <a:off x="8788400" y="6519863"/>
            <a:ext cx="2743200" cy="201613"/>
          </a:xfrm>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Tree>
    <p:extLst>
      <p:ext uri="{BB962C8B-B14F-4D97-AF65-F5344CB8AC3E}">
        <p14:creationId xmlns:p14="http://schemas.microsoft.com/office/powerpoint/2010/main" val="1149974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660071" y="1871498"/>
            <a:ext cx="5183517" cy="4338802"/>
          </a:xfrm>
        </p:spPr>
        <p:txBody>
          <a:bodyPr/>
          <a:lstStyle>
            <a:lvl1pPr>
              <a:defRPr b="0" i="0">
                <a:latin typeface="Gotham Narrow Book" pitchFamily="2" charset="0"/>
              </a:defRPr>
            </a:lvl1pPr>
            <a:lvl2pPr>
              <a:defRPr b="1" i="0">
                <a:latin typeface="Gotham Narrow Bold" pitchFamily="50" charset="0"/>
                <a:ea typeface="Gotham Narrow Bold" pitchFamily="50" charset="0"/>
                <a:cs typeface="Gotham Narrow Bold" pitchFamily="50"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a:p>
            <a:pPr lvl="2"/>
            <a:r>
              <a:rPr lang="en-AU"/>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ECA7C0A-6EA2-2945-92B3-332C9C649462}"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r>
              <a:rPr lang="en-AU">
                <a:latin typeface="Gotham Narrow Bold" pitchFamily="50" charset="0"/>
              </a:rPr>
              <a:t>R</a:t>
            </a:r>
          </a:p>
        </p:txBody>
      </p:sp>
      <p:sp>
        <p:nvSpPr>
          <p:cNvPr id="8" name="Content Placeholder 2"/>
          <p:cNvSpPr>
            <a:spLocks noGrp="1"/>
          </p:cNvSpPr>
          <p:nvPr>
            <p:ph idx="13"/>
          </p:nvPr>
        </p:nvSpPr>
        <p:spPr>
          <a:xfrm>
            <a:off x="6348413" y="1871498"/>
            <a:ext cx="5183187" cy="4338802"/>
          </a:xfrm>
        </p:spPr>
        <p:txBody>
          <a:bodyPr/>
          <a:lstStyle>
            <a:lvl1pPr>
              <a:defRPr b="0" i="0">
                <a:latin typeface="Gotham Narrow Book" pitchFamily="2" charset="0"/>
              </a:defRPr>
            </a:lvl1pPr>
            <a:lvl2pPr>
              <a:defRPr b="1" i="0">
                <a:latin typeface="Gotham Narrow Bold" pitchFamily="50" charset="0"/>
                <a:ea typeface="Gotham Narrow Bold" pitchFamily="50" charset="0"/>
                <a:cs typeface="Gotham Narrow Bold" pitchFamily="50"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397361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660071" y="1871498"/>
            <a:ext cx="5183517" cy="4326102"/>
          </a:xfrm>
        </p:spPr>
        <p:txBody>
          <a:bodyPr/>
          <a:lstStyle>
            <a:lvl1pPr>
              <a:defRPr b="0" i="0">
                <a:latin typeface="Gotham Narrow Book" pitchFamily="2" charset="0"/>
              </a:defRPr>
            </a:lvl1pPr>
            <a:lvl2pPr>
              <a:defRPr b="1" i="0">
                <a:latin typeface="Gotham Narrow Bold" pitchFamily="50" charset="0"/>
                <a:ea typeface="Gotham Narrow Bold" pitchFamily="50" charset="0"/>
                <a:cs typeface="Gotham Narrow Bold" pitchFamily="50"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a:p>
            <a:pPr lvl="2"/>
            <a:r>
              <a:rPr lang="en-AU"/>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94C0D1A5-277E-8E4E-A287-21A2C45B1049}"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
        <p:nvSpPr>
          <p:cNvPr id="10" name="Picture Placeholder 9"/>
          <p:cNvSpPr>
            <a:spLocks noGrp="1"/>
          </p:cNvSpPr>
          <p:nvPr>
            <p:ph type="pic" sz="quarter" idx="13"/>
          </p:nvPr>
        </p:nvSpPr>
        <p:spPr>
          <a:xfrm>
            <a:off x="6348412" y="1871663"/>
            <a:ext cx="5183187" cy="4325937"/>
          </a:xfrm>
        </p:spPr>
        <p:txBody>
          <a:bodyPr anchor="ctr"/>
          <a:lstStyle>
            <a:lvl1pPr algn="ctr">
              <a:defRPr/>
            </a:lvl1pPr>
          </a:lstStyle>
          <a:p>
            <a:endParaRPr lang="en-US"/>
          </a:p>
        </p:txBody>
      </p:sp>
    </p:spTree>
    <p:extLst>
      <p:ext uri="{BB962C8B-B14F-4D97-AF65-F5344CB8AC3E}">
        <p14:creationId xmlns:p14="http://schemas.microsoft.com/office/powerpoint/2010/main" val="268059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27000" indent="-127000">
              <a:lnSpc>
                <a:spcPts val="1400"/>
              </a:lnSpc>
              <a:spcAft>
                <a:spcPts val="850"/>
              </a:spcAft>
              <a:buFont typeface="Arial" charset="0"/>
              <a:buChar char="•"/>
              <a:tabLst/>
              <a:defRPr sz="1200" b="0" i="0">
                <a:solidFill>
                  <a:schemeClr val="tx1"/>
                </a:solidFill>
                <a:latin typeface="GothamNarrow-Light" charset="0"/>
                <a:ea typeface="GothamNarrow-Light" charset="0"/>
                <a:cs typeface="GothamNarrow-Light" charset="0"/>
              </a:defRPr>
            </a:lvl2pPr>
            <a:lvl3pPr marL="0">
              <a:lnSpc>
                <a:spcPts val="1400"/>
              </a:lnSpc>
              <a:spcAft>
                <a:spcPts val="300"/>
              </a:spcAft>
              <a:defRPr sz="1200" b="0" i="0">
                <a:latin typeface="GothamNarrow-Book" charset="0"/>
                <a:ea typeface="GothamNarrow-Book" charset="0"/>
                <a:cs typeface="GothamNarrow-Book"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D6734711-CBF7-0149-96E1-DB465890B982}"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299664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Narrow-Light" charset="0"/>
                <a:ea typeface="GothamNarrow-Light" charset="0"/>
                <a:cs typeface="GothamNarrow-Light" charset="0"/>
              </a:defRPr>
            </a:lvl2pPr>
            <a:lvl3pPr marL="0">
              <a:lnSpc>
                <a:spcPts val="1400"/>
              </a:lnSpc>
              <a:spcAft>
                <a:spcPts val="300"/>
              </a:spcAft>
              <a:defRPr sz="1200" b="0" i="0">
                <a:latin typeface="GothamNarrow-Book" charset="0"/>
                <a:ea typeface="GothamNarrow-Book" charset="0"/>
                <a:cs typeface="GothamNarrow-Book"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0479E50-DC0F-194F-BF55-6288B1AAE44C}"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600545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660071" y="1871498"/>
            <a:ext cx="10871529" cy="4326102"/>
          </a:xfrm>
        </p:spPr>
        <p:txBody>
          <a:bodyPr/>
          <a:lstStyle>
            <a:lvl1pPr marL="0">
              <a:lnSpc>
                <a:spcPts val="1600"/>
              </a:lnSpc>
              <a:spcAft>
                <a:spcPts val="1500"/>
              </a:spcAft>
              <a:defRPr sz="1800" b="1" i="0">
                <a:solidFill>
                  <a:schemeClr val="tx2"/>
                </a:solidFill>
                <a:latin typeface="Gotham Narrow Bold" pitchFamily="50" charset="0"/>
                <a:ea typeface="Gotham Narrow Bold" pitchFamily="50" charset="0"/>
                <a:cs typeface="Gotham Narrow Bold" pitchFamily="50" charset="0"/>
              </a:defRPr>
            </a:lvl1pPr>
            <a:lvl2pPr marL="177800" indent="-177800">
              <a:lnSpc>
                <a:spcPts val="2000"/>
              </a:lnSpc>
              <a:spcAft>
                <a:spcPts val="1500"/>
              </a:spcAft>
              <a:buFont typeface="Arial" charset="0"/>
              <a:buChar char="•"/>
              <a:tabLst/>
              <a:defRPr sz="1800" b="0" i="0">
                <a:solidFill>
                  <a:schemeClr val="tx1"/>
                </a:solidFill>
                <a:latin typeface="GothamNarrow-Light" charset="0"/>
                <a:ea typeface="GothamNarrow-Light" charset="0"/>
                <a:cs typeface="GothamNarrow-Light" charset="0"/>
              </a:defRPr>
            </a:lvl2pPr>
            <a:lvl3pPr marL="0">
              <a:lnSpc>
                <a:spcPts val="1400"/>
              </a:lnSpc>
              <a:spcAft>
                <a:spcPts val="300"/>
              </a:spcAft>
              <a:defRPr sz="1200" b="0" i="0">
                <a:latin typeface="GothamNarrow-Book" charset="0"/>
                <a:ea typeface="GothamNarrow-Book" charset="0"/>
                <a:cs typeface="GothamNarrow-Book"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3A0E362F-15F3-414F-AD19-772E0A70F7DD}"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Tree>
    <p:extLst>
      <p:ext uri="{BB962C8B-B14F-4D97-AF65-F5344CB8AC3E}">
        <p14:creationId xmlns:p14="http://schemas.microsoft.com/office/powerpoint/2010/main" val="43895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Narrow-Light" charset="0"/>
                <a:ea typeface="GothamNarrow-Light" charset="0"/>
                <a:cs typeface="GothamNarrow-Light" charset="0"/>
              </a:defRPr>
            </a:lvl2pPr>
            <a:lvl3pPr marL="0">
              <a:lnSpc>
                <a:spcPts val="1400"/>
              </a:lnSpc>
              <a:spcAft>
                <a:spcPts val="300"/>
              </a:spcAft>
              <a:defRPr sz="1200" b="0" i="0">
                <a:latin typeface="GothamNarrow-Book" charset="0"/>
                <a:ea typeface="GothamNarrow-Book" charset="0"/>
                <a:cs typeface="GothamNarrow-Book"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D3BF28-C868-1E42-AD12-0669017885B5}"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
        <p:nvSpPr>
          <p:cNvPr id="9" name="Table Placeholder 8"/>
          <p:cNvSpPr>
            <a:spLocks noGrp="1"/>
          </p:cNvSpPr>
          <p:nvPr>
            <p:ph type="tbl" sz="quarter" idx="13"/>
          </p:nvPr>
        </p:nvSpPr>
        <p:spPr>
          <a:xfrm>
            <a:off x="4978400" y="2134263"/>
            <a:ext cx="6197600" cy="3847438"/>
          </a:xfrm>
        </p:spPr>
        <p:txBody>
          <a:bodyPr/>
          <a:lstStyle/>
          <a:p>
            <a:endParaRPr lang="en-US"/>
          </a:p>
        </p:txBody>
      </p:sp>
    </p:spTree>
    <p:extLst>
      <p:ext uri="{BB962C8B-B14F-4D97-AF65-F5344CB8AC3E}">
        <p14:creationId xmlns:p14="http://schemas.microsoft.com/office/powerpoint/2010/main" val="41860545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71450" indent="-171450">
              <a:lnSpc>
                <a:spcPts val="1400"/>
              </a:lnSpc>
              <a:spcAft>
                <a:spcPts val="850"/>
              </a:spcAft>
              <a:buFont typeface="Arial" charset="0"/>
              <a:buChar char="•"/>
              <a:tabLst/>
              <a:defRPr sz="1200" b="0" i="0">
                <a:solidFill>
                  <a:schemeClr val="tx1"/>
                </a:solidFill>
                <a:latin typeface="GothamNarrow-Light" charset="0"/>
                <a:ea typeface="GothamNarrow-Light" charset="0"/>
                <a:cs typeface="GothamNarrow-Light" charset="0"/>
              </a:defRPr>
            </a:lvl2pPr>
            <a:lvl3pPr marL="0">
              <a:lnSpc>
                <a:spcPts val="1400"/>
              </a:lnSpc>
              <a:spcAft>
                <a:spcPts val="300"/>
              </a:spcAft>
              <a:defRPr sz="1200" b="0" i="0">
                <a:latin typeface="GothamNarrow-Book" charset="0"/>
                <a:ea typeface="GothamNarrow-Book" charset="0"/>
                <a:cs typeface="GothamNarrow-Book"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4A54127-2AC4-624C-90C4-6E74D9031FD0}"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
        <p:nvSpPr>
          <p:cNvPr id="10" name="Chart Placeholder 9"/>
          <p:cNvSpPr>
            <a:spLocks noGrp="1"/>
          </p:cNvSpPr>
          <p:nvPr>
            <p:ph type="chart" sz="quarter" idx="14"/>
          </p:nvPr>
        </p:nvSpPr>
        <p:spPr>
          <a:xfrm>
            <a:off x="4953000" y="2120900"/>
            <a:ext cx="6248400" cy="3873500"/>
          </a:xfrm>
        </p:spPr>
        <p:txBody>
          <a:bodyPr/>
          <a:lstStyle/>
          <a:p>
            <a:endParaRPr lang="en-US"/>
          </a:p>
        </p:txBody>
      </p:sp>
    </p:spTree>
    <p:extLst>
      <p:ext uri="{BB962C8B-B14F-4D97-AF65-F5344CB8AC3E}">
        <p14:creationId xmlns:p14="http://schemas.microsoft.com/office/powerpoint/2010/main" val="3697839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0D7D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71" y="1044575"/>
            <a:ext cx="5183517" cy="5165725"/>
          </a:xfrm>
        </p:spPr>
        <p:txBody>
          <a:bodyPr/>
          <a:lstStyle>
            <a:lvl1pPr>
              <a:defRPr b="0" i="0">
                <a:solidFill>
                  <a:schemeClr val="tx2"/>
                </a:solidFill>
                <a:latin typeface="Gotham Narrow Book" pitchFamily="2" charset="0"/>
              </a:defRPr>
            </a:lvl1pPr>
            <a:lvl2pPr>
              <a:defRPr b="1" i="0">
                <a:latin typeface="Gotham Narrow Bold" pitchFamily="50" charset="0"/>
                <a:ea typeface="Gotham Narrow Bold" pitchFamily="50" charset="0"/>
                <a:cs typeface="Gotham Narrow Bold" pitchFamily="50"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a:p>
            <a:pPr lvl="2"/>
            <a:r>
              <a:rPr lang="en-AU"/>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51E290B4-B3E1-A34F-9420-070C7E24A97B}"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r>
              <a:rPr lang="en-AU">
                <a:latin typeface="Gotham Narrow Bold" pitchFamily="50" charset="0"/>
              </a:rPr>
              <a:t>R</a:t>
            </a:r>
          </a:p>
        </p:txBody>
      </p:sp>
      <p:sp>
        <p:nvSpPr>
          <p:cNvPr id="10" name="Chart Placeholder 9"/>
          <p:cNvSpPr>
            <a:spLocks noGrp="1"/>
          </p:cNvSpPr>
          <p:nvPr>
            <p:ph type="chart" sz="quarter" idx="13"/>
          </p:nvPr>
        </p:nvSpPr>
        <p:spPr>
          <a:xfrm>
            <a:off x="6348413" y="1044575"/>
            <a:ext cx="5183187" cy="5165725"/>
          </a:xfrm>
        </p:spPr>
        <p:txBody>
          <a:bodyPr/>
          <a:lstStyle/>
          <a:p>
            <a:endParaRPr lang="en-US"/>
          </a:p>
        </p:txBody>
      </p:sp>
    </p:spTree>
    <p:extLst>
      <p:ext uri="{BB962C8B-B14F-4D97-AF65-F5344CB8AC3E}">
        <p14:creationId xmlns:p14="http://schemas.microsoft.com/office/powerpoint/2010/main" val="3686592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3" name="Content Placeholder 2"/>
          <p:cNvSpPr>
            <a:spLocks noGrp="1"/>
          </p:cNvSpPr>
          <p:nvPr>
            <p:ph idx="1"/>
          </p:nvPr>
        </p:nvSpPr>
        <p:spPr>
          <a:xfrm>
            <a:off x="4381171" y="1871498"/>
            <a:ext cx="7150428" cy="1227302"/>
          </a:xfrm>
        </p:spPr>
        <p:txBody>
          <a:bodyPr/>
          <a:lstStyle>
            <a:lvl1pPr>
              <a:defRPr b="0" i="0">
                <a:latin typeface="Gotham Narrow Book" pitchFamily="2" charset="0"/>
              </a:defRPr>
            </a:lvl1pPr>
            <a:lvl2pPr>
              <a:defRPr b="1" i="0">
                <a:latin typeface="Gotham Narrow Bold" pitchFamily="50" charset="0"/>
                <a:ea typeface="Gotham Narrow Bold" pitchFamily="50" charset="0"/>
                <a:cs typeface="Gotham Narrow Bold" pitchFamily="50"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a:p>
            <a:pPr lvl="2"/>
            <a:r>
              <a:rPr lang="en-AU"/>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F65FAE-121D-DF46-8371-2E67964D0BDF}"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
        <p:nvSpPr>
          <p:cNvPr id="10" name="Picture Placeholder 9"/>
          <p:cNvSpPr>
            <a:spLocks noGrp="1"/>
          </p:cNvSpPr>
          <p:nvPr>
            <p:ph type="pic" sz="quarter" idx="13"/>
          </p:nvPr>
        </p:nvSpPr>
        <p:spPr>
          <a:xfrm>
            <a:off x="660401" y="1871663"/>
            <a:ext cx="3568699" cy="2865437"/>
          </a:xfrm>
        </p:spPr>
        <p:txBody>
          <a:bodyPr anchor="ctr"/>
          <a:lstStyle>
            <a:lvl1pPr algn="ctr">
              <a:defRPr/>
            </a:lvl1pPr>
          </a:lstStyle>
          <a:p>
            <a:endParaRPr lang="en-US"/>
          </a:p>
        </p:txBody>
      </p:sp>
      <p:sp>
        <p:nvSpPr>
          <p:cNvPr id="9" name="Content Placeholder 2"/>
          <p:cNvSpPr>
            <a:spLocks noGrp="1"/>
          </p:cNvSpPr>
          <p:nvPr>
            <p:ph idx="14"/>
          </p:nvPr>
        </p:nvSpPr>
        <p:spPr>
          <a:xfrm>
            <a:off x="4381171" y="3370097"/>
            <a:ext cx="3403929" cy="2827503"/>
          </a:xfrm>
        </p:spPr>
        <p:txBody>
          <a:bodyPr/>
          <a:lstStyle>
            <a:lvl1pPr>
              <a:defRPr b="0" i="0">
                <a:latin typeface="Gotham Narrow Book" pitchFamily="2" charset="0"/>
              </a:defRPr>
            </a:lvl1pPr>
            <a:lvl2pPr>
              <a:defRPr b="1" i="0">
                <a:latin typeface="Gotham Narrow Bold" pitchFamily="50" charset="0"/>
                <a:ea typeface="Gotham Narrow Bold" pitchFamily="50" charset="0"/>
                <a:cs typeface="Gotham Narrow Bold" pitchFamily="50"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a:p>
            <a:pPr lvl="2"/>
            <a:r>
              <a:rPr lang="en-AU"/>
              <a:t>Third level</a:t>
            </a:r>
          </a:p>
        </p:txBody>
      </p:sp>
      <p:sp>
        <p:nvSpPr>
          <p:cNvPr id="12" name="Content Placeholder 2"/>
          <p:cNvSpPr>
            <a:spLocks noGrp="1"/>
          </p:cNvSpPr>
          <p:nvPr>
            <p:ph idx="15"/>
          </p:nvPr>
        </p:nvSpPr>
        <p:spPr>
          <a:xfrm>
            <a:off x="8127671" y="3370097"/>
            <a:ext cx="3403929" cy="2827503"/>
          </a:xfrm>
        </p:spPr>
        <p:txBody>
          <a:bodyPr/>
          <a:lstStyle>
            <a:lvl1pPr>
              <a:defRPr b="0" i="0">
                <a:latin typeface="Gotham Narrow Book" pitchFamily="2" charset="0"/>
              </a:defRPr>
            </a:lvl1pPr>
            <a:lvl2pPr>
              <a:defRPr b="1" i="0">
                <a:latin typeface="Gotham Narrow Bold" pitchFamily="50" charset="0"/>
                <a:ea typeface="Gotham Narrow Bold" pitchFamily="50" charset="0"/>
                <a:cs typeface="Gotham Narrow Bold" pitchFamily="50" charset="0"/>
              </a:defRPr>
            </a:lvl2pPr>
            <a:lvl3pPr>
              <a:defRPr b="0" i="0">
                <a:latin typeface="GothamNarrow-Light" charset="0"/>
                <a:ea typeface="GothamNarrow-Light" charset="0"/>
                <a:cs typeface="GothamNarrow-Light" charset="0"/>
              </a:defRPr>
            </a:lvl3pPr>
            <a:lvl4pPr>
              <a:defRPr>
                <a:latin typeface="Chronicle Text G1 Bold" charset="0"/>
              </a:defRPr>
            </a:lvl4pPr>
            <a:lvl5pPr>
              <a:defRPr>
                <a:latin typeface="Chronicle Text G1 Bold" charset="0"/>
              </a:defRPr>
            </a:lvl5pPr>
          </a:lstStyle>
          <a:p>
            <a:pPr lvl="0"/>
            <a:r>
              <a:rPr lang="en-AU"/>
              <a:t>Click to edit Master text styles</a:t>
            </a:r>
          </a:p>
          <a:p>
            <a:pPr lvl="1"/>
            <a:r>
              <a:rPr lang="en-AU"/>
              <a:t>Second level</a:t>
            </a:r>
          </a:p>
          <a:p>
            <a:pPr lvl="2"/>
            <a:r>
              <a:rPr lang="en-AU"/>
              <a:t>Third level</a:t>
            </a:r>
          </a:p>
        </p:txBody>
      </p:sp>
    </p:spTree>
    <p:extLst>
      <p:ext uri="{BB962C8B-B14F-4D97-AF65-F5344CB8AC3E}">
        <p14:creationId xmlns:p14="http://schemas.microsoft.com/office/powerpoint/2010/main" val="1011697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tham Narrow Book" pitchFamily="2" charset="0"/>
              </a:defRPr>
            </a:lvl1pPr>
          </a:lstStyle>
          <a:p>
            <a:r>
              <a:rPr lang="en-AU"/>
              <a:t>Click to edit Master title style</a:t>
            </a:r>
            <a:endParaRPr lang="en-US"/>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89F7B0C-722D-8B45-BAF6-698B9FE8F812}" type="datetime1">
              <a:rPr lang="en-US" smtClean="0"/>
              <a:pPr/>
              <a:t>3/28/23</a:t>
            </a:fld>
            <a:endParaRPr lang="en-US"/>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Bold" charset="0"/>
                <a:ea typeface="Gotham Narrow Bold" charset="0"/>
                <a:cs typeface="Gotham Narrow Bold" charset="0"/>
              </a:defRPr>
            </a:lvl1pPr>
          </a:lstStyle>
          <a:p>
            <a:r>
              <a:rPr lang="en-AU">
                <a:latin typeface="Gotham Narrow Bold" pitchFamily="50" charset="0"/>
              </a:rPr>
              <a:t>PAGE </a:t>
            </a:r>
            <a:fld id="{C9EE3F8F-BFD3-9842-9D76-CADACBFBDD00}" type="slidenum">
              <a:rPr lang="en-AU" smtClean="0">
                <a:latin typeface="Gotham Narrow Bold" pitchFamily="50" charset="0"/>
              </a:rPr>
              <a:pPr/>
              <a:t>‹#›</a:t>
            </a:fld>
            <a:endParaRPr lang="en-AU">
              <a:latin typeface="Gotham Narrow Bold" pitchFamily="50" charset="0"/>
            </a:endParaRPr>
          </a:p>
        </p:txBody>
      </p:sp>
      <p:sp>
        <p:nvSpPr>
          <p:cNvPr id="10" name="Picture Placeholder 9"/>
          <p:cNvSpPr>
            <a:spLocks noGrp="1"/>
          </p:cNvSpPr>
          <p:nvPr>
            <p:ph type="pic" sz="quarter" idx="13"/>
          </p:nvPr>
        </p:nvSpPr>
        <p:spPr>
          <a:xfrm>
            <a:off x="660401" y="1871663"/>
            <a:ext cx="3568699" cy="1252537"/>
          </a:xfrm>
        </p:spPr>
        <p:txBody>
          <a:bodyPr anchor="ctr"/>
          <a:lstStyle>
            <a:lvl1pPr algn="ctr">
              <a:defRPr/>
            </a:lvl1pPr>
          </a:lstStyle>
          <a:p>
            <a:endParaRPr lang="en-US"/>
          </a:p>
        </p:txBody>
      </p:sp>
      <p:sp>
        <p:nvSpPr>
          <p:cNvPr id="11" name="Picture Placeholder 9"/>
          <p:cNvSpPr>
            <a:spLocks noGrp="1"/>
          </p:cNvSpPr>
          <p:nvPr>
            <p:ph type="pic" sz="quarter" idx="14"/>
          </p:nvPr>
        </p:nvSpPr>
        <p:spPr>
          <a:xfrm>
            <a:off x="660401" y="3268663"/>
            <a:ext cx="3568699" cy="2979737"/>
          </a:xfrm>
        </p:spPr>
        <p:txBody>
          <a:bodyPr anchor="ctr"/>
          <a:lstStyle>
            <a:lvl1pPr algn="ctr">
              <a:defRPr/>
            </a:lvl1pPr>
          </a:lstStyle>
          <a:p>
            <a:endParaRPr lang="en-US"/>
          </a:p>
        </p:txBody>
      </p:sp>
      <p:sp>
        <p:nvSpPr>
          <p:cNvPr id="14" name="Picture Placeholder 9"/>
          <p:cNvSpPr>
            <a:spLocks noGrp="1"/>
          </p:cNvSpPr>
          <p:nvPr>
            <p:ph type="pic" sz="quarter" idx="15"/>
          </p:nvPr>
        </p:nvSpPr>
        <p:spPr>
          <a:xfrm>
            <a:off x="4394201" y="1871663"/>
            <a:ext cx="3390899" cy="2662237"/>
          </a:xfrm>
        </p:spPr>
        <p:txBody>
          <a:bodyPr anchor="ctr"/>
          <a:lstStyle>
            <a:lvl1pPr algn="ctr">
              <a:defRPr/>
            </a:lvl1pPr>
          </a:lstStyle>
          <a:p>
            <a:endParaRPr lang="en-US"/>
          </a:p>
        </p:txBody>
      </p:sp>
      <p:sp>
        <p:nvSpPr>
          <p:cNvPr id="15" name="Picture Placeholder 9"/>
          <p:cNvSpPr>
            <a:spLocks noGrp="1"/>
          </p:cNvSpPr>
          <p:nvPr>
            <p:ph type="pic" sz="quarter" idx="16"/>
          </p:nvPr>
        </p:nvSpPr>
        <p:spPr>
          <a:xfrm>
            <a:off x="4394201" y="4673600"/>
            <a:ext cx="3390899" cy="1574800"/>
          </a:xfrm>
        </p:spPr>
        <p:txBody>
          <a:bodyPr anchor="ctr"/>
          <a:lstStyle>
            <a:lvl1pPr algn="ctr">
              <a:defRPr/>
            </a:lvl1pPr>
          </a:lstStyle>
          <a:p>
            <a:endParaRPr lang="en-US"/>
          </a:p>
        </p:txBody>
      </p:sp>
      <p:sp>
        <p:nvSpPr>
          <p:cNvPr id="16" name="Picture Placeholder 9"/>
          <p:cNvSpPr>
            <a:spLocks noGrp="1"/>
          </p:cNvSpPr>
          <p:nvPr>
            <p:ph type="pic" sz="quarter" idx="17"/>
          </p:nvPr>
        </p:nvSpPr>
        <p:spPr>
          <a:xfrm>
            <a:off x="7950201" y="1871663"/>
            <a:ext cx="3581399" cy="4376737"/>
          </a:xfrm>
        </p:spPr>
        <p:txBody>
          <a:bodyPr anchor="ctr"/>
          <a:lstStyle>
            <a:lvl1pPr algn="ctr">
              <a:defRPr/>
            </a:lvl1pPr>
          </a:lstStyle>
          <a:p>
            <a:endParaRPr lang="en-US"/>
          </a:p>
        </p:txBody>
      </p:sp>
    </p:spTree>
    <p:extLst>
      <p:ext uri="{BB962C8B-B14F-4D97-AF65-F5344CB8AC3E}">
        <p14:creationId xmlns:p14="http://schemas.microsoft.com/office/powerpoint/2010/main" val="2962410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r="-22057"/>
          <a:stretch/>
        </p:blipFill>
        <p:spPr>
          <a:xfrm>
            <a:off x="0" y="0"/>
            <a:ext cx="6440993"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3901" y="1224148"/>
            <a:ext cx="3526312" cy="4010428"/>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204100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4pPr>
              <a:defRPr b="0" i="0">
                <a:latin typeface="Gotham Narrow Book" pitchFamily="2" charset="0"/>
              </a:defRPr>
            </a:lvl4pPr>
            <a:lvl5pPr>
              <a:defRPr b="0" i="0">
                <a:latin typeface="Gotham Narrow Book"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F245618-A03D-41F9-9F1F-BC306AC13014}" type="datetimeFigureOut">
              <a:rPr lang="en-AU" smtClean="0"/>
              <a:t>28/3/2023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lvl1pPr>
              <a:defRPr b="0" i="0">
                <a:latin typeface="GothamNarrow-Bold" pitchFamily="50" charset="0"/>
                <a:cs typeface="Gotham Narrow Book" pitchFamily="2" charset="0"/>
              </a:defRPr>
            </a:lvl1pPr>
          </a:lstStyle>
          <a:p>
            <a:fld id="{7FA50C14-ABE9-4D3C-ACA4-8A6C3C902E26}" type="slidenum">
              <a:rPr lang="en-AU" smtClean="0"/>
              <a:pPr/>
              <a:t>‹#›</a:t>
            </a:fld>
            <a:endParaRPr lang="en-AU"/>
          </a:p>
        </p:txBody>
      </p:sp>
    </p:spTree>
    <p:extLst>
      <p:ext uri="{BB962C8B-B14F-4D97-AF65-F5344CB8AC3E}">
        <p14:creationId xmlns:p14="http://schemas.microsoft.com/office/powerpoint/2010/main" val="995736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0" i="0">
                <a:latin typeface="Gotham Narrow Book" pitchFamily="2" charset="0"/>
              </a:defRPr>
            </a:lvl4pPr>
            <a:lvl5pPr marL="0" indent="914400" defTabSz="412750">
              <a:lnSpc>
                <a:spcPct val="100000"/>
              </a:lnSpc>
              <a:spcBef>
                <a:spcPts val="0"/>
              </a:spcBef>
              <a:buSzTx/>
              <a:buNone/>
              <a:defRPr sz="2750" b="0" i="0">
                <a:latin typeface="Gotham Narrow Book" pitchFamily="2" charset="0"/>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b="0" i="0">
                <a:latin typeface="GothamNarrow-Bold" pitchFamily="50" charset="0"/>
                <a:cs typeface="Gotham Narrow Book" pitchFamily="2" charset="0"/>
              </a:defRPr>
            </a:lvl1pPr>
          </a:lstStyle>
          <a:p>
            <a:fld id="{86CB4B4D-7CA3-9044-876B-883B54F8677D}" type="slidenum">
              <a:rPr lang="en-AU" smtClean="0"/>
              <a:pPr/>
              <a:t>‹#›</a:t>
            </a:fld>
            <a:endParaRPr lang="en-AU"/>
          </a:p>
        </p:txBody>
      </p:sp>
    </p:spTree>
    <p:extLst>
      <p:ext uri="{BB962C8B-B14F-4D97-AF65-F5344CB8AC3E}">
        <p14:creationId xmlns:p14="http://schemas.microsoft.com/office/powerpoint/2010/main" val="97506074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lvl4pPr>
              <a:defRPr b="0" i="0">
                <a:latin typeface="Gotham Narrow Book" pitchFamily="2" charset="0"/>
              </a:defRPr>
            </a:lvl4pPr>
            <a:lvl5pPr>
              <a:defRPr b="0" i="0">
                <a:latin typeface="Gotham Narrow Book" pitchFamily="2" charset="0"/>
              </a:defRPr>
            </a:lvl5p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45885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FF6D-D3E7-5A54-F2BD-2FCDBBDDA2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AE35184-64BE-0034-3625-DDF32E137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E96CE5-477F-534A-7575-29421C1B60C9}"/>
              </a:ext>
            </a:extLst>
          </p:cNvPr>
          <p:cNvSpPr>
            <a:spLocks noGrp="1"/>
          </p:cNvSpPr>
          <p:nvPr>
            <p:ph type="dt" sz="half" idx="10"/>
          </p:nvPr>
        </p:nvSpPr>
        <p:spPr/>
        <p:txBody>
          <a:bodyPr/>
          <a:lstStyle/>
          <a:p>
            <a:fld id="{7BC6C021-56BF-6B4B-914B-39619B52275E}" type="datetimeFigureOut">
              <a:rPr lang="en-US" smtClean="0"/>
              <a:t>3/28/23</a:t>
            </a:fld>
            <a:endParaRPr lang="en-US"/>
          </a:p>
        </p:txBody>
      </p:sp>
      <p:sp>
        <p:nvSpPr>
          <p:cNvPr id="5" name="Footer Placeholder 4">
            <a:extLst>
              <a:ext uri="{FF2B5EF4-FFF2-40B4-BE49-F238E27FC236}">
                <a16:creationId xmlns:a16="http://schemas.microsoft.com/office/drawing/2014/main" id="{EBD9BF55-8C04-DECF-ABD5-EDD7BF925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95BD4-056C-F8B6-6527-4B5CFD7821BE}"/>
              </a:ext>
            </a:extLst>
          </p:cNvPr>
          <p:cNvSpPr>
            <a:spLocks noGrp="1"/>
          </p:cNvSpPr>
          <p:nvPr>
            <p:ph type="sldNum" sz="quarter" idx="12"/>
          </p:nvPr>
        </p:nvSpPr>
        <p:spPr/>
        <p:txBody>
          <a:bodyPr/>
          <a:lstStyle/>
          <a:p>
            <a:fld id="{97D34897-EEC2-5449-AE7E-2DC521376A0B}" type="slidenum">
              <a:rPr lang="en-US" smtClean="0"/>
              <a:t>‹#›</a:t>
            </a:fld>
            <a:endParaRPr lang="en-US"/>
          </a:p>
        </p:txBody>
      </p:sp>
    </p:spTree>
    <p:extLst>
      <p:ext uri="{BB962C8B-B14F-4D97-AF65-F5344CB8AC3E}">
        <p14:creationId xmlns:p14="http://schemas.microsoft.com/office/powerpoint/2010/main" val="4235210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4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1701800"/>
            <a:ext cx="5184775" cy="4495800"/>
          </a:xfrm>
        </p:spPr>
        <p:txBody>
          <a:bodyPr anchor="t">
            <a:noAutofit/>
          </a:bodyPr>
          <a:lstStyle>
            <a:lvl1pPr algn="l">
              <a:lnSpc>
                <a:spcPts val="6500"/>
              </a:lnSpc>
              <a:defRPr sz="6500" b="1" i="0">
                <a:solidFill>
                  <a:schemeClr val="tx2"/>
                </a:solidFill>
                <a:latin typeface="Gotham Narrow Bold" pitchFamily="50" charset="0"/>
                <a:ea typeface="Gotham Narrow Bold" pitchFamily="50" charset="0"/>
                <a:cs typeface="Gotham Narrow Bold" pitchFamily="50" charset="0"/>
              </a:defRPr>
            </a:lvl1pPr>
          </a:lstStyle>
          <a:p>
            <a:r>
              <a:rPr lang="en-AU"/>
              <a:t>EDIT MASTER </a:t>
            </a:r>
            <a:br>
              <a:rPr lang="en-AU"/>
            </a:br>
            <a:r>
              <a:rPr lang="en-AU"/>
              <a:t>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174810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70" y="1010537"/>
            <a:ext cx="10871529" cy="687634"/>
          </a:xfrm>
          <a:prstGeom prst="rect">
            <a:avLst/>
          </a:prstGeom>
        </p:spPr>
        <p:txBody>
          <a:bodyPr vert="horz" lIns="0" tIns="0" rIns="0" bIns="0" rtlCol="0" anchor="t">
            <a:noAutofit/>
          </a:bodyPr>
          <a:lstStyle/>
          <a:p>
            <a:r>
              <a:rPr lang="en-AU"/>
              <a:t>Click to edit Master title style</a:t>
            </a:r>
            <a:endParaRPr lang="en-US"/>
          </a:p>
        </p:txBody>
      </p:sp>
      <p:sp>
        <p:nvSpPr>
          <p:cNvPr id="3" name="Text Placeholder 2"/>
          <p:cNvSpPr>
            <a:spLocks noGrp="1"/>
          </p:cNvSpPr>
          <p:nvPr>
            <p:ph type="body" idx="1"/>
          </p:nvPr>
        </p:nvSpPr>
        <p:spPr>
          <a:xfrm>
            <a:off x="660070" y="1871498"/>
            <a:ext cx="10871529" cy="4308410"/>
          </a:xfrm>
          <a:prstGeom prst="rect">
            <a:avLst/>
          </a:prstGeom>
        </p:spPr>
        <p:txBody>
          <a:bodyPr vert="horz" lIns="0" tIns="0" rIns="0" bIns="0" rtlCol="0">
            <a:noAutofit/>
          </a:bodyPr>
          <a:lstStyle/>
          <a:p>
            <a:pPr lvl="0"/>
            <a:r>
              <a:rPr lang="en-AU"/>
              <a:t>Click to edit Master text styles</a:t>
            </a:r>
          </a:p>
          <a:p>
            <a:pPr lvl="1"/>
            <a:r>
              <a:rPr lang="en-AU"/>
              <a:t>Second level</a:t>
            </a:r>
          </a:p>
          <a:p>
            <a:pPr lvl="2"/>
            <a:r>
              <a:rPr lang="en-AU"/>
              <a:t>Third level</a:t>
            </a:r>
          </a:p>
        </p:txBody>
      </p:sp>
      <p:sp>
        <p:nvSpPr>
          <p:cNvPr id="4" name="Date Placeholder 3"/>
          <p:cNvSpPr>
            <a:spLocks noGrp="1"/>
          </p:cNvSpPr>
          <p:nvPr>
            <p:ph type="dt" sz="half" idx="2"/>
          </p:nvPr>
        </p:nvSpPr>
        <p:spPr>
          <a:xfrm>
            <a:off x="658813" y="6519864"/>
            <a:ext cx="2743200" cy="201612"/>
          </a:xfrm>
          <a:prstGeom prst="rect">
            <a:avLst/>
          </a:prstGeom>
        </p:spPr>
        <p:txBody>
          <a:bodyPr vert="horz" lIns="0" tIns="0" rIns="0" bIns="0" rtlCol="0" anchor="t" anchorCtr="0"/>
          <a:lstStyle>
            <a:lvl1pPr algn="l">
              <a:defRPr sz="700" b="1" i="0">
                <a:solidFill>
                  <a:schemeClr val="tx2"/>
                </a:solidFill>
                <a:latin typeface="Gotham Narrow Bold" pitchFamily="50" charset="0"/>
                <a:ea typeface="Gotham Narrow Bold" pitchFamily="50" charset="0"/>
                <a:cs typeface="Gotham Narrow Bold" pitchFamily="50" charset="0"/>
              </a:defRPr>
            </a:lvl1pPr>
          </a:lstStyle>
          <a:p>
            <a:fld id="{7FF468EA-D9CE-8943-9C75-830D68AC402B}" type="datetime1">
              <a:rPr lang="en-US" smtClean="0"/>
              <a:pPr/>
              <a:t>3/28/23</a:t>
            </a:fld>
            <a:endParaRPr lang="en-US"/>
          </a:p>
        </p:txBody>
      </p:sp>
      <p:sp>
        <p:nvSpPr>
          <p:cNvPr id="5" name="Footer Placeholder 4"/>
          <p:cNvSpPr>
            <a:spLocks noGrp="1"/>
          </p:cNvSpPr>
          <p:nvPr>
            <p:ph type="ftr" sz="quarter" idx="3"/>
          </p:nvPr>
        </p:nvSpPr>
        <p:spPr>
          <a:xfrm>
            <a:off x="658813" y="391883"/>
            <a:ext cx="4114800" cy="182562"/>
          </a:xfrm>
          <a:prstGeom prst="rect">
            <a:avLst/>
          </a:prstGeom>
        </p:spPr>
        <p:txBody>
          <a:bodyPr vert="horz" lIns="0" tIns="0" rIns="0" bIns="0" rtlCol="0" anchor="b" anchorCtr="0"/>
          <a:lstStyle>
            <a:lvl1pPr algn="l">
              <a:defRPr lang="en-US" sz="700" b="1" i="0" kern="1200" dirty="0">
                <a:solidFill>
                  <a:schemeClr val="tx2"/>
                </a:solidFill>
                <a:latin typeface="Gotham Narrow Bold" pitchFamily="50" charset="0"/>
                <a:ea typeface="Gotham Narrow Bold" pitchFamily="50" charset="0"/>
                <a:cs typeface="Gotham Narrow Bold" pitchFamily="50" charset="0"/>
              </a:defRPr>
            </a:lvl1pPr>
          </a:lstStyle>
          <a:p>
            <a:r>
              <a:rPr lang="en-AU"/>
              <a:t>SECTION TITLE GOTHAM NARROW BOLD 7PT</a:t>
            </a:r>
          </a:p>
        </p:txBody>
      </p:sp>
      <p:sp>
        <p:nvSpPr>
          <p:cNvPr id="6" name="Slide Number Placeholder 5"/>
          <p:cNvSpPr>
            <a:spLocks noGrp="1"/>
          </p:cNvSpPr>
          <p:nvPr>
            <p:ph type="sldNum" sz="quarter" idx="4"/>
          </p:nvPr>
        </p:nvSpPr>
        <p:spPr>
          <a:xfrm>
            <a:off x="8788400" y="6519863"/>
            <a:ext cx="2743200" cy="201613"/>
          </a:xfrm>
          <a:prstGeom prst="rect">
            <a:avLst/>
          </a:prstGeom>
        </p:spPr>
        <p:txBody>
          <a:bodyPr vert="horz" lIns="0" tIns="0" rIns="0" bIns="0" rtlCol="0" anchor="t" anchorCtr="0"/>
          <a:lstStyle>
            <a:lvl1pPr algn="r">
              <a:defRPr lang="en-US" sz="700" b="1" i="0" kern="1200" smtClean="0">
                <a:solidFill>
                  <a:schemeClr val="tx2"/>
                </a:solidFill>
                <a:latin typeface="GothamNarrow-Book" charset="0"/>
                <a:ea typeface="GothamNarrow-Book" charset="0"/>
                <a:cs typeface="GothamNarrow-Book" charset="0"/>
              </a:defRPr>
            </a:lvl1pPr>
          </a:lstStyle>
          <a:p>
            <a:r>
              <a:rPr lang="en-AU" b="0">
                <a:latin typeface="GothamNarrow-Bold" pitchFamily="50" charset="0"/>
                <a:cs typeface="Chronicle Text G1 Bold" pitchFamily="50" charset="0"/>
              </a:rPr>
              <a:t>PAGE </a:t>
            </a:r>
            <a:fld id="{C9EE3F8F-BFD3-9842-9D76-CADACBFBDD00}" type="slidenum">
              <a:rPr b="0" smtClean="0">
                <a:latin typeface="GothamNarrow-Bold" pitchFamily="50" charset="0"/>
                <a:cs typeface="Chronicle Text G1 Bold" pitchFamily="50" charset="0"/>
              </a:rPr>
              <a:pPr/>
              <a:t>‹#›</a:t>
            </a:fld>
            <a:endParaRPr b="0">
              <a:latin typeface="GothamNarrow-Bold" pitchFamily="50" charset="0"/>
              <a:cs typeface="Chronicle Text G1 Bold" pitchFamily="50" charset="0"/>
            </a:endParaRPr>
          </a:p>
        </p:txBody>
      </p:sp>
      <p:pic>
        <p:nvPicPr>
          <p:cNvPr id="9" name="Picture 8"/>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3537524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4" r:id="rId30"/>
    <p:sldLayoutId id="2147483703" r:id="rId31"/>
  </p:sldLayoutIdLst>
  <p:hf hdr="0"/>
  <p:txStyles>
    <p:titleStyle>
      <a:lvl1pPr algn="l" defTabSz="914400" rtl="0" eaLnBrk="1" latinLnBrk="0" hangingPunct="1">
        <a:lnSpc>
          <a:spcPts val="2700"/>
        </a:lnSpc>
        <a:spcBef>
          <a:spcPct val="0"/>
        </a:spcBef>
        <a:buNone/>
        <a:defRPr sz="2500" b="0" i="0" kern="1200">
          <a:solidFill>
            <a:schemeClr val="tx2"/>
          </a:solidFill>
          <a:latin typeface="Gotham Narrow Book" pitchFamily="2" charset="0"/>
          <a:ea typeface="+mj-ea"/>
          <a:cs typeface="+mj-cs"/>
        </a:defRPr>
      </a:lvl1pPr>
    </p:titleStyle>
    <p:bodyStyle>
      <a:lvl1pPr marL="0" indent="0" algn="l" defTabSz="914400" rtl="0" eaLnBrk="1" latinLnBrk="0" hangingPunct="1">
        <a:lnSpc>
          <a:spcPts val="2200"/>
        </a:lnSpc>
        <a:spcBef>
          <a:spcPts val="0"/>
        </a:spcBef>
        <a:spcAft>
          <a:spcPts val="1300"/>
        </a:spcAft>
        <a:buFont typeface="Arial"/>
        <a:buNone/>
        <a:defRPr sz="2000" b="0" i="0" kern="1200">
          <a:solidFill>
            <a:schemeClr val="accent1"/>
          </a:solidFill>
          <a:latin typeface="Gotham Narrow Book" pitchFamily="2" charset="0"/>
          <a:ea typeface="+mn-ea"/>
          <a:cs typeface="+mn-cs"/>
        </a:defRPr>
      </a:lvl1pPr>
      <a:lvl2pPr marL="0" indent="0" algn="l" defTabSz="914400" rtl="0" eaLnBrk="1" latinLnBrk="0" hangingPunct="1">
        <a:lnSpc>
          <a:spcPts val="1400"/>
        </a:lnSpc>
        <a:spcBef>
          <a:spcPts val="0"/>
        </a:spcBef>
        <a:buFont typeface="Arial"/>
        <a:buNone/>
        <a:tabLst/>
        <a:defRPr sz="1200" b="1" i="0" kern="1200">
          <a:solidFill>
            <a:schemeClr val="tx2"/>
          </a:solidFill>
          <a:latin typeface="Gotham Narrow Bold" pitchFamily="50" charset="0"/>
          <a:ea typeface="Gotham Narrow Bold" pitchFamily="50" charset="0"/>
          <a:cs typeface="Gotham Narrow Bold" pitchFamily="50" charset="0"/>
        </a:defRPr>
      </a:lvl2pPr>
      <a:lvl3pPr marL="11113" indent="0" algn="l" defTabSz="914400" rtl="0" eaLnBrk="1" latinLnBrk="0" hangingPunct="1">
        <a:lnSpc>
          <a:spcPts val="1400"/>
        </a:lnSpc>
        <a:spcBef>
          <a:spcPts val="0"/>
        </a:spcBef>
        <a:spcAft>
          <a:spcPts val="850"/>
        </a:spcAft>
        <a:buFont typeface="Arial"/>
        <a:buNone/>
        <a:tabLst/>
        <a:defRPr sz="1200" b="0" i="0" kern="1200">
          <a:solidFill>
            <a:schemeClr val="tx1"/>
          </a:solidFill>
          <a:latin typeface="GothamNarrow-Light" charset="0"/>
          <a:ea typeface="GothamNarrow-Light" charset="0"/>
          <a:cs typeface="GothamNarrow-Light"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hronicle Text G1 Bold" charset="0"/>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hronicle Text G1 Bold"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415">
          <p15:clr>
            <a:srgbClr val="F26B43"/>
          </p15:clr>
        </p15:guide>
        <p15:guide id="3" orient="horz" pos="4107">
          <p15:clr>
            <a:srgbClr val="F26B43"/>
          </p15:clr>
        </p15:guide>
        <p15:guide id="4" orient="horz" pos="640">
          <p15:clr>
            <a:srgbClr val="F26B43"/>
          </p15:clr>
        </p15:guide>
        <p15:guide id="5" pos="7264">
          <p15:clr>
            <a:srgbClr val="F26B43"/>
          </p15:clr>
        </p15:guide>
        <p15:guide id="6" pos="3681">
          <p15:clr>
            <a:srgbClr val="F26B43"/>
          </p15:clr>
        </p15:guide>
        <p15:guide id="7" pos="3999">
          <p15:clr>
            <a:srgbClr val="F26B43"/>
          </p15:clr>
        </p15:guide>
        <p15:guide id="8" orient="horz" pos="3904">
          <p15:clr>
            <a:srgbClr val="F26B43"/>
          </p15:clr>
        </p15:guide>
        <p15:guide id="9" orient="horz" pos="1072">
          <p15:clr>
            <a:srgbClr val="F26B43"/>
          </p15:clr>
        </p15:guide>
        <p15:guide id="10" orient="horz" pos="116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6.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hyperlink" Target="https://tinyurl.com/wx-eoi" TargetMode="External"/><Relationship Id="rId4" Type="http://schemas.openxmlformats.org/officeDocument/2006/relationships/hyperlink" Target="https://pgx.westernsydney.edu.au/eo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0_9489DD7C.xml"/><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26.jpe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24.jpe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ideo" Target="https://www.youtube.com/embed/5RbCgWwNmfs?feature=oembed"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6.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hyperlink" Target="https://westernsydney.au1.qualtrics.com/jfe/form/SV_6lP7S26PJz085MO"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6.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A picture containing text&#10;&#10;Description automatically generated">
            <a:extLst>
              <a:ext uri="{FF2B5EF4-FFF2-40B4-BE49-F238E27FC236}">
                <a16:creationId xmlns:a16="http://schemas.microsoft.com/office/drawing/2014/main" id="{8C2AE57A-43B9-9A6D-7C67-3C2BA669E336}"/>
              </a:ext>
            </a:extLst>
          </p:cNvPr>
          <p:cNvPicPr>
            <a:picLocks noChangeAspect="1"/>
          </p:cNvPicPr>
          <p:nvPr/>
        </p:nvPicPr>
        <p:blipFill rotWithShape="1">
          <a:blip r:embed="rId3"/>
          <a:srcRect t="30036" b="12283"/>
          <a:stretch/>
        </p:blipFill>
        <p:spPr>
          <a:xfrm>
            <a:off x="-1" y="4873214"/>
            <a:ext cx="6098655" cy="1984786"/>
          </a:xfrm>
          <a:prstGeom prst="rect">
            <a:avLst/>
          </a:prstGeom>
        </p:spPr>
      </p:pic>
      <p:pic>
        <p:nvPicPr>
          <p:cNvPr id="2050" name="Picture 2" descr="Jenna Condie | Greens NSW">
            <a:extLst>
              <a:ext uri="{FF2B5EF4-FFF2-40B4-BE49-F238E27FC236}">
                <a16:creationId xmlns:a16="http://schemas.microsoft.com/office/drawing/2014/main" id="{EB7B85E1-8F69-59C5-D344-FE71B552E0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018"/>
          <a:stretch/>
        </p:blipFill>
        <p:spPr bwMode="auto">
          <a:xfrm>
            <a:off x="8565062" y="2331437"/>
            <a:ext cx="1616232" cy="14143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DCAST] Glass Ceiling – Episode 13: Cherie Diaz, managing director  Australia at OpenLearning - Startup Daily">
            <a:extLst>
              <a:ext uri="{FF2B5EF4-FFF2-40B4-BE49-F238E27FC236}">
                <a16:creationId xmlns:a16="http://schemas.microsoft.com/office/drawing/2014/main" id="{D5BCEDEA-BF62-D9BD-1FEF-D4CE108FB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74" t="2316" r="32740" b="35484"/>
          <a:stretch/>
        </p:blipFill>
        <p:spPr bwMode="auto">
          <a:xfrm>
            <a:off x="6671578" y="2331437"/>
            <a:ext cx="1616233" cy="14143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mon Bedford">
            <a:extLst>
              <a:ext uri="{FF2B5EF4-FFF2-40B4-BE49-F238E27FC236}">
                <a16:creationId xmlns:a16="http://schemas.microsoft.com/office/drawing/2014/main" id="{868E0AD0-11EA-A036-00FE-5BD342A988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72" b="38389"/>
          <a:stretch/>
        </p:blipFill>
        <p:spPr bwMode="auto">
          <a:xfrm>
            <a:off x="8565062" y="234522"/>
            <a:ext cx="1616232" cy="14143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84C3D55-AE12-1626-10EB-C677D8872F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304" b="32132"/>
          <a:stretch/>
        </p:blipFill>
        <p:spPr bwMode="auto">
          <a:xfrm>
            <a:off x="10366127" y="234522"/>
            <a:ext cx="1616232" cy="14143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imon Barrie">
            <a:extLst>
              <a:ext uri="{FF2B5EF4-FFF2-40B4-BE49-F238E27FC236}">
                <a16:creationId xmlns:a16="http://schemas.microsoft.com/office/drawing/2014/main" id="{0626B3CD-43D4-DAAC-34EC-47C18A684F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333" b="31417"/>
          <a:stretch/>
        </p:blipFill>
        <p:spPr bwMode="auto">
          <a:xfrm>
            <a:off x="6640823" y="234522"/>
            <a:ext cx="1646989" cy="1414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445014-3C2B-098F-C7C5-11C50453C341}"/>
              </a:ext>
            </a:extLst>
          </p:cNvPr>
          <p:cNvSpPr txBox="1"/>
          <p:nvPr/>
        </p:nvSpPr>
        <p:spPr>
          <a:xfrm>
            <a:off x="6640822" y="1660038"/>
            <a:ext cx="1646989" cy="600164"/>
          </a:xfrm>
          <a:prstGeom prst="rect">
            <a:avLst/>
          </a:prstGeom>
          <a:noFill/>
        </p:spPr>
        <p:txBody>
          <a:bodyPr wrap="square">
            <a:spAutoFit/>
          </a:bodyPr>
          <a:lstStyle/>
          <a:p>
            <a:pPr algn="ctr"/>
            <a:r>
              <a:rPr lang="en-US" sz="1200" b="1" dirty="0">
                <a:solidFill>
                  <a:schemeClr val="tx2"/>
                </a:solidFill>
                <a:latin typeface="gotham narrow bold"/>
                <a:ea typeface="Open Sans"/>
                <a:cs typeface="Open Sans"/>
              </a:rPr>
              <a:t>Professor Simon Barrie</a:t>
            </a:r>
          </a:p>
          <a:p>
            <a:pPr algn="ctr"/>
            <a:r>
              <a:rPr lang="en-US" sz="900" b="1" dirty="0">
                <a:solidFill>
                  <a:schemeClr val="bg2"/>
                </a:solidFill>
                <a:latin typeface="gotham narrow bold"/>
                <a:ea typeface="Open Sans"/>
                <a:cs typeface="Open Sans"/>
              </a:rPr>
              <a:t>DVC, Academic</a:t>
            </a:r>
          </a:p>
        </p:txBody>
      </p:sp>
      <p:sp>
        <p:nvSpPr>
          <p:cNvPr id="7" name="TextBox 6">
            <a:extLst>
              <a:ext uri="{FF2B5EF4-FFF2-40B4-BE49-F238E27FC236}">
                <a16:creationId xmlns:a16="http://schemas.microsoft.com/office/drawing/2014/main" id="{4F196E1C-1701-EE7B-A312-FA540D674FC0}"/>
              </a:ext>
            </a:extLst>
          </p:cNvPr>
          <p:cNvSpPr txBox="1"/>
          <p:nvPr/>
        </p:nvSpPr>
        <p:spPr>
          <a:xfrm>
            <a:off x="6671579" y="3745791"/>
            <a:ext cx="1616232" cy="553998"/>
          </a:xfrm>
          <a:prstGeom prst="rect">
            <a:avLst/>
          </a:prstGeom>
          <a:noFill/>
        </p:spPr>
        <p:txBody>
          <a:bodyPr wrap="square">
            <a:spAutoFit/>
          </a:bodyPr>
          <a:lstStyle/>
          <a:p>
            <a:pPr algn="ctr"/>
            <a:r>
              <a:rPr lang="en-US" sz="1200" b="1" dirty="0">
                <a:solidFill>
                  <a:schemeClr val="tx2"/>
                </a:solidFill>
                <a:latin typeface="gotham narrow bold"/>
                <a:ea typeface="Open Sans"/>
                <a:cs typeface="Open Sans"/>
              </a:rPr>
              <a:t>Cherie Diaz</a:t>
            </a:r>
          </a:p>
          <a:p>
            <a:pPr algn="ctr"/>
            <a:r>
              <a:rPr lang="en-US" sz="900" b="1" dirty="0">
                <a:solidFill>
                  <a:schemeClr val="bg2"/>
                </a:solidFill>
                <a:latin typeface="gotham narrow bold"/>
                <a:ea typeface="Open Sans"/>
                <a:cs typeface="Open Sans"/>
              </a:rPr>
              <a:t>Executive Director, Education Innovation</a:t>
            </a:r>
          </a:p>
        </p:txBody>
      </p:sp>
      <p:sp>
        <p:nvSpPr>
          <p:cNvPr id="8" name="TextBox 7">
            <a:extLst>
              <a:ext uri="{FF2B5EF4-FFF2-40B4-BE49-F238E27FC236}">
                <a16:creationId xmlns:a16="http://schemas.microsoft.com/office/drawing/2014/main" id="{8C6BFD67-4066-279E-1A7D-C46EC28DCDEF}"/>
              </a:ext>
            </a:extLst>
          </p:cNvPr>
          <p:cNvSpPr txBox="1"/>
          <p:nvPr/>
        </p:nvSpPr>
        <p:spPr>
          <a:xfrm>
            <a:off x="8565062" y="1648127"/>
            <a:ext cx="1616232" cy="430887"/>
          </a:xfrm>
          <a:prstGeom prst="rect">
            <a:avLst/>
          </a:prstGeom>
          <a:noFill/>
        </p:spPr>
        <p:txBody>
          <a:bodyPr wrap="square">
            <a:spAutoFit/>
          </a:bodyPr>
          <a:lstStyle/>
          <a:p>
            <a:pPr algn="ctr"/>
            <a:r>
              <a:rPr lang="en-US" sz="1200" b="1" dirty="0">
                <a:solidFill>
                  <a:schemeClr val="tx2"/>
                </a:solidFill>
                <a:latin typeface="gotham narrow bold"/>
                <a:ea typeface="Open Sans"/>
                <a:cs typeface="Open Sans"/>
              </a:rPr>
              <a:t>Professor Si Bedford</a:t>
            </a:r>
          </a:p>
          <a:p>
            <a:pPr algn="ctr"/>
            <a:r>
              <a:rPr lang="en-US" sz="900" b="1" dirty="0">
                <a:solidFill>
                  <a:schemeClr val="bg2"/>
                </a:solidFill>
                <a:latin typeface="gotham narrow bold"/>
                <a:ea typeface="Open Sans"/>
                <a:cs typeface="Open Sans"/>
              </a:rPr>
              <a:t>PVC, Learning Futures</a:t>
            </a:r>
          </a:p>
        </p:txBody>
      </p:sp>
      <p:sp>
        <p:nvSpPr>
          <p:cNvPr id="9" name="TextBox 8">
            <a:extLst>
              <a:ext uri="{FF2B5EF4-FFF2-40B4-BE49-F238E27FC236}">
                <a16:creationId xmlns:a16="http://schemas.microsoft.com/office/drawing/2014/main" id="{91B484AB-9CC9-17EC-8D49-CD162BBAA6A1}"/>
              </a:ext>
            </a:extLst>
          </p:cNvPr>
          <p:cNvSpPr txBox="1"/>
          <p:nvPr/>
        </p:nvSpPr>
        <p:spPr>
          <a:xfrm>
            <a:off x="10366127" y="1648127"/>
            <a:ext cx="1616232" cy="553998"/>
          </a:xfrm>
          <a:prstGeom prst="rect">
            <a:avLst/>
          </a:prstGeom>
          <a:noFill/>
        </p:spPr>
        <p:txBody>
          <a:bodyPr wrap="square">
            <a:spAutoFit/>
          </a:bodyPr>
          <a:lstStyle/>
          <a:p>
            <a:pPr algn="ctr"/>
            <a:r>
              <a:rPr lang="en-US" sz="1200" b="1" dirty="0">
                <a:solidFill>
                  <a:schemeClr val="tx2"/>
                </a:solidFill>
                <a:latin typeface="gotham narrow bold"/>
                <a:ea typeface="Open Sans"/>
                <a:cs typeface="Open Sans"/>
              </a:rPr>
              <a:t>Dr Nicolene Murdoch</a:t>
            </a:r>
          </a:p>
          <a:p>
            <a:pPr algn="ctr"/>
            <a:r>
              <a:rPr lang="en-US" sz="900" b="1" dirty="0">
                <a:solidFill>
                  <a:schemeClr val="bg2"/>
                </a:solidFill>
                <a:latin typeface="gotham narrow bold"/>
                <a:ea typeface="Open Sans"/>
                <a:cs typeface="Open Sans"/>
              </a:rPr>
              <a:t>PVC, Educational Partnerships and Quality</a:t>
            </a:r>
          </a:p>
        </p:txBody>
      </p:sp>
      <p:sp>
        <p:nvSpPr>
          <p:cNvPr id="10" name="TextBox 9">
            <a:extLst>
              <a:ext uri="{FF2B5EF4-FFF2-40B4-BE49-F238E27FC236}">
                <a16:creationId xmlns:a16="http://schemas.microsoft.com/office/drawing/2014/main" id="{5D61D17A-4128-4392-2212-09165956DACA}"/>
              </a:ext>
            </a:extLst>
          </p:cNvPr>
          <p:cNvSpPr txBox="1"/>
          <p:nvPr/>
        </p:nvSpPr>
        <p:spPr>
          <a:xfrm>
            <a:off x="8565062" y="3764510"/>
            <a:ext cx="1616232" cy="692497"/>
          </a:xfrm>
          <a:prstGeom prst="rect">
            <a:avLst/>
          </a:prstGeom>
          <a:noFill/>
        </p:spPr>
        <p:txBody>
          <a:bodyPr wrap="square">
            <a:spAutoFit/>
          </a:bodyPr>
          <a:lstStyle/>
          <a:p>
            <a:pPr algn="ctr"/>
            <a:r>
              <a:rPr lang="en-US" sz="1200" b="1" dirty="0">
                <a:solidFill>
                  <a:schemeClr val="tx2"/>
                </a:solidFill>
                <a:latin typeface="gotham narrow bold"/>
                <a:ea typeface="Open Sans"/>
                <a:cs typeface="Open Sans"/>
              </a:rPr>
              <a:t>Dr Jenna </a:t>
            </a:r>
            <a:r>
              <a:rPr lang="en-US" sz="1200" b="1" dirty="0" err="1">
                <a:solidFill>
                  <a:schemeClr val="tx2"/>
                </a:solidFill>
                <a:latin typeface="gotham narrow bold"/>
                <a:ea typeface="Open Sans"/>
                <a:cs typeface="Open Sans"/>
              </a:rPr>
              <a:t>Condie</a:t>
            </a:r>
            <a:endParaRPr lang="en-US" sz="1200" b="1" dirty="0">
              <a:solidFill>
                <a:schemeClr val="tx2"/>
              </a:solidFill>
              <a:latin typeface="gotham narrow bold"/>
              <a:ea typeface="Open Sans"/>
              <a:cs typeface="Open Sans"/>
            </a:endParaRPr>
          </a:p>
          <a:p>
            <a:pPr algn="ctr"/>
            <a:r>
              <a:rPr lang="en-US" sz="900" b="1" dirty="0">
                <a:solidFill>
                  <a:schemeClr val="bg2"/>
                </a:solidFill>
                <a:latin typeface="gotham narrow bold"/>
                <a:ea typeface="Open Sans"/>
                <a:cs typeface="Open Sans"/>
              </a:rPr>
              <a:t>21, Senior Lecturer in Digital Society, School of Social Sciences</a:t>
            </a:r>
          </a:p>
        </p:txBody>
      </p:sp>
      <p:pic>
        <p:nvPicPr>
          <p:cNvPr id="2060" name="Picture 12">
            <a:extLst>
              <a:ext uri="{FF2B5EF4-FFF2-40B4-BE49-F238E27FC236}">
                <a16:creationId xmlns:a16="http://schemas.microsoft.com/office/drawing/2014/main" id="{E2EF118D-E7B6-A388-1A3A-2ECF68F217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641" y="282828"/>
            <a:ext cx="1537098" cy="65887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r George Karliychuk">
            <a:extLst>
              <a:ext uri="{FF2B5EF4-FFF2-40B4-BE49-F238E27FC236}">
                <a16:creationId xmlns:a16="http://schemas.microsoft.com/office/drawing/2014/main" id="{AEFE97AD-0769-C062-4381-4A50E2EC7C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008" b="30146"/>
          <a:stretch/>
        </p:blipFill>
        <p:spPr bwMode="auto">
          <a:xfrm>
            <a:off x="6671579" y="4427041"/>
            <a:ext cx="1616232" cy="14143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388C932-50CD-9EB8-1E3F-D95BF04EEE0C}"/>
              </a:ext>
            </a:extLst>
          </p:cNvPr>
          <p:cNvSpPr txBox="1"/>
          <p:nvPr/>
        </p:nvSpPr>
        <p:spPr>
          <a:xfrm>
            <a:off x="6671579" y="5841395"/>
            <a:ext cx="1616232" cy="415498"/>
          </a:xfrm>
          <a:prstGeom prst="rect">
            <a:avLst/>
          </a:prstGeom>
          <a:noFill/>
        </p:spPr>
        <p:txBody>
          <a:bodyPr wrap="square">
            <a:spAutoFit/>
          </a:bodyPr>
          <a:lstStyle/>
          <a:p>
            <a:pPr algn="ctr"/>
            <a:r>
              <a:rPr lang="en-US" sz="1200" b="1" dirty="0">
                <a:solidFill>
                  <a:schemeClr val="tx2"/>
                </a:solidFill>
                <a:latin typeface="gotham narrow bold"/>
                <a:ea typeface="Open Sans"/>
                <a:cs typeface="Open Sans"/>
              </a:rPr>
              <a:t>George </a:t>
            </a:r>
            <a:r>
              <a:rPr lang="en-US" sz="1200" b="1" dirty="0" err="1">
                <a:solidFill>
                  <a:schemeClr val="tx2"/>
                </a:solidFill>
                <a:latin typeface="gotham narrow bold"/>
                <a:ea typeface="Open Sans"/>
                <a:cs typeface="Open Sans"/>
              </a:rPr>
              <a:t>Karliychuk</a:t>
            </a:r>
            <a:r>
              <a:rPr lang="en-US" sz="1200" b="1" dirty="0">
                <a:solidFill>
                  <a:schemeClr val="tx2"/>
                </a:solidFill>
                <a:latin typeface="gotham narrow bold"/>
                <a:ea typeface="Open Sans"/>
                <a:cs typeface="Open Sans"/>
              </a:rPr>
              <a:t> </a:t>
            </a:r>
            <a:r>
              <a:rPr lang="en-US" sz="900" b="1" dirty="0" err="1">
                <a:solidFill>
                  <a:schemeClr val="bg2"/>
                </a:solidFill>
                <a:latin typeface="gotham narrow bold"/>
                <a:ea typeface="Open Sans"/>
                <a:cs typeface="Open Sans"/>
              </a:rPr>
              <a:t>WesternX</a:t>
            </a:r>
            <a:r>
              <a:rPr lang="en-US" sz="900" b="1" dirty="0">
                <a:solidFill>
                  <a:schemeClr val="bg2"/>
                </a:solidFill>
                <a:latin typeface="gotham narrow bold"/>
                <a:ea typeface="Open Sans"/>
                <a:cs typeface="Open Sans"/>
              </a:rPr>
              <a:t> Program Manager</a:t>
            </a:r>
          </a:p>
        </p:txBody>
      </p:sp>
      <p:pic>
        <p:nvPicPr>
          <p:cNvPr id="2066" name="Picture 18" descr="Profiles">
            <a:extLst>
              <a:ext uri="{FF2B5EF4-FFF2-40B4-BE49-F238E27FC236}">
                <a16:creationId xmlns:a16="http://schemas.microsoft.com/office/drawing/2014/main" id="{9ED433D7-67D4-5232-33EB-7D7774161CD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920" b="20550"/>
          <a:stretch/>
        </p:blipFill>
        <p:spPr bwMode="auto">
          <a:xfrm>
            <a:off x="10366127" y="2332935"/>
            <a:ext cx="1616232" cy="14128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E08BA4E-1DF9-534B-B783-564EC82D8AB5}"/>
              </a:ext>
            </a:extLst>
          </p:cNvPr>
          <p:cNvSpPr txBox="1"/>
          <p:nvPr/>
        </p:nvSpPr>
        <p:spPr>
          <a:xfrm>
            <a:off x="10366127" y="3745791"/>
            <a:ext cx="1616232" cy="553998"/>
          </a:xfrm>
          <a:prstGeom prst="rect">
            <a:avLst/>
          </a:prstGeom>
          <a:noFill/>
        </p:spPr>
        <p:txBody>
          <a:bodyPr wrap="square">
            <a:spAutoFit/>
          </a:bodyPr>
          <a:lstStyle/>
          <a:p>
            <a:pPr algn="ctr"/>
            <a:r>
              <a:rPr lang="en-US" sz="1200" b="1" dirty="0" err="1">
                <a:solidFill>
                  <a:schemeClr val="tx2"/>
                </a:solidFill>
                <a:latin typeface="gotham narrow bold"/>
                <a:ea typeface="Open Sans"/>
                <a:cs typeface="Open Sans"/>
              </a:rPr>
              <a:t>Lynnae</a:t>
            </a:r>
            <a:r>
              <a:rPr lang="en-US" sz="1200" b="1" dirty="0">
                <a:solidFill>
                  <a:schemeClr val="tx2"/>
                </a:solidFill>
                <a:latin typeface="gotham narrow bold"/>
                <a:ea typeface="Open Sans"/>
                <a:cs typeface="Open Sans"/>
              </a:rPr>
              <a:t> </a:t>
            </a:r>
            <a:r>
              <a:rPr lang="en-US" sz="1200" b="1" dirty="0" err="1">
                <a:solidFill>
                  <a:schemeClr val="tx2"/>
                </a:solidFill>
                <a:latin typeface="gotham narrow bold"/>
                <a:ea typeface="Open Sans"/>
                <a:cs typeface="Open Sans"/>
              </a:rPr>
              <a:t>Venaruzzo</a:t>
            </a:r>
            <a:r>
              <a:rPr lang="en-US" sz="1200" b="1" dirty="0">
                <a:solidFill>
                  <a:schemeClr val="tx2"/>
                </a:solidFill>
                <a:latin typeface="gotham narrow bold"/>
                <a:ea typeface="Open Sans"/>
                <a:cs typeface="Open Sans"/>
              </a:rPr>
              <a:t> </a:t>
            </a:r>
            <a:r>
              <a:rPr lang="en-US" sz="900" b="1" dirty="0">
                <a:solidFill>
                  <a:schemeClr val="bg2"/>
                </a:solidFill>
                <a:latin typeface="gotham narrow bold"/>
                <a:ea typeface="Open Sans"/>
                <a:cs typeface="Open Sans"/>
              </a:rPr>
              <a:t>Director, Postgraduate Transformation</a:t>
            </a:r>
          </a:p>
        </p:txBody>
      </p:sp>
      <p:sp>
        <p:nvSpPr>
          <p:cNvPr id="13" name="TextBox 12">
            <a:extLst>
              <a:ext uri="{FF2B5EF4-FFF2-40B4-BE49-F238E27FC236}">
                <a16:creationId xmlns:a16="http://schemas.microsoft.com/office/drawing/2014/main" id="{CE02FFCB-62F2-82DB-EDD5-B723E4D6F8EA}"/>
              </a:ext>
            </a:extLst>
          </p:cNvPr>
          <p:cNvSpPr txBox="1"/>
          <p:nvPr/>
        </p:nvSpPr>
        <p:spPr>
          <a:xfrm>
            <a:off x="585629" y="1409674"/>
            <a:ext cx="4836225" cy="2062103"/>
          </a:xfrm>
          <a:prstGeom prst="rect">
            <a:avLst/>
          </a:prstGeom>
          <a:noFill/>
        </p:spPr>
        <p:txBody>
          <a:bodyPr wrap="square" lIns="91440" tIns="45720" rIns="91440" bIns="45720" rtlCol="0" anchor="t">
            <a:spAutoFit/>
          </a:bodyPr>
          <a:lstStyle/>
          <a:p>
            <a:r>
              <a:rPr lang="en-US" sz="3600" b="1" dirty="0" err="1">
                <a:solidFill>
                  <a:srgbClr val="A41F34"/>
                </a:solidFill>
                <a:latin typeface="gotham narrow bold"/>
                <a:ea typeface="Open Sans"/>
                <a:cs typeface="Open Sans"/>
              </a:rPr>
              <a:t>Microcredentials</a:t>
            </a:r>
            <a:r>
              <a:rPr lang="en-US" sz="3600" b="1" dirty="0">
                <a:solidFill>
                  <a:srgbClr val="A41F34"/>
                </a:solidFill>
                <a:latin typeface="gotham narrow bold"/>
                <a:ea typeface="Open Sans"/>
                <a:cs typeface="Open Sans"/>
              </a:rPr>
              <a:t> @ </a:t>
            </a:r>
          </a:p>
          <a:p>
            <a:r>
              <a:rPr lang="en-US" sz="3600" b="1" dirty="0">
                <a:solidFill>
                  <a:srgbClr val="A41F34"/>
                </a:solidFill>
                <a:latin typeface="gotham narrow bold"/>
                <a:ea typeface="Open Sans"/>
                <a:cs typeface="Open Sans"/>
              </a:rPr>
              <a:t>Western</a:t>
            </a:r>
          </a:p>
          <a:p>
            <a:endParaRPr lang="en-US" sz="3600" b="1" dirty="0">
              <a:solidFill>
                <a:srgbClr val="A41F34"/>
              </a:solidFill>
              <a:latin typeface="gotham narrow bold"/>
              <a:ea typeface="Open Sans"/>
              <a:cs typeface="Open Sans"/>
            </a:endParaRPr>
          </a:p>
          <a:p>
            <a:r>
              <a:rPr lang="en-US" sz="2000" b="1" dirty="0">
                <a:solidFill>
                  <a:schemeClr val="bg2"/>
                </a:solidFill>
                <a:latin typeface="gotham narrow bold"/>
                <a:ea typeface="Open Sans"/>
                <a:cs typeface="Open Sans"/>
              </a:rPr>
              <a:t>Tuesday 28 March</a:t>
            </a:r>
          </a:p>
        </p:txBody>
      </p:sp>
      <p:sp>
        <p:nvSpPr>
          <p:cNvPr id="15" name="TextBox 14">
            <a:extLst>
              <a:ext uri="{FF2B5EF4-FFF2-40B4-BE49-F238E27FC236}">
                <a16:creationId xmlns:a16="http://schemas.microsoft.com/office/drawing/2014/main" id="{AE595878-70D5-ED20-B0C3-9C7478E98AB6}"/>
              </a:ext>
            </a:extLst>
          </p:cNvPr>
          <p:cNvSpPr txBox="1"/>
          <p:nvPr/>
        </p:nvSpPr>
        <p:spPr>
          <a:xfrm>
            <a:off x="2223" y="4503882"/>
            <a:ext cx="6094206" cy="369332"/>
          </a:xfrm>
          <a:prstGeom prst="rect">
            <a:avLst/>
          </a:prstGeom>
          <a:noFill/>
        </p:spPr>
        <p:txBody>
          <a:bodyPr wrap="square">
            <a:spAutoFit/>
          </a:bodyPr>
          <a:lstStyle/>
          <a:p>
            <a:r>
              <a:rPr lang="en-US" sz="1800" b="1" dirty="0">
                <a:solidFill>
                  <a:schemeClr val="bg2"/>
                </a:solidFill>
                <a:latin typeface="gotham narrow bold"/>
                <a:ea typeface="Open Sans"/>
                <a:cs typeface="Open Sans"/>
              </a:rPr>
              <a:t>Agenda</a:t>
            </a:r>
          </a:p>
        </p:txBody>
      </p:sp>
    </p:spTree>
    <p:extLst>
      <p:ext uri="{BB962C8B-B14F-4D97-AF65-F5344CB8AC3E}">
        <p14:creationId xmlns:p14="http://schemas.microsoft.com/office/powerpoint/2010/main" val="2579561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DDD5B6-B74E-4569-D2AB-09F2C089F51B}"/>
              </a:ext>
            </a:extLst>
          </p:cNvPr>
          <p:cNvSpPr txBox="1"/>
          <p:nvPr/>
        </p:nvSpPr>
        <p:spPr>
          <a:xfrm>
            <a:off x="377402" y="1411630"/>
            <a:ext cx="5128432" cy="5078313"/>
          </a:xfrm>
          <a:prstGeom prst="rect">
            <a:avLst/>
          </a:prstGeom>
          <a:noFill/>
        </p:spPr>
        <p:txBody>
          <a:bodyPr wrap="square" lIns="91440" tIns="45720" rIns="91440" bIns="45720" rtlCol="0" anchor="t">
            <a:spAutoFit/>
          </a:bodyPr>
          <a:lstStyle/>
          <a:p>
            <a:r>
              <a:rPr lang="en-US" dirty="0">
                <a:latin typeface="GothamNarrow-Light"/>
                <a:ea typeface="Open Sans Semibold"/>
                <a:cs typeface="Open Sans Semibold"/>
              </a:rPr>
              <a:t>At PGx, we take a market demand approach with partners in B2B, B2G, and B2C to develop highly differentiated, sector-leading microcredentials and programs that address the upskilling needs of the workforce. </a:t>
            </a:r>
          </a:p>
          <a:p>
            <a:endParaRPr lang="en-US" dirty="0">
              <a:latin typeface="GothamNarrow-Light"/>
              <a:ea typeface="Open Sans Semibold"/>
              <a:cs typeface="Open Sans Semibold"/>
            </a:endParaRPr>
          </a:p>
          <a:p>
            <a:endParaRPr lang="en-US" sz="1800" b="1" dirty="0">
              <a:solidFill>
                <a:srgbClr val="A41F34"/>
              </a:solidFill>
              <a:latin typeface="GothamNarrow-Light"/>
              <a:ea typeface="Open Sans"/>
              <a:cs typeface="Open Sans"/>
            </a:endParaRPr>
          </a:p>
          <a:p>
            <a:r>
              <a:rPr lang="en-US" sz="1800" b="1" dirty="0">
                <a:solidFill>
                  <a:srgbClr val="A41F34"/>
                </a:solidFill>
                <a:latin typeface="GothamNarrow-Light"/>
                <a:ea typeface="Open Sans"/>
                <a:cs typeface="Open Sans"/>
              </a:rPr>
              <a:t>Differentiated Learning </a:t>
            </a:r>
            <a:endParaRPr lang="en-US" sz="1800" b="1" dirty="0">
              <a:solidFill>
                <a:srgbClr val="A41F34"/>
              </a:solidFill>
              <a:latin typeface="GothamNarrow-Light"/>
              <a:ea typeface="Open Sans" panose="020B0606030504020204" pitchFamily="34" charset="0"/>
              <a:cs typeface="Open Sans" panose="020B0606030504020204" pitchFamily="34" charset="0"/>
            </a:endParaRPr>
          </a:p>
          <a:p>
            <a:r>
              <a:rPr lang="en-US" sz="1800" dirty="0">
                <a:latin typeface="GothamNarrow-Light"/>
                <a:ea typeface="Open Sans"/>
                <a:cs typeface="Open Sans"/>
              </a:rPr>
              <a:t>Accelerated workplace skills</a:t>
            </a:r>
          </a:p>
          <a:p>
            <a:endParaRPr lang="en-US" dirty="0">
              <a:latin typeface="GothamNarrow-Light"/>
              <a:ea typeface="Open Sans Semibold"/>
              <a:cs typeface="Open Sans Semibold"/>
            </a:endParaRPr>
          </a:p>
          <a:p>
            <a:r>
              <a:rPr lang="en-US" sz="1800" b="1" dirty="0">
                <a:solidFill>
                  <a:srgbClr val="A41F34"/>
                </a:solidFill>
                <a:latin typeface="GothamNarrow-Light"/>
                <a:ea typeface="Open Sans"/>
                <a:cs typeface="Open Sans"/>
              </a:rPr>
              <a:t>Differentiated Production</a:t>
            </a:r>
            <a:endParaRPr lang="en-US" sz="1800" b="1" dirty="0">
              <a:latin typeface="GothamNarrow-Light"/>
            </a:endParaRPr>
          </a:p>
          <a:p>
            <a:r>
              <a:rPr lang="en-US" sz="1800" dirty="0">
                <a:latin typeface="GothamNarrow-Light"/>
                <a:ea typeface="Open Sans"/>
                <a:cs typeface="Open Sans"/>
              </a:rPr>
              <a:t>Compelling story-based learning journeys, immersive technology, high quality media and interactive content</a:t>
            </a:r>
          </a:p>
          <a:p>
            <a:endParaRPr lang="en-US" dirty="0">
              <a:latin typeface="GothamNarrow-Light"/>
              <a:ea typeface="Open Sans"/>
              <a:cs typeface="Open Sans"/>
            </a:endParaRPr>
          </a:p>
          <a:p>
            <a:r>
              <a:rPr lang="en-US" sz="1800" b="1" dirty="0">
                <a:solidFill>
                  <a:srgbClr val="A41F34"/>
                </a:solidFill>
                <a:latin typeface="GothamNarrow-Light"/>
                <a:ea typeface="Open Sans"/>
                <a:cs typeface="Open Sans"/>
              </a:rPr>
              <a:t>PGx Program of Work</a:t>
            </a:r>
            <a:endParaRPr lang="en-US" sz="1800" b="1" dirty="0">
              <a:latin typeface="GothamNarrow-Light"/>
            </a:endParaRPr>
          </a:p>
          <a:p>
            <a:r>
              <a:rPr lang="en-US" sz="1800" dirty="0">
                <a:latin typeface="GothamNarrow-Light"/>
                <a:ea typeface="Open Sans"/>
                <a:cs typeface="Open Sans"/>
              </a:rPr>
              <a:t>Focusing on Business, Health, Construction and Engineering, Sustainability, and other topics via EOI.</a:t>
            </a:r>
          </a:p>
        </p:txBody>
      </p:sp>
      <p:sp>
        <p:nvSpPr>
          <p:cNvPr id="17" name="TextBox 16">
            <a:extLst>
              <a:ext uri="{FF2B5EF4-FFF2-40B4-BE49-F238E27FC236}">
                <a16:creationId xmlns:a16="http://schemas.microsoft.com/office/drawing/2014/main" id="{3056F49A-4FDF-73F4-1E37-78DE167D56C8}"/>
              </a:ext>
            </a:extLst>
          </p:cNvPr>
          <p:cNvSpPr txBox="1"/>
          <p:nvPr/>
        </p:nvSpPr>
        <p:spPr>
          <a:xfrm>
            <a:off x="1574334" y="214202"/>
            <a:ext cx="8861560" cy="646331"/>
          </a:xfrm>
          <a:prstGeom prst="rect">
            <a:avLst/>
          </a:prstGeom>
          <a:noFill/>
        </p:spPr>
        <p:txBody>
          <a:bodyPr wrap="square" lIns="91440" tIns="45720" rIns="91440" bIns="45720" rtlCol="0" anchor="t">
            <a:spAutoFit/>
          </a:bodyPr>
          <a:lstStyle/>
          <a:p>
            <a:pPr algn="ctr"/>
            <a:endParaRPr lang="en-US" sz="3600">
              <a:solidFill>
                <a:srgbClr val="A41F3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93F60AF8-9627-D495-DA65-3728A9A292FB}"/>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a:ea typeface="+mn-lt"/>
                <a:cs typeface="+mn-lt"/>
              </a:rPr>
              <a:t>   02 | Postgraduate transformation PGx</a:t>
            </a:r>
          </a:p>
        </p:txBody>
      </p:sp>
      <p:pic>
        <p:nvPicPr>
          <p:cNvPr id="14" name="Picture 5" descr="Text&#10;&#10;Description automatically generated">
            <a:extLst>
              <a:ext uri="{FF2B5EF4-FFF2-40B4-BE49-F238E27FC236}">
                <a16:creationId xmlns:a16="http://schemas.microsoft.com/office/drawing/2014/main" id="{E4BD7AE3-EF23-9171-C5EC-923DA2F69594}"/>
              </a:ext>
            </a:extLst>
          </p:cNvPr>
          <p:cNvPicPr>
            <a:picLocks noChangeAspect="1"/>
          </p:cNvPicPr>
          <p:nvPr/>
        </p:nvPicPr>
        <p:blipFill rotWithShape="1">
          <a:blip r:embed="rId3"/>
          <a:srcRect l="24779" t="14286" r="23009" b="15714"/>
          <a:stretch/>
        </p:blipFill>
        <p:spPr>
          <a:xfrm>
            <a:off x="10100733" y="164042"/>
            <a:ext cx="2055810" cy="858310"/>
          </a:xfrm>
          <a:prstGeom prst="rect">
            <a:avLst/>
          </a:prstGeom>
        </p:spPr>
      </p:pic>
      <p:pic>
        <p:nvPicPr>
          <p:cNvPr id="3" name="Picture 2" descr="Shape&#10;&#10;Description automatically generated">
            <a:extLst>
              <a:ext uri="{FF2B5EF4-FFF2-40B4-BE49-F238E27FC236}">
                <a16:creationId xmlns:a16="http://schemas.microsoft.com/office/drawing/2014/main" id="{F6066A69-B248-A682-9616-0912EA20F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918" y="3102449"/>
            <a:ext cx="5023550" cy="3527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Text&#10;&#10;Description automatically generated">
            <a:extLst>
              <a:ext uri="{FF2B5EF4-FFF2-40B4-BE49-F238E27FC236}">
                <a16:creationId xmlns:a16="http://schemas.microsoft.com/office/drawing/2014/main" id="{B4356432-8E59-E6F9-FEBC-84CE096C4240}"/>
              </a:ext>
            </a:extLst>
          </p:cNvPr>
          <p:cNvPicPr>
            <a:picLocks noChangeAspect="1"/>
          </p:cNvPicPr>
          <p:nvPr/>
        </p:nvPicPr>
        <p:blipFill rotWithShape="1">
          <a:blip r:embed="rId5"/>
          <a:srcRect l="-424" t="8929" r="103" b="8453"/>
          <a:stretch/>
        </p:blipFill>
        <p:spPr>
          <a:xfrm>
            <a:off x="6199850" y="1361470"/>
            <a:ext cx="5061618" cy="1511984"/>
          </a:xfrm>
          <a:prstGeom prst="rect">
            <a:avLst/>
          </a:prstGeom>
        </p:spPr>
      </p:pic>
    </p:spTree>
    <p:extLst>
      <p:ext uri="{BB962C8B-B14F-4D97-AF65-F5344CB8AC3E}">
        <p14:creationId xmlns:p14="http://schemas.microsoft.com/office/powerpoint/2010/main" val="57934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25189ACC-26FE-6E25-679A-FA6D54EB79DC}"/>
              </a:ext>
            </a:extLst>
          </p:cNvPr>
          <p:cNvPicPr>
            <a:picLocks noChangeAspect="1"/>
          </p:cNvPicPr>
          <p:nvPr/>
        </p:nvPicPr>
        <p:blipFill>
          <a:blip r:embed="rId3"/>
          <a:stretch>
            <a:fillRect/>
          </a:stretch>
        </p:blipFill>
        <p:spPr>
          <a:xfrm>
            <a:off x="2145918" y="1446360"/>
            <a:ext cx="7489372" cy="2440577"/>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A6D34B97-DCE4-2428-EC8F-EC72FCACED4C}"/>
              </a:ext>
            </a:extLst>
          </p:cNvPr>
          <p:cNvPicPr>
            <a:picLocks noChangeAspect="1"/>
          </p:cNvPicPr>
          <p:nvPr/>
        </p:nvPicPr>
        <p:blipFill>
          <a:blip r:embed="rId4"/>
          <a:stretch>
            <a:fillRect/>
          </a:stretch>
        </p:blipFill>
        <p:spPr>
          <a:xfrm>
            <a:off x="2145918" y="3914906"/>
            <a:ext cx="7489372" cy="2585707"/>
          </a:xfrm>
          <a:prstGeom prst="rect">
            <a:avLst/>
          </a:prstGeom>
        </p:spPr>
      </p:pic>
      <p:sp>
        <p:nvSpPr>
          <p:cNvPr id="10" name="TextBox 9">
            <a:extLst>
              <a:ext uri="{FF2B5EF4-FFF2-40B4-BE49-F238E27FC236}">
                <a16:creationId xmlns:a16="http://schemas.microsoft.com/office/drawing/2014/main" id="{8F17A563-F4E5-1DE5-BD26-9535E4F3F760}"/>
              </a:ext>
            </a:extLst>
          </p:cNvPr>
          <p:cNvSpPr txBox="1"/>
          <p:nvPr/>
        </p:nvSpPr>
        <p:spPr>
          <a:xfrm>
            <a:off x="238539" y="2264269"/>
            <a:ext cx="1905473" cy="400110"/>
          </a:xfrm>
          <a:prstGeom prst="rect">
            <a:avLst/>
          </a:prstGeom>
          <a:noFill/>
        </p:spPr>
        <p:txBody>
          <a:bodyPr wrap="square" lIns="91440" tIns="45720" rIns="91440" bIns="45720" anchor="t">
            <a:spAutoFit/>
          </a:bodyPr>
          <a:lstStyle/>
          <a:p>
            <a:r>
              <a:rPr lang="en-US" sz="2000" b="1">
                <a:solidFill>
                  <a:srgbClr val="A41F34"/>
                </a:solidFill>
                <a:latin typeface="gotham narrow bold"/>
                <a:ea typeface="Open Sans"/>
                <a:cs typeface="Open Sans"/>
              </a:rPr>
              <a:t>Learners</a:t>
            </a:r>
            <a:endParaRPr lang="en-US" sz="2000" b="1">
              <a:latin typeface="gotham narrow bold"/>
              <a:ea typeface="Open Sans"/>
              <a:cs typeface="Open Sans"/>
            </a:endParaRPr>
          </a:p>
        </p:txBody>
      </p:sp>
      <p:sp>
        <p:nvSpPr>
          <p:cNvPr id="12" name="TextBox 11">
            <a:extLst>
              <a:ext uri="{FF2B5EF4-FFF2-40B4-BE49-F238E27FC236}">
                <a16:creationId xmlns:a16="http://schemas.microsoft.com/office/drawing/2014/main" id="{97ACF2F4-AFDF-1D75-0E24-1341CB1DCBE0}"/>
              </a:ext>
            </a:extLst>
          </p:cNvPr>
          <p:cNvSpPr txBox="1"/>
          <p:nvPr/>
        </p:nvSpPr>
        <p:spPr>
          <a:xfrm>
            <a:off x="237133" y="4195584"/>
            <a:ext cx="1763486" cy="707886"/>
          </a:xfrm>
          <a:prstGeom prst="rect">
            <a:avLst/>
          </a:prstGeom>
          <a:noFill/>
        </p:spPr>
        <p:txBody>
          <a:bodyPr wrap="square" lIns="91440" tIns="45720" rIns="91440" bIns="45720" anchor="t">
            <a:spAutoFit/>
          </a:bodyPr>
          <a:lstStyle/>
          <a:p>
            <a:r>
              <a:rPr lang="en-US" sz="2000" b="1">
                <a:solidFill>
                  <a:srgbClr val="A41F34"/>
                </a:solidFill>
                <a:latin typeface="gotham narrow bold"/>
                <a:ea typeface="Open Sans"/>
                <a:cs typeface="Open Sans"/>
              </a:rPr>
              <a:t>and Industry</a:t>
            </a:r>
            <a:endParaRPr lang="en-US" sz="2000" b="1">
              <a:latin typeface="gotham narrow bold"/>
              <a:ea typeface="Open Sans"/>
              <a:cs typeface="Open Sans"/>
            </a:endParaRPr>
          </a:p>
        </p:txBody>
      </p:sp>
      <p:sp>
        <p:nvSpPr>
          <p:cNvPr id="5" name="Rectangle 4">
            <a:extLst>
              <a:ext uri="{FF2B5EF4-FFF2-40B4-BE49-F238E27FC236}">
                <a16:creationId xmlns:a16="http://schemas.microsoft.com/office/drawing/2014/main" id="{D1E4E1D5-F3EF-876A-5B77-15C5C9F56454}"/>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a:ea typeface="+mn-lt"/>
                <a:cs typeface="+mn-lt"/>
              </a:rPr>
              <a:t>   02 | PGx Foundational Promises to....</a:t>
            </a:r>
          </a:p>
        </p:txBody>
      </p:sp>
      <p:pic>
        <p:nvPicPr>
          <p:cNvPr id="7" name="Picture 5" descr="Text&#10;&#10;Description automatically generated">
            <a:extLst>
              <a:ext uri="{FF2B5EF4-FFF2-40B4-BE49-F238E27FC236}">
                <a16:creationId xmlns:a16="http://schemas.microsoft.com/office/drawing/2014/main" id="{6F458A9C-54A6-AA2D-619C-3CA6AE9A5F76}"/>
              </a:ext>
            </a:extLst>
          </p:cNvPr>
          <p:cNvPicPr>
            <a:picLocks noChangeAspect="1"/>
          </p:cNvPicPr>
          <p:nvPr/>
        </p:nvPicPr>
        <p:blipFill rotWithShape="1">
          <a:blip r:embed="rId5"/>
          <a:srcRect l="24779" t="14286" r="23009" b="15714"/>
          <a:stretch/>
        </p:blipFill>
        <p:spPr>
          <a:xfrm>
            <a:off x="10100733" y="164042"/>
            <a:ext cx="2055810" cy="858310"/>
          </a:xfrm>
          <a:prstGeom prst="rect">
            <a:avLst/>
          </a:prstGeom>
        </p:spPr>
      </p:pic>
    </p:spTree>
    <p:extLst>
      <p:ext uri="{BB962C8B-B14F-4D97-AF65-F5344CB8AC3E}">
        <p14:creationId xmlns:p14="http://schemas.microsoft.com/office/powerpoint/2010/main" val="136234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Graphical user interface, text, application, email&#10;&#10;Description automatically generated">
            <a:extLst>
              <a:ext uri="{FF2B5EF4-FFF2-40B4-BE49-F238E27FC236}">
                <a16:creationId xmlns:a16="http://schemas.microsoft.com/office/drawing/2014/main" id="{5B124B25-7DFA-E464-4DB2-4208DA11CE1F}"/>
              </a:ext>
            </a:extLst>
          </p:cNvPr>
          <p:cNvPicPr>
            <a:picLocks noChangeAspect="1"/>
          </p:cNvPicPr>
          <p:nvPr/>
        </p:nvPicPr>
        <p:blipFill>
          <a:blip r:embed="rId3"/>
          <a:stretch>
            <a:fillRect/>
          </a:stretch>
        </p:blipFill>
        <p:spPr>
          <a:xfrm>
            <a:off x="8561505" y="1571851"/>
            <a:ext cx="2576628" cy="4927601"/>
          </a:xfrm>
          <a:prstGeom prst="rect">
            <a:avLst/>
          </a:prstGeom>
          <a:effectLst>
            <a:outerShdw blurRad="63500" algn="ctr" rotWithShape="0">
              <a:prstClr val="black">
                <a:alpha val="40000"/>
              </a:prstClr>
            </a:outerShdw>
          </a:effectLst>
        </p:spPr>
      </p:pic>
      <p:sp>
        <p:nvSpPr>
          <p:cNvPr id="16" name="TextBox 15">
            <a:extLst>
              <a:ext uri="{FF2B5EF4-FFF2-40B4-BE49-F238E27FC236}">
                <a16:creationId xmlns:a16="http://schemas.microsoft.com/office/drawing/2014/main" id="{52AA7C44-A931-BCEF-0967-E240DB93320F}"/>
              </a:ext>
            </a:extLst>
          </p:cNvPr>
          <p:cNvSpPr txBox="1"/>
          <p:nvPr/>
        </p:nvSpPr>
        <p:spPr>
          <a:xfrm>
            <a:off x="918432" y="1828397"/>
            <a:ext cx="638144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AU" sz="1600" dirty="0">
                <a:latin typeface="gotham narrow bold"/>
                <a:ea typeface="+mn-lt"/>
                <a:cs typeface="+mn-lt"/>
              </a:rPr>
              <a:t>Got an idea for a </a:t>
            </a:r>
            <a:r>
              <a:rPr lang="en-AU" sz="1600" dirty="0" err="1">
                <a:latin typeface="gotham narrow bold"/>
                <a:ea typeface="+mn-lt"/>
                <a:cs typeface="+mn-lt"/>
              </a:rPr>
              <a:t>Microcredential</a:t>
            </a:r>
            <a:r>
              <a:rPr lang="en-AU" sz="1600" dirty="0">
                <a:latin typeface="gotham narrow bold"/>
                <a:ea typeface="+mn-lt"/>
                <a:cs typeface="+mn-lt"/>
              </a:rPr>
              <a:t>? Please complete an expression of interest (EOI) form. </a:t>
            </a:r>
            <a:endParaRPr lang="en-US" sz="1600" dirty="0">
              <a:latin typeface="gotham narrow bold"/>
              <a:cs typeface="Calibri" panose="020F0502020204030204"/>
            </a:endParaRPr>
          </a:p>
          <a:p>
            <a:pPr marL="285750" indent="-285750">
              <a:buFont typeface="Wingdings"/>
              <a:buChar char="§"/>
            </a:pPr>
            <a:endParaRPr lang="en-AU" sz="1600" dirty="0">
              <a:latin typeface="gotham narrow bold"/>
              <a:cs typeface="Calibri"/>
            </a:endParaRPr>
          </a:p>
          <a:p>
            <a:pPr marL="285750" indent="-285750">
              <a:buFont typeface="Wingdings"/>
              <a:buChar char="§"/>
            </a:pPr>
            <a:r>
              <a:rPr lang="en-AU" sz="1600" dirty="0">
                <a:latin typeface="gotham narrow bold"/>
                <a:ea typeface="+mn-lt"/>
                <a:cs typeface="+mn-lt"/>
              </a:rPr>
              <a:t>The EOI will guide you through the planning process. </a:t>
            </a:r>
            <a:endParaRPr lang="en-AU" sz="1600" dirty="0">
              <a:latin typeface="gotham narrow bold"/>
              <a:cs typeface="Calibri" panose="020F0502020204030204"/>
            </a:endParaRPr>
          </a:p>
          <a:p>
            <a:pPr marL="285750" indent="-285750">
              <a:buFont typeface="Wingdings"/>
              <a:buChar char="§"/>
            </a:pPr>
            <a:endParaRPr lang="en-AU" sz="1600" dirty="0">
              <a:latin typeface="gotham narrow bold"/>
              <a:cs typeface="Calibri" panose="020F0502020204030204"/>
            </a:endParaRPr>
          </a:p>
          <a:p>
            <a:pPr marL="285750" indent="-285750">
              <a:buFont typeface="Wingdings"/>
              <a:buChar char="§"/>
            </a:pPr>
            <a:r>
              <a:rPr lang="en-AU" sz="1600" dirty="0">
                <a:latin typeface="gotham narrow bold"/>
                <a:ea typeface="+mn-lt"/>
                <a:cs typeface="+mn-lt"/>
              </a:rPr>
              <a:t>To begin, go to our website and click on the </a:t>
            </a:r>
            <a:r>
              <a:rPr lang="en-AU" sz="1600" dirty="0" err="1">
                <a:latin typeface="gotham narrow bold"/>
                <a:ea typeface="+mn-lt"/>
                <a:cs typeface="+mn-lt"/>
              </a:rPr>
              <a:t>Microcredential</a:t>
            </a:r>
            <a:r>
              <a:rPr lang="en-AU" sz="1600" dirty="0">
                <a:latin typeface="gotham narrow bold"/>
                <a:ea typeface="+mn-lt"/>
                <a:cs typeface="+mn-lt"/>
              </a:rPr>
              <a:t> tab. </a:t>
            </a:r>
            <a:endParaRPr lang="en-AU" sz="1600" dirty="0">
              <a:latin typeface="gotham narrow bold"/>
              <a:cs typeface="Calibri" panose="020F0502020204030204"/>
            </a:endParaRPr>
          </a:p>
          <a:p>
            <a:endParaRPr lang="en-AU" sz="1600" dirty="0">
              <a:latin typeface="gotham narrow bold"/>
              <a:cs typeface="Calibri" panose="020F0502020204030204"/>
            </a:endParaRPr>
          </a:p>
        </p:txBody>
      </p:sp>
      <p:sp>
        <p:nvSpPr>
          <p:cNvPr id="18" name="TextBox 17">
            <a:extLst>
              <a:ext uri="{FF2B5EF4-FFF2-40B4-BE49-F238E27FC236}">
                <a16:creationId xmlns:a16="http://schemas.microsoft.com/office/drawing/2014/main" id="{4AD9A4BB-307F-C357-14D9-C949C858B9AE}"/>
              </a:ext>
            </a:extLst>
          </p:cNvPr>
          <p:cNvSpPr txBox="1"/>
          <p:nvPr/>
        </p:nvSpPr>
        <p:spPr>
          <a:xfrm>
            <a:off x="2984204" y="3914129"/>
            <a:ext cx="4775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gotham narrow bold"/>
              </a:rPr>
              <a:t>PGx</a:t>
            </a:r>
            <a:endParaRPr lang="en-US" dirty="0"/>
          </a:p>
          <a:p>
            <a:r>
              <a:rPr lang="en-AU" b="1" dirty="0">
                <a:ea typeface="+mn-lt"/>
                <a:cs typeface="+mn-lt"/>
                <a:hlinkClick r:id="rId4"/>
              </a:rPr>
              <a:t>https://pgx.westernsydney.edu.au/eoi</a:t>
            </a:r>
            <a:endParaRPr lang="en-AU" b="1" dirty="0">
              <a:ea typeface="+mn-lt"/>
              <a:cs typeface="+mn-lt"/>
            </a:endParaRPr>
          </a:p>
          <a:p>
            <a:endParaRPr lang="en-AU" dirty="0">
              <a:cs typeface="Calibri"/>
            </a:endParaRPr>
          </a:p>
          <a:p>
            <a:r>
              <a:rPr lang="en-AU" b="1" dirty="0" err="1">
                <a:cs typeface="Calibri"/>
              </a:rPr>
              <a:t>WesternX</a:t>
            </a:r>
            <a:endParaRPr lang="en-AU" b="1" dirty="0">
              <a:cs typeface="Calibri"/>
            </a:endParaRPr>
          </a:p>
          <a:p>
            <a:r>
              <a:rPr lang="en-AU" b="1" dirty="0">
                <a:solidFill>
                  <a:srgbClr val="0070C0"/>
                </a:solidFill>
                <a:ea typeface="+mn-lt"/>
                <a:cs typeface="+mn-lt"/>
                <a:hlinkClick r:id="rId5">
                  <a:extLst>
                    <a:ext uri="{A12FA001-AC4F-418D-AE19-62706E023703}">
                      <ahyp:hlinkClr xmlns:ahyp="http://schemas.microsoft.com/office/drawing/2018/hyperlinkcolor" val="tx"/>
                    </a:ext>
                  </a:extLst>
                </a:hlinkClick>
              </a:rPr>
              <a:t>https://tinyurl.com/wx-eoi</a:t>
            </a:r>
            <a:endParaRPr lang="en-AU" dirty="0">
              <a:solidFill>
                <a:srgbClr val="0070C0"/>
              </a:solidFill>
            </a:endParaRPr>
          </a:p>
          <a:p>
            <a:endParaRPr lang="en-AU" b="1" dirty="0">
              <a:cs typeface="Calibri"/>
            </a:endParaRPr>
          </a:p>
          <a:p>
            <a:r>
              <a:rPr lang="en-AU" b="1" dirty="0">
                <a:cs typeface="Calibri"/>
              </a:rPr>
              <a:t>Curiosity Pods</a:t>
            </a:r>
          </a:p>
          <a:p>
            <a:r>
              <a:rPr lang="en-AU" b="1" u="sng" dirty="0">
                <a:solidFill>
                  <a:srgbClr val="0070C0"/>
                </a:solidFill>
                <a:ea typeface="+mn-lt"/>
                <a:cs typeface="+mn-lt"/>
              </a:rPr>
              <a:t>EOI Coming Soon</a:t>
            </a:r>
            <a:endParaRPr lang="en-AU" u="sng" dirty="0">
              <a:solidFill>
                <a:srgbClr val="0070C0"/>
              </a:solidFill>
            </a:endParaRPr>
          </a:p>
        </p:txBody>
      </p:sp>
      <p:pic>
        <p:nvPicPr>
          <p:cNvPr id="19" name="Picture 21" descr="Icon&#10;&#10;Description automatically generated">
            <a:extLst>
              <a:ext uri="{FF2B5EF4-FFF2-40B4-BE49-F238E27FC236}">
                <a16:creationId xmlns:a16="http://schemas.microsoft.com/office/drawing/2014/main" id="{DE25D988-64DF-5C71-6E02-634BB3753C01}"/>
              </a:ext>
            </a:extLst>
          </p:cNvPr>
          <p:cNvPicPr>
            <a:picLocks noChangeAspect="1"/>
          </p:cNvPicPr>
          <p:nvPr/>
        </p:nvPicPr>
        <p:blipFill rotWithShape="1">
          <a:blip r:embed="rId6"/>
          <a:srcRect b="54167"/>
          <a:stretch/>
        </p:blipFill>
        <p:spPr>
          <a:xfrm>
            <a:off x="2094211" y="3890500"/>
            <a:ext cx="630992" cy="622426"/>
          </a:xfrm>
          <a:prstGeom prst="rect">
            <a:avLst/>
          </a:prstGeom>
        </p:spPr>
      </p:pic>
      <p:sp>
        <p:nvSpPr>
          <p:cNvPr id="22" name="Rectangle 21">
            <a:extLst>
              <a:ext uri="{FF2B5EF4-FFF2-40B4-BE49-F238E27FC236}">
                <a16:creationId xmlns:a16="http://schemas.microsoft.com/office/drawing/2014/main" id="{E1A6A9B8-7F17-9052-0250-93E21C3E3DFF}"/>
              </a:ext>
            </a:extLst>
          </p:cNvPr>
          <p:cNvSpPr/>
          <p:nvPr/>
        </p:nvSpPr>
        <p:spPr>
          <a:xfrm>
            <a:off x="337456" y="1328057"/>
            <a:ext cx="4833257" cy="87085"/>
          </a:xfrm>
          <a:prstGeom prst="rect">
            <a:avLst/>
          </a:prstGeom>
          <a:solidFill>
            <a:srgbClr val="FE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8F228AF0-A2A0-51EB-17A3-88635B46D079}"/>
              </a:ext>
            </a:extLst>
          </p:cNvPr>
          <p:cNvCxnSpPr/>
          <p:nvPr/>
        </p:nvCxnSpPr>
        <p:spPr>
          <a:xfrm flipV="1">
            <a:off x="5105401" y="1393372"/>
            <a:ext cx="6324599" cy="10885"/>
          </a:xfrm>
          <a:prstGeom prst="straightConnector1">
            <a:avLst/>
          </a:prstGeom>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35C71EE0-ABC1-0488-ED21-A375EF6E13F0}"/>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03 | EOI Processes</a:t>
            </a:r>
          </a:p>
        </p:txBody>
      </p:sp>
      <p:pic>
        <p:nvPicPr>
          <p:cNvPr id="5" name="Picture 5" descr="Text&#10;&#10;Description automatically generated">
            <a:extLst>
              <a:ext uri="{FF2B5EF4-FFF2-40B4-BE49-F238E27FC236}">
                <a16:creationId xmlns:a16="http://schemas.microsoft.com/office/drawing/2014/main" id="{7B3920D2-8C18-E7C7-4C90-B64437BED4D0}"/>
              </a:ext>
            </a:extLst>
          </p:cNvPr>
          <p:cNvPicPr>
            <a:picLocks noChangeAspect="1"/>
          </p:cNvPicPr>
          <p:nvPr/>
        </p:nvPicPr>
        <p:blipFill rotWithShape="1">
          <a:blip r:embed="rId7"/>
          <a:srcRect l="24779" t="14286" r="23009" b="15714"/>
          <a:stretch/>
        </p:blipFill>
        <p:spPr>
          <a:xfrm>
            <a:off x="10100733" y="164042"/>
            <a:ext cx="2055810" cy="858310"/>
          </a:xfrm>
          <a:prstGeom prst="rect">
            <a:avLst/>
          </a:prstGeom>
        </p:spPr>
      </p:pic>
      <p:pic>
        <p:nvPicPr>
          <p:cNvPr id="6" name="Picture 21" descr="Icon&#10;&#10;Description automatically generated">
            <a:extLst>
              <a:ext uri="{FF2B5EF4-FFF2-40B4-BE49-F238E27FC236}">
                <a16:creationId xmlns:a16="http://schemas.microsoft.com/office/drawing/2014/main" id="{2086471E-8199-2090-B7A5-858AEE370509}"/>
              </a:ext>
            </a:extLst>
          </p:cNvPr>
          <p:cNvPicPr>
            <a:picLocks noChangeAspect="1"/>
          </p:cNvPicPr>
          <p:nvPr/>
        </p:nvPicPr>
        <p:blipFill rotWithShape="1">
          <a:blip r:embed="rId6"/>
          <a:srcRect b="54167"/>
          <a:stretch/>
        </p:blipFill>
        <p:spPr>
          <a:xfrm>
            <a:off x="2094211" y="4757078"/>
            <a:ext cx="630992" cy="622426"/>
          </a:xfrm>
          <a:prstGeom prst="rect">
            <a:avLst/>
          </a:prstGeom>
        </p:spPr>
      </p:pic>
      <p:pic>
        <p:nvPicPr>
          <p:cNvPr id="7" name="Picture 21" descr="Icon&#10;&#10;Description automatically generated">
            <a:extLst>
              <a:ext uri="{FF2B5EF4-FFF2-40B4-BE49-F238E27FC236}">
                <a16:creationId xmlns:a16="http://schemas.microsoft.com/office/drawing/2014/main" id="{B4A936F4-7BEB-36D7-A1D1-C424E9F611B7}"/>
              </a:ext>
            </a:extLst>
          </p:cNvPr>
          <p:cNvPicPr>
            <a:picLocks noChangeAspect="1"/>
          </p:cNvPicPr>
          <p:nvPr/>
        </p:nvPicPr>
        <p:blipFill rotWithShape="1">
          <a:blip r:embed="rId6"/>
          <a:srcRect b="54167"/>
          <a:stretch/>
        </p:blipFill>
        <p:spPr>
          <a:xfrm>
            <a:off x="2091186" y="5623656"/>
            <a:ext cx="630992" cy="622426"/>
          </a:xfrm>
          <a:prstGeom prst="rect">
            <a:avLst/>
          </a:prstGeom>
        </p:spPr>
      </p:pic>
    </p:spTree>
    <p:extLst>
      <p:ext uri="{BB962C8B-B14F-4D97-AF65-F5344CB8AC3E}">
        <p14:creationId xmlns:p14="http://schemas.microsoft.com/office/powerpoint/2010/main" val="2358176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8C8CC9-38A3-0408-6647-1EA250F7C903}"/>
              </a:ext>
            </a:extLst>
          </p:cNvPr>
          <p:cNvSpPr txBox="1"/>
          <p:nvPr/>
        </p:nvSpPr>
        <p:spPr>
          <a:xfrm>
            <a:off x="1668325" y="2559469"/>
            <a:ext cx="8861560" cy="1200329"/>
          </a:xfrm>
          <a:prstGeom prst="rect">
            <a:avLst/>
          </a:prstGeom>
          <a:noFill/>
        </p:spPr>
        <p:txBody>
          <a:bodyPr wrap="square" lIns="91440" tIns="45720" rIns="91440" bIns="45720" rtlCol="0" anchor="t">
            <a:spAutoFit/>
          </a:bodyPr>
          <a:lstStyle/>
          <a:p>
            <a:pPr algn="ctr"/>
            <a:r>
              <a:rPr lang="en-US" sz="3600" b="1" dirty="0">
                <a:solidFill>
                  <a:srgbClr val="A41F34"/>
                </a:solidFill>
                <a:latin typeface="gotham narrow bold"/>
                <a:ea typeface="Open Sans"/>
                <a:cs typeface="Open Sans"/>
              </a:rPr>
              <a:t>What else would you like to know about </a:t>
            </a:r>
            <a:r>
              <a:rPr lang="en-US" sz="3600" b="1" dirty="0" err="1">
                <a:solidFill>
                  <a:srgbClr val="A41F34"/>
                </a:solidFill>
                <a:latin typeface="gotham narrow bold"/>
                <a:ea typeface="Open Sans"/>
                <a:cs typeface="Open Sans"/>
              </a:rPr>
              <a:t>Microcredentials</a:t>
            </a:r>
            <a:r>
              <a:rPr lang="en-US" sz="3600" b="1" dirty="0">
                <a:solidFill>
                  <a:srgbClr val="A41F34"/>
                </a:solidFill>
                <a:latin typeface="gotham narrow bold"/>
                <a:ea typeface="Open Sans"/>
                <a:cs typeface="Open Sans"/>
              </a:rPr>
              <a:t> @ Western?</a:t>
            </a:r>
          </a:p>
        </p:txBody>
      </p:sp>
      <p:sp>
        <p:nvSpPr>
          <p:cNvPr id="3" name="Rectangle 2">
            <a:extLst>
              <a:ext uri="{FF2B5EF4-FFF2-40B4-BE49-F238E27FC236}">
                <a16:creationId xmlns:a16="http://schemas.microsoft.com/office/drawing/2014/main" id="{9C505E59-DD0B-1C1D-81A0-2E212B0B70C5}"/>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04 | Q&amp;A</a:t>
            </a:r>
          </a:p>
        </p:txBody>
      </p:sp>
      <p:pic>
        <p:nvPicPr>
          <p:cNvPr id="6" name="Picture 5" descr="Text&#10;&#10;Description automatically generated">
            <a:extLst>
              <a:ext uri="{FF2B5EF4-FFF2-40B4-BE49-F238E27FC236}">
                <a16:creationId xmlns:a16="http://schemas.microsoft.com/office/drawing/2014/main" id="{C52B25BF-64C7-B39F-3FCE-20BD6279E43B}"/>
              </a:ext>
            </a:extLst>
          </p:cNvPr>
          <p:cNvPicPr>
            <a:picLocks noChangeAspect="1"/>
          </p:cNvPicPr>
          <p:nvPr/>
        </p:nvPicPr>
        <p:blipFill rotWithShape="1">
          <a:blip r:embed="rId3"/>
          <a:srcRect l="24779" t="14286" r="23009" b="15714"/>
          <a:stretch/>
        </p:blipFill>
        <p:spPr>
          <a:xfrm>
            <a:off x="10100733" y="164042"/>
            <a:ext cx="2055810" cy="858310"/>
          </a:xfrm>
          <a:prstGeom prst="rect">
            <a:avLst/>
          </a:prstGeom>
        </p:spPr>
      </p:pic>
    </p:spTree>
    <p:extLst>
      <p:ext uri="{BB962C8B-B14F-4D97-AF65-F5344CB8AC3E}">
        <p14:creationId xmlns:p14="http://schemas.microsoft.com/office/powerpoint/2010/main" val="364538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1CF5943-4006-DAB0-13D0-86388F4A373F}"/>
              </a:ext>
            </a:extLst>
          </p:cNvPr>
          <p:cNvSpPr txBox="1"/>
          <p:nvPr/>
        </p:nvSpPr>
        <p:spPr>
          <a:xfrm>
            <a:off x="186994" y="1421945"/>
            <a:ext cx="73575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E7073"/>
                </a:solidFill>
                <a:latin typeface="gotham narrow bold"/>
                <a:ea typeface="Open Sans"/>
                <a:cs typeface="Open Sans"/>
              </a:rPr>
              <a:t>What we are working on next​</a:t>
            </a:r>
          </a:p>
        </p:txBody>
      </p:sp>
      <p:pic>
        <p:nvPicPr>
          <p:cNvPr id="11" name="Picture 11" descr="Diagram&#10;&#10;Description automatically generated">
            <a:extLst>
              <a:ext uri="{FF2B5EF4-FFF2-40B4-BE49-F238E27FC236}">
                <a16:creationId xmlns:a16="http://schemas.microsoft.com/office/drawing/2014/main" id="{35384B76-F65B-1C5F-9B65-C3C4FE2E774C}"/>
              </a:ext>
            </a:extLst>
          </p:cNvPr>
          <p:cNvPicPr>
            <a:picLocks noChangeAspect="1"/>
          </p:cNvPicPr>
          <p:nvPr/>
        </p:nvPicPr>
        <p:blipFill>
          <a:blip r:embed="rId3"/>
          <a:stretch>
            <a:fillRect/>
          </a:stretch>
        </p:blipFill>
        <p:spPr>
          <a:xfrm>
            <a:off x="8036736" y="1022352"/>
            <a:ext cx="3609875" cy="3302090"/>
          </a:xfrm>
          <a:prstGeom prst="rect">
            <a:avLst/>
          </a:prstGeom>
        </p:spPr>
      </p:pic>
      <p:sp>
        <p:nvSpPr>
          <p:cNvPr id="13" name="TextBox 12">
            <a:extLst>
              <a:ext uri="{FF2B5EF4-FFF2-40B4-BE49-F238E27FC236}">
                <a16:creationId xmlns:a16="http://schemas.microsoft.com/office/drawing/2014/main" id="{73AF62FF-76A2-994C-F40F-5110B550E97B}"/>
              </a:ext>
            </a:extLst>
          </p:cNvPr>
          <p:cNvSpPr txBox="1"/>
          <p:nvPr/>
        </p:nvSpPr>
        <p:spPr>
          <a:xfrm>
            <a:off x="411984" y="3580897"/>
            <a:ext cx="6122360"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solidFill>
                  <a:srgbClr val="8F1E2F"/>
                </a:solidFill>
                <a:latin typeface="gotham narrow bold"/>
              </a:rPr>
              <a:t>Microcredentials</a:t>
            </a:r>
            <a:r>
              <a:rPr lang="en-US" sz="2000" b="1" dirty="0">
                <a:solidFill>
                  <a:srgbClr val="8F1E2F"/>
                </a:solidFill>
                <a:latin typeface="gotham narrow bold"/>
              </a:rPr>
              <a:t> Support Ecosystem</a:t>
            </a:r>
            <a:endParaRPr lang="en-US" sz="2000" b="1" dirty="0">
              <a:solidFill>
                <a:srgbClr val="8F1E2F"/>
              </a:solidFill>
              <a:latin typeface="gotham narrow bold"/>
              <a:cs typeface="Calibri"/>
            </a:endParaRPr>
          </a:p>
          <a:p>
            <a:endParaRPr lang="en-AU" dirty="0"/>
          </a:p>
          <a:p>
            <a:pPr marL="285750" indent="-285750">
              <a:buFont typeface="Wingdings"/>
              <a:buChar char="§"/>
            </a:pPr>
            <a:r>
              <a:rPr lang="en-US" dirty="0">
                <a:latin typeface="Gotham Narrow Book"/>
              </a:rPr>
              <a:t>Customer Relationship Management (CRM) </a:t>
            </a:r>
          </a:p>
          <a:p>
            <a:pPr marL="285750" indent="-285750">
              <a:buFont typeface="Wingdings"/>
              <a:buChar char="§"/>
            </a:pPr>
            <a:r>
              <a:rPr lang="en-US" dirty="0">
                <a:latin typeface="Gotham Narrow Book"/>
              </a:rPr>
              <a:t>Marketing strategy​</a:t>
            </a:r>
          </a:p>
          <a:p>
            <a:pPr marL="285750" indent="-285750">
              <a:buFont typeface="Wingdings"/>
              <a:buChar char="§"/>
            </a:pPr>
            <a:r>
              <a:rPr lang="en-US" dirty="0">
                <a:latin typeface="Gotham Narrow Book"/>
              </a:rPr>
              <a:t>Systems integration​</a:t>
            </a:r>
          </a:p>
          <a:p>
            <a:pPr marL="285750" indent="-285750">
              <a:buFont typeface="Wingdings"/>
              <a:buChar char="§"/>
            </a:pPr>
            <a:r>
              <a:rPr lang="en-US" dirty="0">
                <a:latin typeface="Gotham Narrow Book"/>
              </a:rPr>
              <a:t>Learner support model​</a:t>
            </a:r>
          </a:p>
          <a:p>
            <a:pPr marL="285750" indent="-285750">
              <a:buFont typeface="Wingdings"/>
              <a:buChar char="§"/>
            </a:pPr>
            <a:r>
              <a:rPr lang="en-US" dirty="0">
                <a:latin typeface="Gotham Narrow Book"/>
              </a:rPr>
              <a:t>Employer Recognition</a:t>
            </a:r>
          </a:p>
          <a:p>
            <a:pPr marL="285750" indent="-285750">
              <a:buFont typeface="Wingdings"/>
              <a:buChar char="§"/>
            </a:pPr>
            <a:endParaRPr lang="en-US" dirty="0">
              <a:latin typeface="Gotham Narrow Book"/>
            </a:endParaRPr>
          </a:p>
        </p:txBody>
      </p:sp>
      <p:sp>
        <p:nvSpPr>
          <p:cNvPr id="3" name="Rectangle 2">
            <a:extLst>
              <a:ext uri="{FF2B5EF4-FFF2-40B4-BE49-F238E27FC236}">
                <a16:creationId xmlns:a16="http://schemas.microsoft.com/office/drawing/2014/main" id="{B0A1E8BA-4496-7069-D3DE-BDAD91F1A63F}"/>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05 | What's next?</a:t>
            </a:r>
          </a:p>
        </p:txBody>
      </p:sp>
      <p:pic>
        <p:nvPicPr>
          <p:cNvPr id="5" name="Picture 5" descr="Text&#10;&#10;Description automatically generated">
            <a:extLst>
              <a:ext uri="{FF2B5EF4-FFF2-40B4-BE49-F238E27FC236}">
                <a16:creationId xmlns:a16="http://schemas.microsoft.com/office/drawing/2014/main" id="{E1255643-1059-76BE-9DBC-55BC456CE03E}"/>
              </a:ext>
            </a:extLst>
          </p:cNvPr>
          <p:cNvPicPr>
            <a:picLocks noChangeAspect="1"/>
          </p:cNvPicPr>
          <p:nvPr/>
        </p:nvPicPr>
        <p:blipFill rotWithShape="1">
          <a:blip r:embed="rId4"/>
          <a:srcRect l="24779" t="14286" r="23009" b="15714"/>
          <a:stretch/>
        </p:blipFill>
        <p:spPr>
          <a:xfrm>
            <a:off x="10100733" y="164042"/>
            <a:ext cx="2055810" cy="858310"/>
          </a:xfrm>
          <a:prstGeom prst="rect">
            <a:avLst/>
          </a:prstGeom>
        </p:spPr>
      </p:pic>
      <p:grpSp>
        <p:nvGrpSpPr>
          <p:cNvPr id="2" name="Group 1">
            <a:extLst>
              <a:ext uri="{FF2B5EF4-FFF2-40B4-BE49-F238E27FC236}">
                <a16:creationId xmlns:a16="http://schemas.microsoft.com/office/drawing/2014/main" id="{801CDE97-42B6-7740-775E-E334A2400949}"/>
              </a:ext>
            </a:extLst>
          </p:cNvPr>
          <p:cNvGrpSpPr/>
          <p:nvPr/>
        </p:nvGrpSpPr>
        <p:grpSpPr>
          <a:xfrm>
            <a:off x="265290" y="2242123"/>
            <a:ext cx="7357533" cy="1034981"/>
            <a:chOff x="2311301" y="2264317"/>
            <a:chExt cx="8644565" cy="1155221"/>
          </a:xfrm>
        </p:grpSpPr>
        <p:pic>
          <p:nvPicPr>
            <p:cNvPr id="4" name="Picture 3">
              <a:extLst>
                <a:ext uri="{FF2B5EF4-FFF2-40B4-BE49-F238E27FC236}">
                  <a16:creationId xmlns:a16="http://schemas.microsoft.com/office/drawing/2014/main" id="{852B3A6C-80B1-FA09-B94E-ABEB1BC417DF}"/>
                </a:ext>
              </a:extLst>
            </p:cNvPr>
            <p:cNvPicPr>
              <a:picLocks noChangeAspect="1"/>
            </p:cNvPicPr>
            <p:nvPr/>
          </p:nvPicPr>
          <p:blipFill rotWithShape="1">
            <a:blip r:embed="rId5"/>
            <a:srcRect l="14165" t="24285" b="54900"/>
            <a:stretch/>
          </p:blipFill>
          <p:spPr>
            <a:xfrm>
              <a:off x="2311301" y="2264317"/>
              <a:ext cx="8644565" cy="1155221"/>
            </a:xfrm>
            <a:prstGeom prst="rect">
              <a:avLst/>
            </a:prstGeom>
          </p:spPr>
        </p:pic>
        <p:sp>
          <p:nvSpPr>
            <p:cNvPr id="6" name="Arrow: Right 4">
              <a:extLst>
                <a:ext uri="{FF2B5EF4-FFF2-40B4-BE49-F238E27FC236}">
                  <a16:creationId xmlns:a16="http://schemas.microsoft.com/office/drawing/2014/main" id="{979751AD-0339-F1CD-D369-6852F1BAE08A}"/>
                </a:ext>
              </a:extLst>
            </p:cNvPr>
            <p:cNvSpPr/>
            <p:nvPr/>
          </p:nvSpPr>
          <p:spPr>
            <a:xfrm>
              <a:off x="7829056" y="2830873"/>
              <a:ext cx="868822" cy="31334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pic>
        <p:nvPicPr>
          <p:cNvPr id="7" name="Picture 6" descr="A screenshot of a computer&#10;&#10;Description automatically generated with low confidence">
            <a:extLst>
              <a:ext uri="{FF2B5EF4-FFF2-40B4-BE49-F238E27FC236}">
                <a16:creationId xmlns:a16="http://schemas.microsoft.com/office/drawing/2014/main" id="{AFFDBD62-A868-6339-B09D-61650D17142A}"/>
              </a:ext>
            </a:extLst>
          </p:cNvPr>
          <p:cNvPicPr>
            <a:picLocks noChangeAspect="1"/>
          </p:cNvPicPr>
          <p:nvPr/>
        </p:nvPicPr>
        <p:blipFill>
          <a:blip r:embed="rId6"/>
          <a:stretch>
            <a:fillRect/>
          </a:stretch>
        </p:blipFill>
        <p:spPr>
          <a:xfrm>
            <a:off x="6704673" y="4216860"/>
            <a:ext cx="4423965" cy="2505136"/>
          </a:xfrm>
          <a:prstGeom prst="rect">
            <a:avLst/>
          </a:prstGeom>
        </p:spPr>
      </p:pic>
    </p:spTree>
    <p:extLst>
      <p:ext uri="{BB962C8B-B14F-4D97-AF65-F5344CB8AC3E}">
        <p14:creationId xmlns:p14="http://schemas.microsoft.com/office/powerpoint/2010/main" val="3828417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descr="Shape&#10;&#10;Description automatically generated">
            <a:extLst>
              <a:ext uri="{FF2B5EF4-FFF2-40B4-BE49-F238E27FC236}">
                <a16:creationId xmlns:a16="http://schemas.microsoft.com/office/drawing/2014/main" id="{FC5FE06F-F661-FD11-8FD8-485A29131B86}"/>
              </a:ext>
            </a:extLst>
          </p:cNvPr>
          <p:cNvPicPr>
            <a:picLocks noChangeAspect="1"/>
          </p:cNvPicPr>
          <p:nvPr/>
        </p:nvPicPr>
        <p:blipFill rotWithShape="1">
          <a:blip r:embed="rId4"/>
          <a:srcRect t="17454" r="-118" b="-210"/>
          <a:stretch/>
        </p:blipFill>
        <p:spPr>
          <a:xfrm>
            <a:off x="4234" y="1195556"/>
            <a:ext cx="12197920" cy="5673655"/>
          </a:xfrm>
          <a:prstGeom prst="rect">
            <a:avLst/>
          </a:prstGeom>
        </p:spPr>
      </p:pic>
      <p:sp>
        <p:nvSpPr>
          <p:cNvPr id="12" name="TextBox 11">
            <a:extLst>
              <a:ext uri="{FF2B5EF4-FFF2-40B4-BE49-F238E27FC236}">
                <a16:creationId xmlns:a16="http://schemas.microsoft.com/office/drawing/2014/main" id="{92EFFDEF-7D4F-D351-D200-456CE9E479E6}"/>
              </a:ext>
            </a:extLst>
          </p:cNvPr>
          <p:cNvSpPr txBox="1"/>
          <p:nvPr/>
        </p:nvSpPr>
        <p:spPr>
          <a:xfrm>
            <a:off x="586540" y="1875240"/>
            <a:ext cx="2858749" cy="617577"/>
          </a:xfrm>
          <a:prstGeom prst="rect">
            <a:avLst/>
          </a:prstGeom>
        </p:spPr>
        <p:txBody>
          <a:bodyPr vert="horz"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u="sng">
                <a:latin typeface="gotham narrow bold"/>
                <a:ea typeface="+mn-lt"/>
                <a:cs typeface="+mn-lt"/>
              </a:rPr>
              <a:t>Get in touch</a:t>
            </a:r>
            <a:endParaRPr lang="en-US" sz="3600" b="1" u="sng">
              <a:latin typeface="gotham narrow bold"/>
              <a:cs typeface="Calibri"/>
            </a:endParaRPr>
          </a:p>
          <a:p>
            <a:endParaRPr lang="en-US" sz="3600" b="1" u="sng">
              <a:solidFill>
                <a:srgbClr val="8F1E2F"/>
              </a:solidFill>
              <a:latin typeface="gotham narrow bold"/>
            </a:endParaRPr>
          </a:p>
        </p:txBody>
      </p:sp>
      <p:sp>
        <p:nvSpPr>
          <p:cNvPr id="13" name="TextBox 12">
            <a:extLst>
              <a:ext uri="{FF2B5EF4-FFF2-40B4-BE49-F238E27FC236}">
                <a16:creationId xmlns:a16="http://schemas.microsoft.com/office/drawing/2014/main" id="{98909785-1980-4CED-8517-143E0A1F7FBB}"/>
              </a:ext>
            </a:extLst>
          </p:cNvPr>
          <p:cNvSpPr txBox="1"/>
          <p:nvPr/>
        </p:nvSpPr>
        <p:spPr>
          <a:xfrm>
            <a:off x="310751" y="4091797"/>
            <a:ext cx="4308914"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othamNarrow-Light"/>
                <a:ea typeface="+mn-lt"/>
                <a:cs typeface="+mn-lt"/>
              </a:rPr>
              <a:t>Thank you!</a:t>
            </a:r>
          </a:p>
          <a:p>
            <a:endParaRPr lang="en-US" dirty="0">
              <a:latin typeface="GothamNarrow-Light"/>
            </a:endParaRPr>
          </a:p>
          <a:p>
            <a:r>
              <a:rPr lang="en-US" dirty="0">
                <a:latin typeface="GothamNarrow-Light"/>
                <a:ea typeface="+mn-lt"/>
                <a:cs typeface="+mn-lt"/>
              </a:rPr>
              <a:t>To learn more or ask questions, please contact us.</a:t>
            </a:r>
          </a:p>
          <a:p>
            <a:endParaRPr lang="en-US" dirty="0">
              <a:latin typeface="GothamNarrow-Light"/>
              <a:ea typeface="Open Sans Semibold"/>
              <a:cs typeface="Segoe UI"/>
            </a:endParaRPr>
          </a:p>
        </p:txBody>
      </p:sp>
      <p:pic>
        <p:nvPicPr>
          <p:cNvPr id="21" name="Picture 21">
            <a:extLst>
              <a:ext uri="{FF2B5EF4-FFF2-40B4-BE49-F238E27FC236}">
                <a16:creationId xmlns:a16="http://schemas.microsoft.com/office/drawing/2014/main" id="{F5F79280-86EE-2E42-2601-04B0CB93F3F2}"/>
              </a:ext>
            </a:extLst>
          </p:cNvPr>
          <p:cNvPicPr>
            <a:picLocks noChangeAspect="1"/>
          </p:cNvPicPr>
          <p:nvPr/>
        </p:nvPicPr>
        <p:blipFill>
          <a:blip r:embed="rId5"/>
          <a:stretch>
            <a:fillRect/>
          </a:stretch>
        </p:blipFill>
        <p:spPr>
          <a:xfrm>
            <a:off x="109302" y="1218504"/>
            <a:ext cx="3445886" cy="5523466"/>
          </a:xfrm>
          <a:prstGeom prst="rect">
            <a:avLst/>
          </a:prstGeom>
        </p:spPr>
      </p:pic>
      <p:sp>
        <p:nvSpPr>
          <p:cNvPr id="3" name="Rectangle 2">
            <a:extLst>
              <a:ext uri="{FF2B5EF4-FFF2-40B4-BE49-F238E27FC236}">
                <a16:creationId xmlns:a16="http://schemas.microsoft.com/office/drawing/2014/main" id="{E9AE4A4F-7855-D8E1-BA5E-F7C5BFABC14C}"/>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06 | Contact us</a:t>
            </a:r>
          </a:p>
        </p:txBody>
      </p:sp>
      <p:pic>
        <p:nvPicPr>
          <p:cNvPr id="5" name="Picture 5" descr="Text&#10;&#10;Description automatically generated">
            <a:extLst>
              <a:ext uri="{FF2B5EF4-FFF2-40B4-BE49-F238E27FC236}">
                <a16:creationId xmlns:a16="http://schemas.microsoft.com/office/drawing/2014/main" id="{396C9D38-8A9E-0D87-8746-A1AF6759DB58}"/>
              </a:ext>
            </a:extLst>
          </p:cNvPr>
          <p:cNvPicPr>
            <a:picLocks noChangeAspect="1"/>
          </p:cNvPicPr>
          <p:nvPr/>
        </p:nvPicPr>
        <p:blipFill rotWithShape="1">
          <a:blip r:embed="rId6"/>
          <a:srcRect l="24779" t="14286" r="23009" b="15714"/>
          <a:stretch/>
        </p:blipFill>
        <p:spPr>
          <a:xfrm>
            <a:off x="10100733" y="164042"/>
            <a:ext cx="2055810" cy="858310"/>
          </a:xfrm>
          <a:prstGeom prst="rect">
            <a:avLst/>
          </a:prstGeom>
        </p:spPr>
      </p:pic>
      <p:graphicFrame>
        <p:nvGraphicFramePr>
          <p:cNvPr id="4" name="Table 3">
            <a:extLst>
              <a:ext uri="{FF2B5EF4-FFF2-40B4-BE49-F238E27FC236}">
                <a16:creationId xmlns:a16="http://schemas.microsoft.com/office/drawing/2014/main" id="{1A1876DE-D83B-8B85-22D2-9B33ABE16B26}"/>
              </a:ext>
            </a:extLst>
          </p:cNvPr>
          <p:cNvGraphicFramePr>
            <a:graphicFrameLocks noGrp="1"/>
          </p:cNvGraphicFramePr>
          <p:nvPr>
            <p:extLst>
              <p:ext uri="{D42A27DB-BD31-4B8C-83A1-F6EECF244321}">
                <p14:modId xmlns:p14="http://schemas.microsoft.com/office/powerpoint/2010/main" val="3888816075"/>
              </p:ext>
            </p:extLst>
          </p:nvPr>
        </p:nvGraphicFramePr>
        <p:xfrm>
          <a:off x="3660256" y="1871663"/>
          <a:ext cx="8146557" cy="2686078"/>
        </p:xfrm>
        <a:graphic>
          <a:graphicData uri="http://schemas.openxmlformats.org/drawingml/2006/table">
            <a:tbl>
              <a:tblPr firstRow="1" bandRow="1">
                <a:tableStyleId>{2D5ABB26-0587-4C30-8999-92F81FD0307C}</a:tableStyleId>
              </a:tblPr>
              <a:tblGrid>
                <a:gridCol w="1109255">
                  <a:extLst>
                    <a:ext uri="{9D8B030D-6E8A-4147-A177-3AD203B41FA5}">
                      <a16:colId xmlns:a16="http://schemas.microsoft.com/office/drawing/2014/main" val="4710993"/>
                    </a:ext>
                  </a:extLst>
                </a:gridCol>
                <a:gridCol w="2526212">
                  <a:extLst>
                    <a:ext uri="{9D8B030D-6E8A-4147-A177-3AD203B41FA5}">
                      <a16:colId xmlns:a16="http://schemas.microsoft.com/office/drawing/2014/main" val="3730051740"/>
                    </a:ext>
                  </a:extLst>
                </a:gridCol>
                <a:gridCol w="2544269">
                  <a:extLst>
                    <a:ext uri="{9D8B030D-6E8A-4147-A177-3AD203B41FA5}">
                      <a16:colId xmlns:a16="http://schemas.microsoft.com/office/drawing/2014/main" val="1679726178"/>
                    </a:ext>
                  </a:extLst>
                </a:gridCol>
                <a:gridCol w="1966821">
                  <a:extLst>
                    <a:ext uri="{9D8B030D-6E8A-4147-A177-3AD203B41FA5}">
                      <a16:colId xmlns:a16="http://schemas.microsoft.com/office/drawing/2014/main" val="2705137096"/>
                    </a:ext>
                  </a:extLst>
                </a:gridCol>
              </a:tblGrid>
              <a:tr h="401239">
                <a:tc>
                  <a:txBody>
                    <a:bodyPr/>
                    <a:lstStyle/>
                    <a:p>
                      <a:endParaRPr lang="en-US" sz="1800" dirty="0">
                        <a:solidFill>
                          <a:schemeClr val="tx1"/>
                        </a:solidFill>
                        <a:latin typeface="GothamNarrow-Light"/>
                      </a:endParaRPr>
                    </a:p>
                  </a:txBody>
                  <a:tcPr>
                    <a:lnL w="0">
                      <a:noFill/>
                    </a:lnL>
                    <a:lnR w="12700">
                      <a:solidFill>
                        <a:schemeClr val="bg1"/>
                      </a:solidFill>
                    </a:lnR>
                    <a:lnT w="0">
                      <a:noFill/>
                    </a:lnT>
                    <a:lnB w="12700">
                      <a:solidFill>
                        <a:schemeClr val="bg1"/>
                      </a:solidFill>
                    </a:lnB>
                    <a:solidFill>
                      <a:schemeClr val="bg1"/>
                    </a:solidFill>
                  </a:tcPr>
                </a:tc>
                <a:tc>
                  <a:txBody>
                    <a:bodyPr/>
                    <a:lstStyle/>
                    <a:p>
                      <a:pPr algn="ctr"/>
                      <a:r>
                        <a:rPr lang="en-US" sz="1400" b="1" dirty="0">
                          <a:solidFill>
                            <a:schemeClr val="tx2"/>
                          </a:solidFill>
                          <a:latin typeface="GothamNarrow-Light"/>
                        </a:rPr>
                        <a:t>PGx</a:t>
                      </a:r>
                    </a:p>
                  </a:txBody>
                  <a:tcPr>
                    <a:lnL w="12700">
                      <a:solidFill>
                        <a:schemeClr val="bg1"/>
                      </a:solidFill>
                    </a:lnL>
                    <a:lnR w="12700">
                      <a:solidFill>
                        <a:schemeClr val="bg1"/>
                      </a:solidFill>
                    </a:lnR>
                    <a:lnT w="0">
                      <a:noFill/>
                    </a:lnT>
                    <a:lnB w="12700">
                      <a:solidFill>
                        <a:schemeClr val="bg1"/>
                      </a:solidFill>
                    </a:lnB>
                    <a:solidFill>
                      <a:schemeClr val="bg1"/>
                    </a:solidFill>
                  </a:tcPr>
                </a:tc>
                <a:tc>
                  <a:txBody>
                    <a:bodyPr/>
                    <a:lstStyle/>
                    <a:p>
                      <a:pPr algn="ctr"/>
                      <a:r>
                        <a:rPr lang="en-US" sz="1400" b="1" dirty="0" err="1">
                          <a:solidFill>
                            <a:schemeClr val="tx2"/>
                          </a:solidFill>
                          <a:latin typeface="GothamNarrow-Light"/>
                        </a:rPr>
                        <a:t>WesternX</a:t>
                      </a:r>
                      <a:endParaRPr lang="en-US" sz="1400" b="1" dirty="0">
                        <a:solidFill>
                          <a:schemeClr val="tx2"/>
                        </a:solidFill>
                        <a:latin typeface="GothamNarrow-Light"/>
                      </a:endParaRPr>
                    </a:p>
                  </a:txBody>
                  <a:tcPr>
                    <a:lnL w="12700">
                      <a:solidFill>
                        <a:schemeClr val="bg1"/>
                      </a:solidFill>
                    </a:lnL>
                    <a:lnR w="12700">
                      <a:solidFill>
                        <a:schemeClr val="bg1"/>
                      </a:solidFill>
                    </a:lnR>
                    <a:lnT w="0">
                      <a:noFill/>
                    </a:lnT>
                    <a:lnB w="12700">
                      <a:solidFill>
                        <a:schemeClr val="bg1"/>
                      </a:solidFill>
                    </a:lnB>
                    <a:solidFill>
                      <a:schemeClr val="bg1"/>
                    </a:solidFill>
                  </a:tcPr>
                </a:tc>
                <a:tc>
                  <a:txBody>
                    <a:bodyPr/>
                    <a:lstStyle/>
                    <a:p>
                      <a:pPr algn="ctr"/>
                      <a:r>
                        <a:rPr lang="en-US" sz="1400" b="1" dirty="0">
                          <a:solidFill>
                            <a:schemeClr val="tx2"/>
                          </a:solidFill>
                          <a:latin typeface="GothamNarrow-Light"/>
                        </a:rPr>
                        <a:t>21C Curiosity Pods</a:t>
                      </a:r>
                    </a:p>
                  </a:txBody>
                  <a:tcPr>
                    <a:lnL w="12700">
                      <a:solidFill>
                        <a:schemeClr val="bg1"/>
                      </a:solidFill>
                    </a:lnL>
                    <a:lnR w="0">
                      <a:noFill/>
                    </a:lnR>
                    <a:lnT w="0">
                      <a:noFill/>
                    </a:lnT>
                    <a:lnB w="12700">
                      <a:solidFill>
                        <a:schemeClr val="bg1"/>
                      </a:solidFill>
                    </a:lnB>
                    <a:solidFill>
                      <a:schemeClr val="bg1"/>
                    </a:solidFill>
                  </a:tcPr>
                </a:tc>
                <a:extLst>
                  <a:ext uri="{0D108BD9-81ED-4DB2-BD59-A6C34878D82A}">
                    <a16:rowId xmlns:a16="http://schemas.microsoft.com/office/drawing/2014/main" val="733581629"/>
                  </a:ext>
                </a:extLst>
              </a:tr>
              <a:tr h="835917">
                <a:tc>
                  <a:txBody>
                    <a:bodyPr/>
                    <a:lstStyle/>
                    <a:p>
                      <a:r>
                        <a:rPr lang="en-US" sz="1400" b="1">
                          <a:solidFill>
                            <a:schemeClr val="tx1"/>
                          </a:solidFill>
                          <a:latin typeface="GothamNarrow-Light"/>
                        </a:rPr>
                        <a:t>Support &amp; advice</a:t>
                      </a:r>
                    </a:p>
                  </a:txBody>
                  <a:tcPr anchor="ctr">
                    <a:lnL w="0">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chemeClr val="bg1"/>
                    </a:solidFill>
                  </a:tcPr>
                </a:tc>
                <a:tc>
                  <a:txBody>
                    <a:bodyPr/>
                    <a:lstStyle/>
                    <a:p>
                      <a:r>
                        <a:rPr lang="en-US" sz="1200" dirty="0">
                          <a:solidFill>
                            <a:schemeClr val="tx1"/>
                          </a:solidFill>
                          <a:latin typeface="GothamNarrow-Light"/>
                        </a:rPr>
                        <a:t>Cherie Diaz</a:t>
                      </a:r>
                      <a:br>
                        <a:rPr lang="en-US" sz="1200" dirty="0">
                          <a:solidFill>
                            <a:srgbClr val="000000"/>
                          </a:solidFill>
                          <a:latin typeface="GothamNarrow-Light"/>
                        </a:rPr>
                      </a:br>
                      <a:endParaRPr lang="en-US" sz="1200" dirty="0">
                        <a:solidFill>
                          <a:srgbClr val="000000"/>
                        </a:solidFill>
                        <a:latin typeface="GothamNarrow-Ligh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othamNarrow-Light"/>
                        </a:rPr>
                        <a:t>Professor Si Bedford</a:t>
                      </a:r>
                    </a:p>
                    <a:p>
                      <a:endParaRPr lang="en-US" sz="1200" dirty="0">
                        <a:solidFill>
                          <a:schemeClr val="tx1"/>
                        </a:solidFill>
                        <a:latin typeface="GothamNarrow-Ligh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chemeClr val="bg1"/>
                    </a:solidFill>
                  </a:tcPr>
                </a:tc>
                <a:tc>
                  <a:txBody>
                    <a:bodyPr/>
                    <a:lstStyle/>
                    <a:p>
                      <a:r>
                        <a:rPr lang="en-US" sz="1200" dirty="0">
                          <a:solidFill>
                            <a:schemeClr val="tx1"/>
                          </a:solidFill>
                          <a:latin typeface="GothamNarrow-Light"/>
                        </a:rPr>
                        <a:t>Dr Jenna </a:t>
                      </a:r>
                      <a:r>
                        <a:rPr lang="en-US" sz="1200" dirty="0" err="1">
                          <a:solidFill>
                            <a:schemeClr val="tx1"/>
                          </a:solidFill>
                          <a:latin typeface="GothamNarrow-Light"/>
                        </a:rPr>
                        <a:t>Condie</a:t>
                      </a:r>
                      <a:endParaRPr lang="en-US" sz="1200" dirty="0">
                        <a:solidFill>
                          <a:schemeClr val="tx1"/>
                        </a:solidFill>
                        <a:latin typeface="GothamNarrow-Light"/>
                      </a:endParaRPr>
                    </a:p>
                  </a:txBody>
                  <a:tcPr anchor="ctr">
                    <a:lnL w="12700" cap="flat" cmpd="sng" algn="ctr">
                      <a:solidFill>
                        <a:schemeClr val="bg1"/>
                      </a:solidFill>
                      <a:prstDash val="solid"/>
                      <a:round/>
                      <a:headEnd type="none" w="med" len="med"/>
                      <a:tailEnd type="none" w="med" len="med"/>
                    </a:lnL>
                    <a:lnR w="0">
                      <a:noFill/>
                    </a:lnR>
                    <a:lnT w="12700" cap="flat" cmpd="sng" algn="ctr">
                      <a:solidFill>
                        <a:schemeClr val="bg1"/>
                      </a:solidFill>
                      <a:prstDash val="solid"/>
                      <a:round/>
                      <a:headEnd type="none" w="med" len="med"/>
                      <a:tailEnd type="none" w="med" len="med"/>
                    </a:lnT>
                    <a:lnB w="12700">
                      <a:solidFill>
                        <a:schemeClr val="bg1"/>
                      </a:solidFill>
                    </a:lnB>
                    <a:solidFill>
                      <a:schemeClr val="bg1"/>
                    </a:solidFill>
                  </a:tcPr>
                </a:tc>
                <a:extLst>
                  <a:ext uri="{0D108BD9-81ED-4DB2-BD59-A6C34878D82A}">
                    <a16:rowId xmlns:a16="http://schemas.microsoft.com/office/drawing/2014/main" val="498629694"/>
                  </a:ext>
                </a:extLst>
              </a:tr>
              <a:tr h="724461">
                <a:tc>
                  <a:txBody>
                    <a:bodyPr/>
                    <a:lstStyle/>
                    <a:p>
                      <a:r>
                        <a:rPr lang="en-US" sz="1400" b="1">
                          <a:solidFill>
                            <a:schemeClr val="tx1"/>
                          </a:solidFill>
                          <a:latin typeface="GothamNarrow-Light"/>
                        </a:rPr>
                        <a:t>Website</a:t>
                      </a:r>
                    </a:p>
                  </a:txBody>
                  <a:tcPr anchor="ctr">
                    <a:lnL w="0">
                      <a:noFill/>
                    </a:lnL>
                    <a:lnR w="12700">
                      <a:solidFill>
                        <a:schemeClr val="bg1"/>
                      </a:solidFill>
                    </a:lnR>
                    <a:lnT w="12700">
                      <a:solidFill>
                        <a:schemeClr val="bg1"/>
                      </a:solidFill>
                    </a:lnT>
                    <a:lnB w="12700">
                      <a:solidFill>
                        <a:schemeClr val="bg1"/>
                      </a:solidFill>
                    </a:lnB>
                    <a:solidFill>
                      <a:srgbClr val="EDCCCD"/>
                    </a:solidFill>
                  </a:tcPr>
                </a:tc>
                <a:tc>
                  <a:txBody>
                    <a:bodyPr/>
                    <a:lstStyle/>
                    <a:p>
                      <a:r>
                        <a:rPr lang="en-US" sz="1200">
                          <a:solidFill>
                            <a:schemeClr val="tx1"/>
                          </a:solidFill>
                          <a:latin typeface="GothamNarrow-Light"/>
                        </a:rPr>
                        <a:t>pgx.westernsydney.edu.au</a:t>
                      </a: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EDCCCD"/>
                    </a:solidFill>
                  </a:tcPr>
                </a:tc>
                <a:tc>
                  <a:txBody>
                    <a:bodyPr/>
                    <a:lstStyle/>
                    <a:p>
                      <a:r>
                        <a:rPr lang="en-US" sz="1200" dirty="0" err="1">
                          <a:solidFill>
                            <a:schemeClr val="tx1"/>
                          </a:solidFill>
                          <a:latin typeface="GothamNarrow-Light"/>
                        </a:rPr>
                        <a:t>westernx.edu.au</a:t>
                      </a:r>
                      <a:endParaRPr lang="en-US" sz="1200" dirty="0">
                        <a:solidFill>
                          <a:schemeClr val="tx1"/>
                        </a:solidFill>
                        <a:latin typeface="GothamNarrow-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EDCCCD"/>
                    </a:solidFill>
                  </a:tcPr>
                </a:tc>
                <a:tc>
                  <a:txBody>
                    <a:bodyPr/>
                    <a:lstStyle/>
                    <a:p>
                      <a:pPr lvl="0">
                        <a:buNone/>
                      </a:pPr>
                      <a:endParaRPr lang="en-US" sz="1200" kern="1200" dirty="0">
                        <a:solidFill>
                          <a:schemeClr val="tx1"/>
                        </a:solidFill>
                        <a:latin typeface="GothamNarrow-Light"/>
                        <a:ea typeface="+mn-ea"/>
                        <a:cs typeface="+mn-cs"/>
                      </a:endParaRPr>
                    </a:p>
                  </a:txBody>
                  <a:tcPr anchor="ctr">
                    <a:lnL w="12700">
                      <a:solidFill>
                        <a:schemeClr val="bg1"/>
                      </a:solidFill>
                    </a:lnL>
                    <a:lnR w="0">
                      <a:noFill/>
                    </a:lnR>
                    <a:lnT w="12700">
                      <a:solidFill>
                        <a:schemeClr val="bg1"/>
                      </a:solidFill>
                    </a:lnT>
                    <a:lnB w="12700">
                      <a:solidFill>
                        <a:schemeClr val="bg1"/>
                      </a:solidFill>
                    </a:lnB>
                    <a:solidFill>
                      <a:srgbClr val="EDCCCD"/>
                    </a:solidFill>
                  </a:tcPr>
                </a:tc>
                <a:extLst>
                  <a:ext uri="{0D108BD9-81ED-4DB2-BD59-A6C34878D82A}">
                    <a16:rowId xmlns:a16="http://schemas.microsoft.com/office/drawing/2014/main" val="3130572469"/>
                  </a:ext>
                </a:extLst>
              </a:tr>
              <a:tr h="724461">
                <a:tc>
                  <a:txBody>
                    <a:bodyPr/>
                    <a:lstStyle/>
                    <a:p>
                      <a:r>
                        <a:rPr lang="en-US" sz="1400" b="1">
                          <a:solidFill>
                            <a:schemeClr val="tx1"/>
                          </a:solidFill>
                          <a:latin typeface="GothamNarrow-Light"/>
                        </a:rPr>
                        <a:t>Email</a:t>
                      </a:r>
                    </a:p>
                  </a:txBody>
                  <a:tcPr anchor="ctr">
                    <a:lnL w="0">
                      <a:noFill/>
                    </a:lnL>
                    <a:lnR w="12700">
                      <a:solidFill>
                        <a:schemeClr val="bg1"/>
                      </a:solidFill>
                    </a:lnR>
                    <a:lnT w="12700">
                      <a:solidFill>
                        <a:schemeClr val="bg1"/>
                      </a:solidFill>
                    </a:lnT>
                    <a:lnB w="0">
                      <a:noFill/>
                    </a:lnB>
                    <a:solidFill>
                      <a:schemeClr val="bg1"/>
                    </a:solidFill>
                  </a:tcPr>
                </a:tc>
                <a:tc>
                  <a:txBody>
                    <a:bodyPr/>
                    <a:lstStyle/>
                    <a:p>
                      <a:r>
                        <a:rPr lang="en-US" sz="1200">
                          <a:solidFill>
                            <a:schemeClr val="tx1"/>
                          </a:solidFill>
                          <a:latin typeface="GothamNarrow-Light"/>
                        </a:rPr>
                        <a:t>pgx@</a:t>
                      </a:r>
                      <a:r>
                        <a:rPr lang="en-US" sz="1200" b="0" i="0" u="none" strike="noStrike" noProof="0">
                          <a:solidFill>
                            <a:schemeClr val="tx1"/>
                          </a:solidFill>
                          <a:latin typeface="GothamNarrow-Light"/>
                        </a:rPr>
                        <a:t>westernsydney.edu.au</a:t>
                      </a:r>
                    </a:p>
                    <a:p>
                      <a:pPr lvl="0">
                        <a:buNone/>
                      </a:pPr>
                      <a:endParaRPr lang="en-US" sz="1200">
                        <a:solidFill>
                          <a:schemeClr val="tx1"/>
                        </a:solidFill>
                        <a:latin typeface="GothamNarrow-Light"/>
                      </a:endParaRPr>
                    </a:p>
                  </a:txBody>
                  <a:tcPr anchor="ctr">
                    <a:lnL w="12700">
                      <a:solidFill>
                        <a:schemeClr val="bg1"/>
                      </a:solidFill>
                    </a:lnL>
                    <a:lnR w="12700">
                      <a:solidFill>
                        <a:schemeClr val="bg1"/>
                      </a:solidFill>
                    </a:lnR>
                    <a:lnT w="12700">
                      <a:solidFill>
                        <a:schemeClr val="bg1"/>
                      </a:solidFill>
                    </a:lnT>
                    <a:lnB w="0">
                      <a:noFill/>
                    </a:lnB>
                    <a:solidFill>
                      <a:schemeClr val="bg1"/>
                    </a:solidFill>
                  </a:tcPr>
                </a:tc>
                <a:tc>
                  <a:txBody>
                    <a:bodyPr/>
                    <a:lstStyle/>
                    <a:p>
                      <a:r>
                        <a:rPr lang="en-US" sz="1200">
                          <a:solidFill>
                            <a:schemeClr val="tx1"/>
                          </a:solidFill>
                          <a:latin typeface="GothamNarrow-Light"/>
                        </a:rPr>
                        <a:t>westernx@</a:t>
                      </a:r>
                      <a:r>
                        <a:rPr lang="en-US" sz="1200" b="0" i="0" u="none" strike="noStrike" noProof="0">
                          <a:solidFill>
                            <a:schemeClr val="tx1"/>
                          </a:solidFill>
                          <a:latin typeface="GothamNarrow-Light"/>
                        </a:rPr>
                        <a:t>westernsydney.edu.au</a:t>
                      </a:r>
                    </a:p>
                    <a:p>
                      <a:pPr lvl="0">
                        <a:buNone/>
                      </a:pPr>
                      <a:endParaRPr lang="en-US" sz="1200">
                        <a:solidFill>
                          <a:schemeClr val="tx1"/>
                        </a:solidFill>
                        <a:latin typeface="GothamNarrow-Light"/>
                      </a:endParaRPr>
                    </a:p>
                  </a:txBody>
                  <a:tcPr anchor="ctr">
                    <a:lnL w="12700">
                      <a:solidFill>
                        <a:schemeClr val="bg1"/>
                      </a:solidFill>
                    </a:lnL>
                    <a:lnR w="12700">
                      <a:solidFill>
                        <a:schemeClr val="bg1"/>
                      </a:solidFill>
                    </a:lnR>
                    <a:lnT w="12700">
                      <a:solidFill>
                        <a:schemeClr val="bg1"/>
                      </a:solidFill>
                    </a:lnT>
                    <a:lnB w="0">
                      <a:noFill/>
                    </a:lnB>
                    <a:solidFill>
                      <a:schemeClr val="bg1"/>
                    </a:solidFill>
                  </a:tcPr>
                </a:tc>
                <a:tc>
                  <a:txBody>
                    <a:bodyPr/>
                    <a:lstStyle/>
                    <a:p>
                      <a:r>
                        <a:rPr lang="en-US" sz="1200" dirty="0">
                          <a:solidFill>
                            <a:schemeClr val="tx1"/>
                          </a:solidFill>
                          <a:latin typeface="GothamNarrow-Light"/>
                        </a:rPr>
                        <a:t>21c@</a:t>
                      </a:r>
                      <a:r>
                        <a:rPr lang="en-US" sz="1200" b="0" i="0" u="none" strike="noStrike" noProof="0" dirty="0" err="1">
                          <a:solidFill>
                            <a:schemeClr val="tx1"/>
                          </a:solidFill>
                          <a:latin typeface="GothamNarrow-Light"/>
                        </a:rPr>
                        <a:t>westernsydney.edu.au</a:t>
                      </a:r>
                      <a:endParaRPr lang="en-US" sz="1200" b="0" i="0" u="none" strike="noStrike" noProof="0" dirty="0">
                        <a:solidFill>
                          <a:schemeClr val="tx1"/>
                        </a:solidFill>
                        <a:latin typeface="GothamNarrow-Light"/>
                      </a:endParaRPr>
                    </a:p>
                    <a:p>
                      <a:pPr lvl="0">
                        <a:buNone/>
                      </a:pPr>
                      <a:endParaRPr lang="en-US" sz="1200" dirty="0">
                        <a:solidFill>
                          <a:schemeClr val="tx1"/>
                        </a:solidFill>
                        <a:latin typeface="GothamNarrow-Light"/>
                      </a:endParaRPr>
                    </a:p>
                  </a:txBody>
                  <a:tcPr anchor="ctr">
                    <a:lnL w="12700">
                      <a:solidFill>
                        <a:schemeClr val="bg1"/>
                      </a:solidFill>
                    </a:lnL>
                    <a:lnR w="0">
                      <a:noFill/>
                    </a:lnR>
                    <a:lnT w="12700">
                      <a:solidFill>
                        <a:schemeClr val="bg1"/>
                      </a:solidFill>
                    </a:lnT>
                    <a:lnB w="0">
                      <a:noFill/>
                    </a:lnB>
                    <a:solidFill>
                      <a:schemeClr val="bg1"/>
                    </a:solidFill>
                  </a:tcPr>
                </a:tc>
                <a:extLst>
                  <a:ext uri="{0D108BD9-81ED-4DB2-BD59-A6C34878D82A}">
                    <a16:rowId xmlns:a16="http://schemas.microsoft.com/office/drawing/2014/main" val="750699872"/>
                  </a:ext>
                </a:extLst>
              </a:tr>
            </a:tbl>
          </a:graphicData>
        </a:graphic>
      </p:graphicFrame>
    </p:spTree>
    <p:extLst>
      <p:ext uri="{BB962C8B-B14F-4D97-AF65-F5344CB8AC3E}">
        <p14:creationId xmlns:p14="http://schemas.microsoft.com/office/powerpoint/2010/main" val="2492063100"/>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raphical user interface, application&#10;&#10;Description automatically generated">
            <a:extLst>
              <a:ext uri="{FF2B5EF4-FFF2-40B4-BE49-F238E27FC236}">
                <a16:creationId xmlns:a16="http://schemas.microsoft.com/office/drawing/2014/main" id="{241AAA78-EEAB-0CDB-4359-4EC9DBFF113B}"/>
              </a:ext>
            </a:extLst>
          </p:cNvPr>
          <p:cNvPicPr>
            <a:picLocks noChangeAspect="1"/>
          </p:cNvPicPr>
          <p:nvPr/>
        </p:nvPicPr>
        <p:blipFill rotWithShape="1">
          <a:blip r:embed="rId3"/>
          <a:srcRect b="83172"/>
          <a:stretch/>
        </p:blipFill>
        <p:spPr>
          <a:xfrm>
            <a:off x="-5751" y="0"/>
            <a:ext cx="12203501" cy="1154861"/>
          </a:xfrm>
          <a:prstGeom prst="rect">
            <a:avLst/>
          </a:prstGeom>
        </p:spPr>
      </p:pic>
      <p:pic>
        <p:nvPicPr>
          <p:cNvPr id="2" name="Picture 1" descr="Chart, diagram&#10;&#10;Description automatically generated">
            <a:extLst>
              <a:ext uri="{FF2B5EF4-FFF2-40B4-BE49-F238E27FC236}">
                <a16:creationId xmlns:a16="http://schemas.microsoft.com/office/drawing/2014/main" id="{BB489523-2725-C839-6580-E9BF4650A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51" y="4034861"/>
            <a:ext cx="2038575" cy="2823139"/>
          </a:xfrm>
          <a:prstGeom prst="rect">
            <a:avLst/>
          </a:prstGeom>
        </p:spPr>
      </p:pic>
      <p:pic>
        <p:nvPicPr>
          <p:cNvPr id="3" name="Picture 2" descr="Diagram&#10;&#10;Description automatically generated with low confidence">
            <a:extLst>
              <a:ext uri="{FF2B5EF4-FFF2-40B4-BE49-F238E27FC236}">
                <a16:creationId xmlns:a16="http://schemas.microsoft.com/office/drawing/2014/main" id="{B9B8336B-52CF-7DAC-C226-4DB13F5B6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901" y="1154861"/>
            <a:ext cx="2221099" cy="2880000"/>
          </a:xfrm>
          <a:prstGeom prst="rect">
            <a:avLst/>
          </a:prstGeom>
        </p:spPr>
      </p:pic>
      <p:pic>
        <p:nvPicPr>
          <p:cNvPr id="4" name="Picture 3" descr="Chart, treemap chart&#10;&#10;Description automatically generated">
            <a:extLst>
              <a:ext uri="{FF2B5EF4-FFF2-40B4-BE49-F238E27FC236}">
                <a16:creationId xmlns:a16="http://schemas.microsoft.com/office/drawing/2014/main" id="{AEB5E26F-149C-49AD-C869-A2D848EC8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1489" y="1154861"/>
            <a:ext cx="2023662" cy="2880000"/>
          </a:xfrm>
          <a:prstGeom prst="rect">
            <a:avLst/>
          </a:prstGeom>
        </p:spPr>
      </p:pic>
      <p:pic>
        <p:nvPicPr>
          <p:cNvPr id="5" name="Picture 4" descr="A picture containing text, businesscard, envelope, vector graphics&#10;&#10;Description automatically generated">
            <a:extLst>
              <a:ext uri="{FF2B5EF4-FFF2-40B4-BE49-F238E27FC236}">
                <a16:creationId xmlns:a16="http://schemas.microsoft.com/office/drawing/2014/main" id="{E1955CFC-B900-92A1-716B-8A73762C1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8487" y="4034861"/>
            <a:ext cx="2196388" cy="2823139"/>
          </a:xfrm>
          <a:prstGeom prst="rect">
            <a:avLst/>
          </a:prstGeom>
        </p:spPr>
      </p:pic>
      <p:sp>
        <p:nvSpPr>
          <p:cNvPr id="6" name="TextBox 5">
            <a:extLst>
              <a:ext uri="{FF2B5EF4-FFF2-40B4-BE49-F238E27FC236}">
                <a16:creationId xmlns:a16="http://schemas.microsoft.com/office/drawing/2014/main" id="{008C34A3-4CA6-0CB8-22EF-70F5A5369017}"/>
              </a:ext>
            </a:extLst>
          </p:cNvPr>
          <p:cNvSpPr txBox="1"/>
          <p:nvPr/>
        </p:nvSpPr>
        <p:spPr>
          <a:xfrm>
            <a:off x="634277" y="1671413"/>
            <a:ext cx="3102671" cy="3108543"/>
          </a:xfrm>
          <a:prstGeom prst="rect">
            <a:avLst/>
          </a:prstGeom>
          <a:noFill/>
        </p:spPr>
        <p:txBody>
          <a:bodyPr wrap="square" lIns="91440" tIns="45720" rIns="91440" bIns="45720" rtlCol="0" anchor="t">
            <a:spAutoFit/>
          </a:bodyPr>
          <a:lstStyle/>
          <a:p>
            <a:pPr marL="457200" indent="-457200">
              <a:buFont typeface="Courier New" panose="02070309020205020404" pitchFamily="49" charset="0"/>
              <a:buChar char="o"/>
            </a:pPr>
            <a:r>
              <a:rPr lang="en-US" sz="2800" b="1" dirty="0">
                <a:solidFill>
                  <a:srgbClr val="A41F34"/>
                </a:solidFill>
                <a:latin typeface="gotham narrow bold"/>
                <a:ea typeface="Open Sans"/>
                <a:cs typeface="Open Sans"/>
              </a:rPr>
              <a:t>Drivers</a:t>
            </a:r>
          </a:p>
          <a:p>
            <a:endParaRPr lang="en-US" sz="2800" b="1" dirty="0">
              <a:solidFill>
                <a:srgbClr val="A41F34"/>
              </a:solidFill>
              <a:latin typeface="gotham narrow bold"/>
              <a:ea typeface="Open Sans"/>
              <a:cs typeface="Open Sans"/>
            </a:endParaRPr>
          </a:p>
          <a:p>
            <a:pPr marL="457200" indent="-457200">
              <a:buFont typeface="Courier New" panose="02070309020205020404" pitchFamily="49" charset="0"/>
              <a:buChar char="o"/>
            </a:pPr>
            <a:r>
              <a:rPr lang="en-US" sz="2800" b="1" dirty="0">
                <a:solidFill>
                  <a:srgbClr val="A41F34"/>
                </a:solidFill>
                <a:latin typeface="gotham narrow bold"/>
                <a:ea typeface="Open Sans"/>
                <a:cs typeface="Open Sans"/>
              </a:rPr>
              <a:t>Challenges</a:t>
            </a:r>
          </a:p>
          <a:p>
            <a:pPr marL="457200" indent="-457200">
              <a:buFont typeface="Courier New" panose="02070309020205020404" pitchFamily="49" charset="0"/>
              <a:buChar char="o"/>
            </a:pPr>
            <a:endParaRPr lang="en-US" sz="2800" b="1" dirty="0">
              <a:solidFill>
                <a:srgbClr val="A41F34"/>
              </a:solidFill>
              <a:latin typeface="gotham narrow bold"/>
              <a:ea typeface="Open Sans"/>
              <a:cs typeface="Open Sans"/>
            </a:endParaRPr>
          </a:p>
          <a:p>
            <a:pPr marL="457200" indent="-457200">
              <a:buFont typeface="Courier New" panose="02070309020205020404" pitchFamily="49" charset="0"/>
              <a:buChar char="o"/>
            </a:pPr>
            <a:r>
              <a:rPr lang="en-US" sz="2800" b="1" dirty="0">
                <a:solidFill>
                  <a:srgbClr val="A41F34"/>
                </a:solidFill>
                <a:latin typeface="gotham narrow bold"/>
                <a:ea typeface="Open Sans"/>
                <a:cs typeface="Open Sans"/>
              </a:rPr>
              <a:t>Frameworks</a:t>
            </a:r>
          </a:p>
          <a:p>
            <a:pPr marL="457200" indent="-457200">
              <a:buFont typeface="Courier New" panose="02070309020205020404" pitchFamily="49" charset="0"/>
              <a:buChar char="o"/>
            </a:pPr>
            <a:endParaRPr lang="en-US" sz="2800" b="1" dirty="0">
              <a:solidFill>
                <a:srgbClr val="A41F34"/>
              </a:solidFill>
              <a:latin typeface="gotham narrow bold"/>
              <a:ea typeface="Open Sans"/>
              <a:cs typeface="Open Sans"/>
            </a:endParaRPr>
          </a:p>
          <a:p>
            <a:pPr marL="457200" indent="-457200">
              <a:buFont typeface="Courier New" panose="02070309020205020404" pitchFamily="49" charset="0"/>
              <a:buChar char="o"/>
            </a:pPr>
            <a:r>
              <a:rPr lang="en-US" sz="2800" b="1" dirty="0">
                <a:solidFill>
                  <a:srgbClr val="A41F34"/>
                </a:solidFill>
                <a:latin typeface="gotham narrow bold"/>
                <a:ea typeface="Open Sans"/>
                <a:cs typeface="Open Sans"/>
              </a:rPr>
              <a:t>Ecosystem</a:t>
            </a:r>
          </a:p>
        </p:txBody>
      </p:sp>
      <p:sp>
        <p:nvSpPr>
          <p:cNvPr id="9" name="TextBox 8">
            <a:extLst>
              <a:ext uri="{FF2B5EF4-FFF2-40B4-BE49-F238E27FC236}">
                <a16:creationId xmlns:a16="http://schemas.microsoft.com/office/drawing/2014/main" id="{CD4C5FAC-94E7-1CBB-B638-3C93DA13F23E}"/>
              </a:ext>
            </a:extLst>
          </p:cNvPr>
          <p:cNvSpPr txBox="1"/>
          <p:nvPr/>
        </p:nvSpPr>
        <p:spPr>
          <a:xfrm>
            <a:off x="3872645" y="2566566"/>
            <a:ext cx="3797450" cy="2308324"/>
          </a:xfrm>
          <a:prstGeom prst="rect">
            <a:avLst/>
          </a:prstGeom>
          <a:noFill/>
        </p:spPr>
        <p:txBody>
          <a:bodyPr wrap="square">
            <a:spAutoFit/>
          </a:bodyPr>
          <a:lstStyle/>
          <a:p>
            <a:pPr>
              <a:defRPr/>
            </a:pPr>
            <a:r>
              <a:rPr kumimoji="0" lang="en-US" sz="1800" b="0" u="none" strike="noStrike" kern="1200" cap="none" spc="0" normalizeH="0" baseline="0" noProof="0" dirty="0">
                <a:ln>
                  <a:noFill/>
                </a:ln>
                <a:solidFill>
                  <a:schemeClr val="tx2"/>
                </a:solidFill>
                <a:effectLst/>
                <a:uLnTx/>
                <a:uFillTx/>
                <a:latin typeface="Gotham Narrow Book" pitchFamily="2" charset="0"/>
              </a:rPr>
              <a:t>“A </a:t>
            </a:r>
            <a:r>
              <a:rPr kumimoji="0" lang="en-US" sz="1800" b="0" u="none" strike="noStrike" kern="1200" cap="none" spc="0" normalizeH="0" baseline="0" noProof="0" dirty="0" err="1">
                <a:ln>
                  <a:noFill/>
                </a:ln>
                <a:solidFill>
                  <a:schemeClr val="tx2"/>
                </a:solidFill>
                <a:effectLst/>
                <a:uLnTx/>
                <a:uFillTx/>
                <a:latin typeface="Gotham Narrow Book" pitchFamily="2" charset="0"/>
              </a:rPr>
              <a:t>microcredential</a:t>
            </a:r>
            <a:r>
              <a:rPr kumimoji="0" lang="en-US" sz="1800" b="0" u="none" strike="noStrike" kern="1200" cap="none" spc="0" normalizeH="0" baseline="0" noProof="0" dirty="0">
                <a:ln>
                  <a:noFill/>
                </a:ln>
                <a:solidFill>
                  <a:schemeClr val="tx2"/>
                </a:solidFill>
                <a:effectLst/>
                <a:uLnTx/>
                <a:uFillTx/>
                <a:latin typeface="Gotham Narrow Book" pitchFamily="2" charset="0"/>
              </a:rPr>
              <a:t> is a certification of assessed learning or competency, with a minimum </a:t>
            </a:r>
            <a:r>
              <a:rPr lang="en-US" dirty="0">
                <a:solidFill>
                  <a:schemeClr val="tx2"/>
                </a:solidFill>
                <a:latin typeface="Gotham Narrow Book" pitchFamily="2" charset="0"/>
              </a:rPr>
              <a:t>volume of learning of one hour and less than an AQF award qualification, that is additional, alternate, complementary to or a component part of an AQF award qualification.”</a:t>
            </a:r>
            <a:r>
              <a:rPr kumimoji="0" lang="en-US" sz="1800" b="0" u="none" strike="noStrike" kern="1200" cap="none" spc="0" normalizeH="0" baseline="0" noProof="0" dirty="0">
                <a:ln>
                  <a:noFill/>
                </a:ln>
                <a:solidFill>
                  <a:srgbClr val="FEFFFF"/>
                </a:solidFill>
                <a:effectLst/>
                <a:uLnTx/>
                <a:uFillTx/>
                <a:latin typeface="Gotham Narrow Book" pitchFamily="2" charset="0"/>
              </a:rPr>
              <a:t>subjects.</a:t>
            </a:r>
            <a:r>
              <a:rPr lang="en-US" sz="1800" b="0" dirty="0">
                <a:latin typeface="Gotham Narrow Book" pitchFamily="2" charset="0"/>
              </a:rPr>
              <a:t> </a:t>
            </a:r>
            <a:endParaRPr lang="en-US" sz="1800" b="0" u="none" strike="noStrike" kern="1200" cap="none" spc="0" normalizeH="0" baseline="0" noProof="0" dirty="0">
              <a:ln>
                <a:noFill/>
              </a:ln>
              <a:solidFill>
                <a:srgbClr val="FEFFFF"/>
              </a:solidFill>
              <a:effectLst/>
              <a:uLnTx/>
              <a:uFillTx/>
              <a:latin typeface="Gotham Narrow Book" pitchFamily="2" charset="0"/>
            </a:endParaRPr>
          </a:p>
        </p:txBody>
      </p:sp>
      <p:sp>
        <p:nvSpPr>
          <p:cNvPr id="10" name="TextBox 9">
            <a:extLst>
              <a:ext uri="{FF2B5EF4-FFF2-40B4-BE49-F238E27FC236}">
                <a16:creationId xmlns:a16="http://schemas.microsoft.com/office/drawing/2014/main" id="{CD381F55-AD3C-83DD-C6EC-3699B580202D}"/>
              </a:ext>
            </a:extLst>
          </p:cNvPr>
          <p:cNvSpPr txBox="1"/>
          <p:nvPr/>
        </p:nvSpPr>
        <p:spPr>
          <a:xfrm>
            <a:off x="3872645" y="1575561"/>
            <a:ext cx="3797451" cy="707886"/>
          </a:xfrm>
          <a:prstGeom prst="rect">
            <a:avLst/>
          </a:prstGeom>
          <a:noFill/>
        </p:spPr>
        <p:txBody>
          <a:bodyPr wrap="square" lIns="91440" tIns="45720" rIns="91440" bIns="45720" rtlCol="0" anchor="t">
            <a:spAutoFit/>
          </a:bodyPr>
          <a:lstStyle/>
          <a:p>
            <a:r>
              <a:rPr lang="en-US" sz="2000" b="1" dirty="0">
                <a:solidFill>
                  <a:srgbClr val="A41F34"/>
                </a:solidFill>
                <a:latin typeface="gotham narrow bold"/>
                <a:ea typeface="Open Sans"/>
                <a:cs typeface="Open Sans"/>
              </a:rPr>
              <a:t>National </a:t>
            </a:r>
            <a:r>
              <a:rPr lang="en-US" sz="2000" b="1" dirty="0" err="1">
                <a:solidFill>
                  <a:srgbClr val="A41F34"/>
                </a:solidFill>
                <a:latin typeface="gotham narrow bold"/>
                <a:ea typeface="Open Sans"/>
                <a:cs typeface="Open Sans"/>
              </a:rPr>
              <a:t>Microcredentials</a:t>
            </a:r>
            <a:r>
              <a:rPr lang="en-US" sz="2000" b="1" dirty="0">
                <a:solidFill>
                  <a:srgbClr val="A41F34"/>
                </a:solidFill>
                <a:latin typeface="gotham narrow bold"/>
                <a:ea typeface="Open Sans"/>
                <a:cs typeface="Open Sans"/>
              </a:rPr>
              <a:t> Framework (NMF)</a:t>
            </a:r>
          </a:p>
        </p:txBody>
      </p:sp>
    </p:spTree>
    <p:extLst>
      <p:ext uri="{BB962C8B-B14F-4D97-AF65-F5344CB8AC3E}">
        <p14:creationId xmlns:p14="http://schemas.microsoft.com/office/powerpoint/2010/main" val="305076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phical user interface, application&#10;&#10;Description automatically generated">
            <a:extLst>
              <a:ext uri="{FF2B5EF4-FFF2-40B4-BE49-F238E27FC236}">
                <a16:creationId xmlns:a16="http://schemas.microsoft.com/office/drawing/2014/main" id="{D697123A-7E48-F7CE-A917-7D26B4B583C5}"/>
              </a:ext>
            </a:extLst>
          </p:cNvPr>
          <p:cNvPicPr>
            <a:picLocks noChangeAspect="1"/>
          </p:cNvPicPr>
          <p:nvPr/>
        </p:nvPicPr>
        <p:blipFill rotWithShape="1">
          <a:blip r:embed="rId3"/>
          <a:srcRect b="83172"/>
          <a:stretch/>
        </p:blipFill>
        <p:spPr>
          <a:xfrm>
            <a:off x="-5751" y="0"/>
            <a:ext cx="12203501" cy="1154861"/>
          </a:xfrm>
          <a:prstGeom prst="rect">
            <a:avLst/>
          </a:prstGeom>
        </p:spPr>
      </p:pic>
      <p:graphicFrame>
        <p:nvGraphicFramePr>
          <p:cNvPr id="5" name="Table 4">
            <a:extLst>
              <a:ext uri="{FF2B5EF4-FFF2-40B4-BE49-F238E27FC236}">
                <a16:creationId xmlns:a16="http://schemas.microsoft.com/office/drawing/2014/main" id="{282713E3-40E9-2FD9-E718-1A40EBE5E636}"/>
              </a:ext>
            </a:extLst>
          </p:cNvPr>
          <p:cNvGraphicFramePr>
            <a:graphicFrameLocks noGrp="1"/>
          </p:cNvGraphicFramePr>
          <p:nvPr>
            <p:extLst>
              <p:ext uri="{D42A27DB-BD31-4B8C-83A1-F6EECF244321}">
                <p14:modId xmlns:p14="http://schemas.microsoft.com/office/powerpoint/2010/main" val="416339182"/>
              </p:ext>
            </p:extLst>
          </p:nvPr>
        </p:nvGraphicFramePr>
        <p:xfrm>
          <a:off x="1119133" y="4595891"/>
          <a:ext cx="9953730" cy="1493520"/>
        </p:xfrm>
        <a:graphic>
          <a:graphicData uri="http://schemas.openxmlformats.org/drawingml/2006/table">
            <a:tbl>
              <a:tblPr firstRow="1" bandRow="1">
                <a:tableStyleId>{5C22544A-7EE6-4342-B048-85BDC9FD1C3A}</a:tableStyleId>
              </a:tblPr>
              <a:tblGrid>
                <a:gridCol w="3317910">
                  <a:extLst>
                    <a:ext uri="{9D8B030D-6E8A-4147-A177-3AD203B41FA5}">
                      <a16:colId xmlns:a16="http://schemas.microsoft.com/office/drawing/2014/main" val="4265219465"/>
                    </a:ext>
                  </a:extLst>
                </a:gridCol>
                <a:gridCol w="3317910">
                  <a:extLst>
                    <a:ext uri="{9D8B030D-6E8A-4147-A177-3AD203B41FA5}">
                      <a16:colId xmlns:a16="http://schemas.microsoft.com/office/drawing/2014/main" val="2846910387"/>
                    </a:ext>
                  </a:extLst>
                </a:gridCol>
                <a:gridCol w="3317910">
                  <a:extLst>
                    <a:ext uri="{9D8B030D-6E8A-4147-A177-3AD203B41FA5}">
                      <a16:colId xmlns:a16="http://schemas.microsoft.com/office/drawing/2014/main" val="2942583014"/>
                    </a:ext>
                  </a:extLst>
                </a:gridCol>
              </a:tblGrid>
              <a:tr h="1158721">
                <a:tc>
                  <a:txBody>
                    <a:bodyPr/>
                    <a:lstStyle/>
                    <a:p>
                      <a:pPr marL="285750" indent="-285750" algn="l">
                        <a:buFont typeface="Arial" panose="020B0604020202020204" pitchFamily="34" charset="0"/>
                        <a:buChar char="•"/>
                      </a:pPr>
                      <a:r>
                        <a:rPr lang="en-GB" sz="1400" dirty="0">
                          <a:solidFill>
                            <a:schemeClr val="tx1"/>
                          </a:solidFill>
                          <a:effectLst/>
                          <a:latin typeface="GothamNarrow-Light"/>
                        </a:rPr>
                        <a:t>Current UG students</a:t>
                      </a:r>
                    </a:p>
                    <a:p>
                      <a:pPr marL="285750" indent="-285750" algn="l">
                        <a:buFont typeface="Arial" panose="020B0604020202020204" pitchFamily="34" charset="0"/>
                        <a:buChar char="•"/>
                      </a:pPr>
                      <a:endParaRPr lang="en-GB" sz="1400" dirty="0">
                        <a:solidFill>
                          <a:schemeClr val="tx1"/>
                        </a:solidFill>
                        <a:effectLst/>
                        <a:latin typeface="GothamNarrow-Light"/>
                      </a:endParaRPr>
                    </a:p>
                    <a:p>
                      <a:pPr marL="285750" indent="-285750" algn="l">
                        <a:buFont typeface="Arial" panose="020B0604020202020204" pitchFamily="34" charset="0"/>
                        <a:buChar char="•"/>
                      </a:pPr>
                      <a:r>
                        <a:rPr lang="en-GB" sz="1400" dirty="0">
                          <a:solidFill>
                            <a:schemeClr val="tx1"/>
                          </a:solidFill>
                          <a:effectLst/>
                          <a:latin typeface="GothamNarrow-Light"/>
                        </a:rPr>
                        <a:t>Prospective UG students</a:t>
                      </a:r>
                    </a:p>
                    <a:p>
                      <a:pPr marL="285750" indent="-285750" algn="l">
                        <a:buFont typeface="Arial" panose="020B0604020202020204" pitchFamily="34" charset="0"/>
                        <a:buChar char="•"/>
                      </a:pPr>
                      <a:endParaRPr lang="en-GB" sz="1400" dirty="0">
                        <a:solidFill>
                          <a:schemeClr val="tx1"/>
                        </a:solidFill>
                        <a:effectLst/>
                        <a:latin typeface="GothamNarrow-Light"/>
                      </a:endParaRPr>
                    </a:p>
                    <a:p>
                      <a:pPr marL="285750" indent="-285750" algn="l">
                        <a:buFont typeface="Arial" panose="020B0604020202020204" pitchFamily="34" charset="0"/>
                        <a:buChar char="•"/>
                      </a:pPr>
                      <a:r>
                        <a:rPr lang="en-GB" sz="1400" dirty="0">
                          <a:solidFill>
                            <a:schemeClr val="tx1"/>
                          </a:solidFill>
                          <a:effectLst/>
                          <a:latin typeface="GothamNarrow-Light"/>
                        </a:rPr>
                        <a:t>Community and Schools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tc>
                  <a:txBody>
                    <a:bodyPr/>
                    <a:lstStyle/>
                    <a:p>
                      <a:pPr marL="285750" indent="-285750" algn="l">
                        <a:buFont typeface="Arial" panose="020B0604020202020204" pitchFamily="34" charset="0"/>
                        <a:buChar char="•"/>
                      </a:pPr>
                      <a:r>
                        <a:rPr lang="en-GB" sz="1400" dirty="0" err="1">
                          <a:solidFill>
                            <a:schemeClr val="tx1"/>
                          </a:solidFill>
                          <a:effectLst/>
                          <a:latin typeface="GothamNarrow-Light"/>
                        </a:rPr>
                        <a:t>Upskiller</a:t>
                      </a:r>
                      <a:r>
                        <a:rPr lang="en-GB" sz="1400" dirty="0">
                          <a:solidFill>
                            <a:schemeClr val="tx1"/>
                          </a:solidFill>
                          <a:effectLst/>
                          <a:latin typeface="GothamNarrow-Light"/>
                        </a:rPr>
                        <a:t> / </a:t>
                      </a:r>
                      <a:r>
                        <a:rPr lang="en-GB" sz="1400" dirty="0" err="1">
                          <a:solidFill>
                            <a:schemeClr val="tx1"/>
                          </a:solidFill>
                          <a:effectLst/>
                          <a:latin typeface="GothamNarrow-Light"/>
                        </a:rPr>
                        <a:t>Reskiller</a:t>
                      </a:r>
                      <a:endParaRPr lang="en-GB" sz="1400" dirty="0">
                        <a:solidFill>
                          <a:schemeClr val="tx1"/>
                        </a:solidFill>
                        <a:effectLst/>
                        <a:latin typeface="GothamNarrow-Light"/>
                      </a:endParaRPr>
                    </a:p>
                    <a:p>
                      <a:pPr marL="285750" indent="-285750" algn="l">
                        <a:buFont typeface="Arial" panose="020B0604020202020204" pitchFamily="34" charset="0"/>
                        <a:buChar char="•"/>
                      </a:pPr>
                      <a:endParaRPr lang="en-GB" sz="1400" dirty="0">
                        <a:solidFill>
                          <a:schemeClr val="tx1"/>
                        </a:solidFill>
                        <a:effectLst/>
                        <a:latin typeface="GothamNarrow-Light"/>
                      </a:endParaRPr>
                    </a:p>
                    <a:p>
                      <a:pPr marL="285750" indent="-285750" algn="l">
                        <a:buFont typeface="Arial" panose="020B0604020202020204" pitchFamily="34" charset="0"/>
                        <a:buChar char="•"/>
                      </a:pPr>
                      <a:r>
                        <a:rPr lang="en-GB" sz="1400" dirty="0">
                          <a:solidFill>
                            <a:schemeClr val="tx1"/>
                          </a:solidFill>
                          <a:effectLst/>
                          <a:latin typeface="GothamNarrow-Light"/>
                        </a:rPr>
                        <a:t>Prospective UG students</a:t>
                      </a:r>
                    </a:p>
                    <a:p>
                      <a:pPr marL="285750" indent="-285750" algn="l">
                        <a:buFont typeface="Arial" panose="020B0604020202020204" pitchFamily="34" charset="0"/>
                        <a:buChar char="•"/>
                      </a:pPr>
                      <a:endParaRPr lang="en-GB" sz="1400" dirty="0">
                        <a:solidFill>
                          <a:schemeClr val="tx1"/>
                        </a:solidFill>
                        <a:effectLst/>
                        <a:latin typeface="GothamNarrow-Light"/>
                      </a:endParaRPr>
                    </a:p>
                    <a:p>
                      <a:pPr marL="285750" indent="-285750" algn="l">
                        <a:buFont typeface="Arial" panose="020B0604020202020204" pitchFamily="34" charset="0"/>
                        <a:buChar char="•"/>
                      </a:pPr>
                      <a:r>
                        <a:rPr lang="en-GB" sz="1400" dirty="0">
                          <a:solidFill>
                            <a:schemeClr val="tx1"/>
                          </a:solidFill>
                          <a:effectLst/>
                          <a:latin typeface="GothamNarrow-Light"/>
                        </a:rPr>
                        <a:t>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tc>
                  <a:txBody>
                    <a:bodyPr/>
                    <a:lstStyle/>
                    <a:p>
                      <a:pPr marL="285750" indent="-285750" algn="ctr" defTabSz="914400" rtl="0" eaLnBrk="1" latinLnBrk="0" hangingPunct="1">
                        <a:buFont typeface="Arial" panose="020B0604020202020204" pitchFamily="34" charset="0"/>
                        <a:buChar char="•"/>
                      </a:pPr>
                      <a:endParaRPr lang="en-GB" sz="1400" b="1" kern="1200" dirty="0">
                        <a:solidFill>
                          <a:schemeClr val="tx1"/>
                        </a:solidFill>
                        <a:effectLst/>
                        <a:latin typeface="GothamNarrow-Light"/>
                        <a:ea typeface="+mn-ea"/>
                        <a:cs typeface="+mn-cs"/>
                      </a:endParaRPr>
                    </a:p>
                    <a:p>
                      <a:pPr marL="285750" indent="-285750" algn="l" defTabSz="914400" rtl="0" eaLnBrk="1" latinLnBrk="0" hangingPunct="1">
                        <a:buFont typeface="Arial" panose="020B0604020202020204" pitchFamily="34" charset="0"/>
                        <a:buChar char="•"/>
                      </a:pPr>
                      <a:r>
                        <a:rPr lang="en-GB" sz="1400" b="1" kern="1200" dirty="0">
                          <a:solidFill>
                            <a:schemeClr val="tx1"/>
                          </a:solidFill>
                          <a:effectLst/>
                          <a:latin typeface="GothamNarrow-Light"/>
                          <a:ea typeface="+mn-ea"/>
                          <a:cs typeface="+mn-cs"/>
                        </a:rPr>
                        <a:t>new partnership model</a:t>
                      </a:r>
                    </a:p>
                    <a:p>
                      <a:pPr marL="285750" indent="-285750" algn="l" defTabSz="914400" rtl="0" eaLnBrk="1" latinLnBrk="0" hangingPunct="1">
                        <a:buFont typeface="Arial" panose="020B0604020202020204" pitchFamily="34" charset="0"/>
                        <a:buChar char="•"/>
                      </a:pPr>
                      <a:endParaRPr lang="en-GB" sz="1400" b="1" kern="1200" dirty="0">
                        <a:solidFill>
                          <a:schemeClr val="tx1"/>
                        </a:solidFill>
                        <a:effectLst/>
                        <a:latin typeface="GothamNarrow-Light"/>
                        <a:ea typeface="+mn-ea"/>
                        <a:cs typeface="+mn-cs"/>
                      </a:endParaRPr>
                    </a:p>
                    <a:p>
                      <a:pPr marL="285750" indent="-285750" algn="l" defTabSz="914400" rtl="0" eaLnBrk="1" latinLnBrk="0" hangingPunct="1">
                        <a:buFont typeface="Arial" panose="020B0604020202020204" pitchFamily="34" charset="0"/>
                        <a:buChar char="•"/>
                      </a:pPr>
                      <a:r>
                        <a:rPr lang="en-GB" sz="1400" b="1" kern="1200" dirty="0">
                          <a:solidFill>
                            <a:schemeClr val="tx1"/>
                          </a:solidFill>
                          <a:effectLst/>
                          <a:latin typeface="GothamNarrow-Light"/>
                          <a:ea typeface="+mn-ea"/>
                          <a:cs typeface="+mn-cs"/>
                        </a:rPr>
                        <a:t>new ‘not’ degree model</a:t>
                      </a:r>
                    </a:p>
                    <a:p>
                      <a:pPr marL="285750" indent="-285750" algn="l" defTabSz="914400" rtl="0" eaLnBrk="1" latinLnBrk="0" hangingPunct="1">
                        <a:buFont typeface="Arial" panose="020B0604020202020204" pitchFamily="34" charset="0"/>
                        <a:buChar char="•"/>
                      </a:pPr>
                      <a:endParaRPr lang="en-GB" sz="1400" b="1" kern="1200" dirty="0">
                        <a:solidFill>
                          <a:schemeClr val="tx1"/>
                        </a:solidFill>
                        <a:effectLst/>
                        <a:latin typeface="GothamNarrow-Light"/>
                        <a:ea typeface="+mn-ea"/>
                        <a:cs typeface="+mn-cs"/>
                      </a:endParaRPr>
                    </a:p>
                    <a:p>
                      <a:pPr marL="285750" indent="-285750" algn="l" defTabSz="914400" rtl="0" eaLnBrk="1" latinLnBrk="0" hangingPunct="1">
                        <a:buFont typeface="Arial" panose="020B0604020202020204" pitchFamily="34" charset="0"/>
                        <a:buChar char="•"/>
                      </a:pPr>
                      <a:r>
                        <a:rPr lang="en-GB" sz="1400" b="1" kern="1200" dirty="0">
                          <a:solidFill>
                            <a:schemeClr val="tx1"/>
                          </a:solidFill>
                          <a:effectLst/>
                          <a:latin typeface="GothamNarrow-Light"/>
                          <a:ea typeface="+mn-ea"/>
                          <a:cs typeface="+mn-cs"/>
                        </a:rPr>
                        <a:t>new subscription model</a:t>
                      </a:r>
                    </a:p>
                    <a:p>
                      <a:pPr marL="285750" indent="-285750" algn="ctr">
                        <a:buFont typeface="Arial" panose="020B0604020202020204" pitchFamily="34" charset="0"/>
                        <a:buChar char="•"/>
                      </a:pPr>
                      <a:endParaRPr lang="en-GB" sz="1400" dirty="0">
                        <a:solidFill>
                          <a:schemeClr val="tx1"/>
                        </a:solidFill>
                        <a:effectLst/>
                        <a:latin typeface="GothamNarrow-Light"/>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a:solidFill>
                        <a:schemeClr val="bg1"/>
                      </a:solidFill>
                    </a:lnB>
                    <a:solidFill>
                      <a:srgbClr val="EDCCCD"/>
                    </a:solidFill>
                  </a:tcPr>
                </a:tc>
                <a:extLst>
                  <a:ext uri="{0D108BD9-81ED-4DB2-BD59-A6C34878D82A}">
                    <a16:rowId xmlns:a16="http://schemas.microsoft.com/office/drawing/2014/main" val="3981010899"/>
                  </a:ext>
                </a:extLst>
              </a:tr>
            </a:tbl>
          </a:graphicData>
        </a:graphic>
      </p:graphicFrame>
      <p:pic>
        <p:nvPicPr>
          <p:cNvPr id="1026" name="Picture 2" descr="WesternX | Western Sydney University">
            <a:extLst>
              <a:ext uri="{FF2B5EF4-FFF2-40B4-BE49-F238E27FC236}">
                <a16:creationId xmlns:a16="http://schemas.microsoft.com/office/drawing/2014/main" id="{110A4AAD-A38F-0464-8399-1CCD993CA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794" y="1946988"/>
            <a:ext cx="2966411" cy="2234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mon Barrie: 21C - YouTube">
            <a:extLst>
              <a:ext uri="{FF2B5EF4-FFF2-40B4-BE49-F238E27FC236}">
                <a16:creationId xmlns:a16="http://schemas.microsoft.com/office/drawing/2014/main" id="{C85DC74C-FA46-7243-97EB-B8C5FD558B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000" t="22564" r="30769" b="34653"/>
          <a:stretch/>
        </p:blipFill>
        <p:spPr bwMode="auto">
          <a:xfrm>
            <a:off x="1527900" y="2262109"/>
            <a:ext cx="2606455" cy="15989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0249F3B-7CC7-984F-E230-692EE7802673}"/>
              </a:ext>
            </a:extLst>
          </p:cNvPr>
          <p:cNvSpPr txBox="1"/>
          <p:nvPr/>
        </p:nvSpPr>
        <p:spPr>
          <a:xfrm>
            <a:off x="8030315" y="2261544"/>
            <a:ext cx="2633785" cy="1569660"/>
          </a:xfrm>
          <a:prstGeom prst="rect">
            <a:avLst/>
          </a:prstGeom>
          <a:noFill/>
        </p:spPr>
        <p:txBody>
          <a:bodyPr wrap="square">
            <a:spAutoFit/>
          </a:bodyPr>
          <a:lstStyle/>
          <a:p>
            <a:r>
              <a:rPr lang="en-US" sz="9600" b="1" dirty="0">
                <a:solidFill>
                  <a:schemeClr val="accent4"/>
                </a:solidFill>
                <a:latin typeface="gotham narrow bold"/>
                <a:ea typeface="Open Sans"/>
                <a:cs typeface="Open Sans"/>
              </a:rPr>
              <a:t>PGx</a:t>
            </a:r>
          </a:p>
        </p:txBody>
      </p:sp>
    </p:spTree>
    <p:extLst>
      <p:ext uri="{BB962C8B-B14F-4D97-AF65-F5344CB8AC3E}">
        <p14:creationId xmlns:p14="http://schemas.microsoft.com/office/powerpoint/2010/main" val="3866958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ext, timeline&#10;&#10;Description automatically generated">
            <a:extLst>
              <a:ext uri="{FF2B5EF4-FFF2-40B4-BE49-F238E27FC236}">
                <a16:creationId xmlns:a16="http://schemas.microsoft.com/office/drawing/2014/main" id="{8B31BFD5-4E33-E855-461D-242124916CE6}"/>
              </a:ext>
            </a:extLst>
          </p:cNvPr>
          <p:cNvPicPr>
            <a:picLocks noChangeAspect="1"/>
          </p:cNvPicPr>
          <p:nvPr/>
        </p:nvPicPr>
        <p:blipFill rotWithShape="1">
          <a:blip r:embed="rId3"/>
          <a:srcRect l="72988" t="36626" r="1564" b="6155"/>
          <a:stretch/>
        </p:blipFill>
        <p:spPr>
          <a:xfrm>
            <a:off x="8621485" y="2844094"/>
            <a:ext cx="3104105" cy="3707432"/>
          </a:xfrm>
          <a:prstGeom prst="rect">
            <a:avLst/>
          </a:prstGeom>
        </p:spPr>
      </p:pic>
      <p:sp>
        <p:nvSpPr>
          <p:cNvPr id="3" name="Rectangle 2">
            <a:extLst>
              <a:ext uri="{FF2B5EF4-FFF2-40B4-BE49-F238E27FC236}">
                <a16:creationId xmlns:a16="http://schemas.microsoft.com/office/drawing/2014/main" id="{E0E68B8A-199F-A42E-5E95-69B5599845FD}"/>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02 | 21C</a:t>
            </a:r>
          </a:p>
        </p:txBody>
      </p:sp>
      <p:pic>
        <p:nvPicPr>
          <p:cNvPr id="6" name="Picture 5" descr="Text&#10;&#10;Description automatically generated">
            <a:extLst>
              <a:ext uri="{FF2B5EF4-FFF2-40B4-BE49-F238E27FC236}">
                <a16:creationId xmlns:a16="http://schemas.microsoft.com/office/drawing/2014/main" id="{9BAB50B9-89EB-D768-541E-9BE59AE9CC4A}"/>
              </a:ext>
            </a:extLst>
          </p:cNvPr>
          <p:cNvPicPr>
            <a:picLocks noChangeAspect="1"/>
          </p:cNvPicPr>
          <p:nvPr/>
        </p:nvPicPr>
        <p:blipFill rotWithShape="1">
          <a:blip r:embed="rId4"/>
          <a:srcRect l="24779" t="14286" r="23009" b="15714"/>
          <a:stretch/>
        </p:blipFill>
        <p:spPr>
          <a:xfrm>
            <a:off x="10100733" y="164042"/>
            <a:ext cx="2055810" cy="858310"/>
          </a:xfrm>
          <a:prstGeom prst="rect">
            <a:avLst/>
          </a:prstGeom>
        </p:spPr>
      </p:pic>
      <p:graphicFrame>
        <p:nvGraphicFramePr>
          <p:cNvPr id="2" name="Table 1">
            <a:extLst>
              <a:ext uri="{FF2B5EF4-FFF2-40B4-BE49-F238E27FC236}">
                <a16:creationId xmlns:a16="http://schemas.microsoft.com/office/drawing/2014/main" id="{711FD097-C2D9-F478-459A-D2C22C4D27CF}"/>
              </a:ext>
            </a:extLst>
          </p:cNvPr>
          <p:cNvGraphicFramePr>
            <a:graphicFrameLocks noGrp="1"/>
          </p:cNvGraphicFramePr>
          <p:nvPr>
            <p:extLst>
              <p:ext uri="{D42A27DB-BD31-4B8C-83A1-F6EECF244321}">
                <p14:modId xmlns:p14="http://schemas.microsoft.com/office/powerpoint/2010/main" val="1759833921"/>
              </p:ext>
            </p:extLst>
          </p:nvPr>
        </p:nvGraphicFramePr>
        <p:xfrm>
          <a:off x="327873" y="2844093"/>
          <a:ext cx="8203177" cy="3707432"/>
        </p:xfrm>
        <a:graphic>
          <a:graphicData uri="http://schemas.openxmlformats.org/drawingml/2006/table">
            <a:tbl>
              <a:tblPr firstRow="1" bandRow="1">
                <a:tableStyleId>{5C22544A-7EE6-4342-B048-85BDC9FD1C3A}</a:tableStyleId>
              </a:tblPr>
              <a:tblGrid>
                <a:gridCol w="2289551">
                  <a:extLst>
                    <a:ext uri="{9D8B030D-6E8A-4147-A177-3AD203B41FA5}">
                      <a16:colId xmlns:a16="http://schemas.microsoft.com/office/drawing/2014/main" val="1898652639"/>
                    </a:ext>
                  </a:extLst>
                </a:gridCol>
                <a:gridCol w="2956813">
                  <a:extLst>
                    <a:ext uri="{9D8B030D-6E8A-4147-A177-3AD203B41FA5}">
                      <a16:colId xmlns:a16="http://schemas.microsoft.com/office/drawing/2014/main" val="4265219465"/>
                    </a:ext>
                  </a:extLst>
                </a:gridCol>
                <a:gridCol w="2956813">
                  <a:extLst>
                    <a:ext uri="{9D8B030D-6E8A-4147-A177-3AD203B41FA5}">
                      <a16:colId xmlns:a16="http://schemas.microsoft.com/office/drawing/2014/main" val="2846910387"/>
                    </a:ext>
                  </a:extLst>
                </a:gridCol>
              </a:tblGrid>
              <a:tr h="972013">
                <a:tc>
                  <a:txBody>
                    <a:bodyPr/>
                    <a:lstStyle/>
                    <a:p>
                      <a:pPr marL="0" indent="0">
                        <a:buFont typeface="Arial" panose="020B0604020202020204" pitchFamily="34" charset="0"/>
                        <a:buNone/>
                      </a:pPr>
                      <a:r>
                        <a:rPr lang="en-GB" sz="2400" b="1" dirty="0">
                          <a:solidFill>
                            <a:schemeClr val="tx2"/>
                          </a:solidFill>
                          <a:effectLst/>
                          <a:latin typeface="GothamNarrow-Light"/>
                        </a:rPr>
                        <a:t>30 Curiosity Pods</a:t>
                      </a:r>
                    </a:p>
                  </a:txBody>
                  <a:tcPr marL="68580" marR="6858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tc>
                  <a:txBody>
                    <a:bodyPr/>
                    <a:lstStyle/>
                    <a:p>
                      <a:pPr marL="0" indent="0">
                        <a:buFont typeface="Arial" panose="020B0604020202020204" pitchFamily="34" charset="0"/>
                        <a:buNone/>
                      </a:pPr>
                      <a:r>
                        <a:rPr lang="en-GB" sz="2400" dirty="0">
                          <a:solidFill>
                            <a:schemeClr val="tx2"/>
                          </a:solidFill>
                          <a:effectLst/>
                          <a:latin typeface="GothamNarrow-Light"/>
                        </a:rPr>
                        <a:t>How do they work as </a:t>
                      </a:r>
                      <a:r>
                        <a:rPr lang="en-GB" sz="2400" dirty="0" err="1">
                          <a:solidFill>
                            <a:schemeClr val="tx2"/>
                          </a:solidFill>
                          <a:effectLst/>
                          <a:latin typeface="GothamNarrow-Light"/>
                        </a:rPr>
                        <a:t>Microcredentials</a:t>
                      </a:r>
                      <a:r>
                        <a:rPr lang="en-GB" sz="2400" dirty="0">
                          <a:solidFill>
                            <a:schemeClr val="tx2"/>
                          </a:solidFill>
                          <a:effectLst/>
                          <a:latin typeface="GothamNarrow-Light"/>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tc>
                  <a:txBody>
                    <a:bodyPr/>
                    <a:lstStyle/>
                    <a:p>
                      <a:pPr marL="0" indent="0">
                        <a:buFont typeface="Arial" panose="020B0604020202020204" pitchFamily="34" charset="0"/>
                        <a:buNone/>
                      </a:pPr>
                      <a:r>
                        <a:rPr lang="en-GB" sz="2400" dirty="0">
                          <a:solidFill>
                            <a:schemeClr val="tx2"/>
                          </a:solidFill>
                          <a:effectLst/>
                          <a:latin typeface="GothamNarrow-Light"/>
                        </a:rPr>
                        <a:t>What’s next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extLst>
                  <a:ext uri="{0D108BD9-81ED-4DB2-BD59-A6C34878D82A}">
                    <a16:rowId xmlns:a16="http://schemas.microsoft.com/office/drawing/2014/main" val="4039141316"/>
                  </a:ext>
                </a:extLst>
              </a:tr>
              <a:tr h="2735419">
                <a:tc>
                  <a:txBody>
                    <a:bodyPr/>
                    <a:lstStyle/>
                    <a:p>
                      <a:pPr marL="285750" indent="-285750">
                        <a:buFont typeface="Arial" panose="020B0604020202020204" pitchFamily="34" charset="0"/>
                        <a:buChar char="•"/>
                      </a:pPr>
                      <a:r>
                        <a:rPr lang="en-GB" sz="1800" b="0" dirty="0">
                          <a:solidFill>
                            <a:schemeClr val="tx1"/>
                          </a:solidFill>
                          <a:effectLst/>
                          <a:latin typeface="GothamNarrow-Light"/>
                        </a:rPr>
                        <a:t>Co-created with community and student partners</a:t>
                      </a:r>
                    </a:p>
                  </a:txBody>
                  <a:tcPr marL="68580" marR="6858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tc>
                  <a:txBody>
                    <a:bodyPr/>
                    <a:lstStyle/>
                    <a:p>
                      <a:pPr marL="285750" indent="-285750">
                        <a:buFont typeface="Arial" panose="020B0604020202020204" pitchFamily="34" charset="0"/>
                        <a:buChar char="•"/>
                      </a:pPr>
                      <a:r>
                        <a:rPr lang="en-GB" sz="1800" dirty="0">
                          <a:solidFill>
                            <a:schemeClr val="tx1"/>
                          </a:solidFill>
                          <a:effectLst/>
                          <a:latin typeface="GothamNarrow-Light"/>
                        </a:rPr>
                        <a:t>Co-curricula, no pre-requisites</a:t>
                      </a:r>
                    </a:p>
                    <a:p>
                      <a:pPr marL="285750" indent="-285750">
                        <a:buFont typeface="Arial" panose="020B0604020202020204" pitchFamily="34" charset="0"/>
                        <a:buChar char="•"/>
                      </a:pPr>
                      <a:r>
                        <a:rPr lang="en-GB" sz="1800" dirty="0">
                          <a:solidFill>
                            <a:schemeClr val="tx1"/>
                          </a:solidFill>
                          <a:effectLst/>
                          <a:latin typeface="GothamNarrow-Light"/>
                        </a:rPr>
                        <a:t>Stack into UG Subjects (2 CPs)</a:t>
                      </a:r>
                    </a:p>
                    <a:p>
                      <a:pPr marL="285750" indent="-285750">
                        <a:buFont typeface="Arial" panose="020B0604020202020204" pitchFamily="34" charset="0"/>
                        <a:buChar char="•"/>
                      </a:pPr>
                      <a:r>
                        <a:rPr lang="en-GB" sz="1800" dirty="0">
                          <a:solidFill>
                            <a:schemeClr val="tx1"/>
                          </a:solidFill>
                          <a:effectLst/>
                          <a:latin typeface="GothamNarrow-Light"/>
                        </a:rPr>
                        <a:t>Map into Challenge minors </a:t>
                      </a:r>
                    </a:p>
                    <a:p>
                      <a:pPr marL="285750" indent="-285750">
                        <a:buFont typeface="Arial" panose="020B0604020202020204" pitchFamily="34" charset="0"/>
                        <a:buChar char="•"/>
                      </a:pPr>
                      <a:r>
                        <a:rPr lang="en-GB" sz="1800" dirty="0">
                          <a:solidFill>
                            <a:schemeClr val="tx1"/>
                          </a:solidFill>
                          <a:effectLst/>
                          <a:latin typeface="GothamNarrow-Light"/>
                        </a:rPr>
                        <a:t>Will be accessible to community and schools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tc>
                  <a:txBody>
                    <a:bodyPr/>
                    <a:lstStyle/>
                    <a:p>
                      <a:pPr marL="285750" indent="-285750">
                        <a:buFont typeface="Arial" panose="020B0604020202020204" pitchFamily="34" charset="0"/>
                        <a:buChar char="•"/>
                      </a:pPr>
                      <a:endParaRPr lang="en-GB" sz="1800" dirty="0">
                        <a:solidFill>
                          <a:schemeClr val="tx1"/>
                        </a:solidFill>
                        <a:effectLst/>
                        <a:latin typeface="GothamNarrow-Light"/>
                      </a:endParaRPr>
                    </a:p>
                    <a:p>
                      <a:pPr marL="285750" indent="-285750">
                        <a:buFont typeface="Arial" panose="020B0604020202020204" pitchFamily="34" charset="0"/>
                        <a:buChar char="•"/>
                      </a:pPr>
                      <a:r>
                        <a:rPr lang="en-GB" sz="1800" dirty="0">
                          <a:solidFill>
                            <a:schemeClr val="tx1"/>
                          </a:solidFill>
                          <a:effectLst/>
                          <a:latin typeface="GothamNarrow-Light"/>
                        </a:rPr>
                        <a:t>Alignment with the National Framework</a:t>
                      </a:r>
                    </a:p>
                    <a:p>
                      <a:pPr marL="285750" indent="-285750">
                        <a:buFont typeface="Arial" panose="020B0604020202020204" pitchFamily="34" charset="0"/>
                        <a:buChar char="•"/>
                      </a:pPr>
                      <a:r>
                        <a:rPr lang="en-GB" sz="1800" dirty="0">
                          <a:solidFill>
                            <a:schemeClr val="tx1"/>
                          </a:solidFill>
                          <a:effectLst/>
                          <a:latin typeface="GothamNarrow-Light"/>
                        </a:rPr>
                        <a:t>Systems integration (SMS &amp; </a:t>
                      </a:r>
                      <a:r>
                        <a:rPr lang="en-GB" sz="1800" dirty="0" err="1">
                          <a:solidFill>
                            <a:schemeClr val="tx1"/>
                          </a:solidFill>
                          <a:effectLst/>
                          <a:latin typeface="GothamNarrow-Light"/>
                        </a:rPr>
                        <a:t>WesternX</a:t>
                      </a:r>
                      <a:r>
                        <a:rPr lang="en-GB" sz="1800" dirty="0">
                          <a:solidFill>
                            <a:schemeClr val="tx1"/>
                          </a:solidFill>
                          <a:effectLst/>
                          <a:latin typeface="GothamNarrow-Light"/>
                        </a:rPr>
                        <a:t>)</a:t>
                      </a:r>
                    </a:p>
                    <a:p>
                      <a:pPr marL="285750" indent="-285750">
                        <a:buFont typeface="Arial" panose="020B0604020202020204" pitchFamily="34" charset="0"/>
                        <a:buChar char="•"/>
                      </a:pPr>
                      <a:r>
                        <a:rPr lang="en-GB" sz="1800" dirty="0">
                          <a:solidFill>
                            <a:schemeClr val="tx1"/>
                          </a:solidFill>
                          <a:effectLst/>
                          <a:latin typeface="GothamNarrow-Light"/>
                        </a:rPr>
                        <a:t>Accessibility and visibility to students</a:t>
                      </a:r>
                    </a:p>
                    <a:p>
                      <a:pPr marL="285750" indent="-285750">
                        <a:buFont typeface="Arial" panose="020B0604020202020204" pitchFamily="34" charset="0"/>
                        <a:buChar char="•"/>
                      </a:pPr>
                      <a:r>
                        <a:rPr lang="en-GB" sz="1800" dirty="0">
                          <a:solidFill>
                            <a:schemeClr val="tx1"/>
                          </a:solidFill>
                          <a:effectLst/>
                          <a:latin typeface="GothamNarrow-Light"/>
                        </a:rPr>
                        <a:t>EOI process for next builds (Spring 2023)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solidFill>
                      <a:srgbClr val="EDCCCD"/>
                    </a:solidFill>
                  </a:tcPr>
                </a:tc>
                <a:extLst>
                  <a:ext uri="{0D108BD9-81ED-4DB2-BD59-A6C34878D82A}">
                    <a16:rowId xmlns:a16="http://schemas.microsoft.com/office/drawing/2014/main" val="3981010899"/>
                  </a:ext>
                </a:extLst>
              </a:tr>
            </a:tbl>
          </a:graphicData>
        </a:graphic>
      </p:graphicFrame>
      <p:sp>
        <p:nvSpPr>
          <p:cNvPr id="4" name="TextBox 3">
            <a:extLst>
              <a:ext uri="{FF2B5EF4-FFF2-40B4-BE49-F238E27FC236}">
                <a16:creationId xmlns:a16="http://schemas.microsoft.com/office/drawing/2014/main" id="{2C813E92-F686-B8A6-894F-5EF2A4EFFA0E}"/>
              </a:ext>
            </a:extLst>
          </p:cNvPr>
          <p:cNvSpPr txBox="1"/>
          <p:nvPr/>
        </p:nvSpPr>
        <p:spPr>
          <a:xfrm>
            <a:off x="583103" y="1207475"/>
            <a:ext cx="7947947" cy="1200329"/>
          </a:xfrm>
          <a:prstGeom prst="rect">
            <a:avLst/>
          </a:prstGeom>
          <a:noFill/>
        </p:spPr>
        <p:txBody>
          <a:bodyPr wrap="square" lIns="91440" tIns="45720" rIns="91440" bIns="45720" rtlCol="0" anchor="t">
            <a:spAutoFit/>
          </a:bodyPr>
          <a:lstStyle/>
          <a:p>
            <a:pPr algn="ctr"/>
            <a:r>
              <a:rPr lang="en-US" sz="3600" b="1" dirty="0">
                <a:solidFill>
                  <a:srgbClr val="A41F34"/>
                </a:solidFill>
                <a:latin typeface="gotham narrow bold"/>
                <a:ea typeface="Open Sans"/>
                <a:cs typeface="Open Sans"/>
              </a:rPr>
              <a:t>Curiosity Pods = Undergraduate </a:t>
            </a:r>
            <a:r>
              <a:rPr lang="en-US" sz="3600" b="1" dirty="0" err="1">
                <a:solidFill>
                  <a:srgbClr val="A41F34"/>
                </a:solidFill>
                <a:latin typeface="gotham narrow bold"/>
                <a:ea typeface="Open Sans"/>
                <a:cs typeface="Open Sans"/>
              </a:rPr>
              <a:t>Microcredentials</a:t>
            </a:r>
            <a:endParaRPr lang="en-US" sz="3600" b="1" dirty="0">
              <a:solidFill>
                <a:srgbClr val="A41F34"/>
              </a:solidFill>
              <a:latin typeface="gotham narrow bold"/>
              <a:ea typeface="Open Sans"/>
              <a:cs typeface="Open Sans"/>
            </a:endParaRPr>
          </a:p>
        </p:txBody>
      </p:sp>
    </p:spTree>
    <p:extLst>
      <p:ext uri="{BB962C8B-B14F-4D97-AF65-F5344CB8AC3E}">
        <p14:creationId xmlns:p14="http://schemas.microsoft.com/office/powerpoint/2010/main" val="98895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7B9A0C-6F11-A4C4-57CE-93F852DA266E}"/>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02 | A 21C Curiosity Pod in Action</a:t>
            </a:r>
          </a:p>
        </p:txBody>
      </p:sp>
      <p:pic>
        <p:nvPicPr>
          <p:cNvPr id="6" name="Picture 5" descr="Text&#10;&#10;Description automatically generated">
            <a:extLst>
              <a:ext uri="{FF2B5EF4-FFF2-40B4-BE49-F238E27FC236}">
                <a16:creationId xmlns:a16="http://schemas.microsoft.com/office/drawing/2014/main" id="{4A952CC5-A872-2225-8F09-320F0DF6A7D6}"/>
              </a:ext>
            </a:extLst>
          </p:cNvPr>
          <p:cNvPicPr>
            <a:picLocks noChangeAspect="1"/>
          </p:cNvPicPr>
          <p:nvPr/>
        </p:nvPicPr>
        <p:blipFill rotWithShape="1">
          <a:blip r:embed="rId3"/>
          <a:srcRect l="24779" t="14286" r="23009" b="15714"/>
          <a:stretch/>
        </p:blipFill>
        <p:spPr>
          <a:xfrm>
            <a:off x="10100733" y="164042"/>
            <a:ext cx="2055810" cy="858310"/>
          </a:xfrm>
          <a:prstGeom prst="rect">
            <a:avLst/>
          </a:prstGeom>
        </p:spPr>
      </p:pic>
      <p:pic>
        <p:nvPicPr>
          <p:cNvPr id="7" name="Picture 6">
            <a:extLst>
              <a:ext uri="{FF2B5EF4-FFF2-40B4-BE49-F238E27FC236}">
                <a16:creationId xmlns:a16="http://schemas.microsoft.com/office/drawing/2014/main" id="{814EFF58-ACD5-8341-F034-73D26313C58D}"/>
              </a:ext>
            </a:extLst>
          </p:cNvPr>
          <p:cNvPicPr>
            <a:picLocks noChangeAspect="1"/>
          </p:cNvPicPr>
          <p:nvPr/>
        </p:nvPicPr>
        <p:blipFill>
          <a:blip r:embed="rId4"/>
          <a:stretch>
            <a:fillRect/>
          </a:stretch>
        </p:blipFill>
        <p:spPr>
          <a:xfrm>
            <a:off x="740779" y="1186542"/>
            <a:ext cx="10104699" cy="5683894"/>
          </a:xfrm>
          <a:prstGeom prst="rect">
            <a:avLst/>
          </a:prstGeom>
        </p:spPr>
      </p:pic>
    </p:spTree>
    <p:extLst>
      <p:ext uri="{BB962C8B-B14F-4D97-AF65-F5344CB8AC3E}">
        <p14:creationId xmlns:p14="http://schemas.microsoft.com/office/powerpoint/2010/main" val="84563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F0C207-A325-1607-A9E0-D7AD1088617F}"/>
              </a:ext>
            </a:extLst>
          </p:cNvPr>
          <p:cNvPicPr>
            <a:picLocks noChangeAspect="1"/>
          </p:cNvPicPr>
          <p:nvPr/>
        </p:nvPicPr>
        <p:blipFill rotWithShape="1">
          <a:blip r:embed="rId4"/>
          <a:srcRect l="-35" t="17625" r="58" b="-256"/>
          <a:stretch/>
        </p:blipFill>
        <p:spPr>
          <a:xfrm>
            <a:off x="-7134" y="1200735"/>
            <a:ext cx="8055864" cy="5670929"/>
          </a:xfrm>
          <a:prstGeom prst="rect">
            <a:avLst/>
          </a:prstGeom>
        </p:spPr>
      </p:pic>
      <p:grpSp>
        <p:nvGrpSpPr>
          <p:cNvPr id="9" name="Group 8">
            <a:extLst>
              <a:ext uri="{FF2B5EF4-FFF2-40B4-BE49-F238E27FC236}">
                <a16:creationId xmlns:a16="http://schemas.microsoft.com/office/drawing/2014/main" id="{14CB48C2-91C6-361B-F726-22FA0545EAF2}"/>
              </a:ext>
            </a:extLst>
          </p:cNvPr>
          <p:cNvGrpSpPr/>
          <p:nvPr/>
        </p:nvGrpSpPr>
        <p:grpSpPr>
          <a:xfrm>
            <a:off x="5705180" y="1238062"/>
            <a:ext cx="6486820" cy="5596273"/>
            <a:chOff x="5303234" y="474078"/>
            <a:chExt cx="6452818" cy="5370258"/>
          </a:xfrm>
        </p:grpSpPr>
        <p:pic>
          <p:nvPicPr>
            <p:cNvPr id="13" name="Picture 12">
              <a:extLst>
                <a:ext uri="{FF2B5EF4-FFF2-40B4-BE49-F238E27FC236}">
                  <a16:creationId xmlns:a16="http://schemas.microsoft.com/office/drawing/2014/main" id="{E3291F66-EE3E-A03C-C34C-1683D4926264}"/>
                </a:ext>
              </a:extLst>
            </p:cNvPr>
            <p:cNvPicPr>
              <a:picLocks noChangeAspect="1"/>
            </p:cNvPicPr>
            <p:nvPr/>
          </p:nvPicPr>
          <p:blipFill rotWithShape="1">
            <a:blip r:embed="rId5"/>
            <a:srcRect r="25580"/>
            <a:stretch/>
          </p:blipFill>
          <p:spPr>
            <a:xfrm>
              <a:off x="6982653" y="474078"/>
              <a:ext cx="4773399" cy="3211463"/>
            </a:xfrm>
            <a:prstGeom prst="rect">
              <a:avLst/>
            </a:prstGeom>
          </p:spPr>
        </p:pic>
        <p:pic>
          <p:nvPicPr>
            <p:cNvPr id="14" name="Picture 13">
              <a:extLst>
                <a:ext uri="{FF2B5EF4-FFF2-40B4-BE49-F238E27FC236}">
                  <a16:creationId xmlns:a16="http://schemas.microsoft.com/office/drawing/2014/main" id="{920A703D-1742-A1A1-0215-46A280A4B70C}"/>
                </a:ext>
              </a:extLst>
            </p:cNvPr>
            <p:cNvPicPr>
              <a:picLocks noChangeAspect="1"/>
            </p:cNvPicPr>
            <p:nvPr/>
          </p:nvPicPr>
          <p:blipFill rotWithShape="1">
            <a:blip r:embed="rId6"/>
            <a:srcRect b="33152"/>
            <a:stretch/>
          </p:blipFill>
          <p:spPr>
            <a:xfrm>
              <a:off x="5303234" y="3685541"/>
              <a:ext cx="6417547" cy="2158795"/>
            </a:xfrm>
            <a:prstGeom prst="rect">
              <a:avLst/>
            </a:prstGeom>
          </p:spPr>
        </p:pic>
      </p:grpSp>
      <p:pic>
        <p:nvPicPr>
          <p:cNvPr id="11" name="Picture 10">
            <a:extLst>
              <a:ext uri="{FF2B5EF4-FFF2-40B4-BE49-F238E27FC236}">
                <a16:creationId xmlns:a16="http://schemas.microsoft.com/office/drawing/2014/main" id="{D463D774-F56C-35B7-71F5-CA870C5CB5AE}"/>
              </a:ext>
            </a:extLst>
          </p:cNvPr>
          <p:cNvPicPr>
            <a:picLocks noChangeAspect="1"/>
          </p:cNvPicPr>
          <p:nvPr/>
        </p:nvPicPr>
        <p:blipFill>
          <a:blip r:embed="rId7"/>
          <a:stretch>
            <a:fillRect/>
          </a:stretch>
        </p:blipFill>
        <p:spPr>
          <a:xfrm>
            <a:off x="2862" y="1189171"/>
            <a:ext cx="7380591" cy="3899458"/>
          </a:xfrm>
          <a:prstGeom prst="rect">
            <a:avLst/>
          </a:prstGeom>
        </p:spPr>
      </p:pic>
      <p:sp>
        <p:nvSpPr>
          <p:cNvPr id="3" name="Rectangle 2">
            <a:extLst>
              <a:ext uri="{FF2B5EF4-FFF2-40B4-BE49-F238E27FC236}">
                <a16:creationId xmlns:a16="http://schemas.microsoft.com/office/drawing/2014/main" id="{6386A8DE-24DE-1A71-5A7D-C253933C281B}"/>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02 | </a:t>
            </a:r>
            <a:r>
              <a:rPr lang="en-US" sz="3200" b="1" dirty="0" err="1">
                <a:ea typeface="+mn-lt"/>
                <a:cs typeface="+mn-lt"/>
              </a:rPr>
              <a:t>WesternX</a:t>
            </a:r>
          </a:p>
        </p:txBody>
      </p:sp>
      <p:pic>
        <p:nvPicPr>
          <p:cNvPr id="5" name="Picture 4" descr="Text&#10;&#10;Description automatically generated">
            <a:extLst>
              <a:ext uri="{FF2B5EF4-FFF2-40B4-BE49-F238E27FC236}">
                <a16:creationId xmlns:a16="http://schemas.microsoft.com/office/drawing/2014/main" id="{C1C45D79-5A18-6BC2-488D-8FA4F4D441D2}"/>
              </a:ext>
            </a:extLst>
          </p:cNvPr>
          <p:cNvPicPr>
            <a:picLocks noChangeAspect="1"/>
          </p:cNvPicPr>
          <p:nvPr/>
        </p:nvPicPr>
        <p:blipFill rotWithShape="1">
          <a:blip r:embed="rId8"/>
          <a:srcRect l="24779" t="14286" r="23009" b="15714"/>
          <a:stretch/>
        </p:blipFill>
        <p:spPr>
          <a:xfrm>
            <a:off x="10100733" y="164042"/>
            <a:ext cx="2055810" cy="858310"/>
          </a:xfrm>
          <a:prstGeom prst="rect">
            <a:avLst/>
          </a:prstGeom>
        </p:spPr>
      </p:pic>
      <p:pic>
        <p:nvPicPr>
          <p:cNvPr id="8" name="Online Media 7" title="WesternX Promo">
            <a:hlinkClick r:id="" action="ppaction://media"/>
            <a:extLst>
              <a:ext uri="{FF2B5EF4-FFF2-40B4-BE49-F238E27FC236}">
                <a16:creationId xmlns:a16="http://schemas.microsoft.com/office/drawing/2014/main" id="{19AC9E8C-A2DA-DBB7-9F3A-70B9851468E6}"/>
              </a:ext>
            </a:extLst>
          </p:cNvPr>
          <p:cNvPicPr>
            <a:picLocks noRot="1" noChangeAspect="1"/>
          </p:cNvPicPr>
          <p:nvPr>
            <a:videoFile r:link="rId1"/>
          </p:nvPr>
        </p:nvPicPr>
        <p:blipFill>
          <a:blip r:embed="rId9"/>
          <a:stretch>
            <a:fillRect/>
          </a:stretch>
        </p:blipFill>
        <p:spPr>
          <a:xfrm>
            <a:off x="1561910" y="4401711"/>
            <a:ext cx="3748689" cy="2249651"/>
          </a:xfrm>
          <a:prstGeom prst="rect">
            <a:avLst/>
          </a:prstGeom>
        </p:spPr>
      </p:pic>
    </p:spTree>
    <p:extLst>
      <p:ext uri="{BB962C8B-B14F-4D97-AF65-F5344CB8AC3E}">
        <p14:creationId xmlns:p14="http://schemas.microsoft.com/office/powerpoint/2010/main" val="1919860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DB3A93-5B20-2ACA-E513-E8CF6636CDEB}"/>
              </a:ext>
            </a:extLst>
          </p:cNvPr>
          <p:cNvPicPr>
            <a:picLocks noChangeAspect="1"/>
          </p:cNvPicPr>
          <p:nvPr/>
        </p:nvPicPr>
        <p:blipFill rotWithShape="1">
          <a:blip r:embed="rId3"/>
          <a:srcRect l="28" t="17818" r="-55" b="-50"/>
          <a:stretch/>
        </p:blipFill>
        <p:spPr>
          <a:xfrm>
            <a:off x="-13493" y="1226522"/>
            <a:ext cx="12200852" cy="5643537"/>
          </a:xfrm>
          <a:prstGeom prst="rect">
            <a:avLst/>
          </a:prstGeom>
        </p:spPr>
      </p:pic>
      <p:pic>
        <p:nvPicPr>
          <p:cNvPr id="7" name="Picture 6">
            <a:extLst>
              <a:ext uri="{FF2B5EF4-FFF2-40B4-BE49-F238E27FC236}">
                <a16:creationId xmlns:a16="http://schemas.microsoft.com/office/drawing/2014/main" id="{D9B73DC4-8AC2-317F-5E72-7A75C82B2F6A}"/>
              </a:ext>
            </a:extLst>
          </p:cNvPr>
          <p:cNvPicPr>
            <a:picLocks noChangeAspect="1"/>
          </p:cNvPicPr>
          <p:nvPr/>
        </p:nvPicPr>
        <p:blipFill rotWithShape="1">
          <a:blip r:embed="rId3"/>
          <a:srcRect l="-67" t="17986" r="67" b="-111"/>
          <a:stretch/>
        </p:blipFill>
        <p:spPr>
          <a:xfrm>
            <a:off x="-10987" y="1218009"/>
            <a:ext cx="12197656" cy="5636133"/>
          </a:xfrm>
          <a:prstGeom prst="rect">
            <a:avLst/>
          </a:prstGeom>
        </p:spPr>
      </p:pic>
      <p:sp>
        <p:nvSpPr>
          <p:cNvPr id="10" name="TextBox 5">
            <a:extLst>
              <a:ext uri="{FF2B5EF4-FFF2-40B4-BE49-F238E27FC236}">
                <a16:creationId xmlns:a16="http://schemas.microsoft.com/office/drawing/2014/main" id="{D4876E9D-FF25-887C-27AE-B4144912CC04}"/>
              </a:ext>
            </a:extLst>
          </p:cNvPr>
          <p:cNvSpPr txBox="1"/>
          <p:nvPr/>
        </p:nvSpPr>
        <p:spPr>
          <a:xfrm rot="5400000">
            <a:off x="10199512" y="5446621"/>
            <a:ext cx="223520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b="1">
              <a:solidFill>
                <a:srgbClr val="8F1E2F"/>
              </a:solidFill>
              <a:latin typeface="GothamNarrow-Light"/>
            </a:endParaRPr>
          </a:p>
        </p:txBody>
      </p:sp>
      <p:sp>
        <p:nvSpPr>
          <p:cNvPr id="11" name="Rectangle 10">
            <a:extLst>
              <a:ext uri="{FF2B5EF4-FFF2-40B4-BE49-F238E27FC236}">
                <a16:creationId xmlns:a16="http://schemas.microsoft.com/office/drawing/2014/main" id="{7E932CB1-7C07-64EE-82BB-35EC295E047C}"/>
              </a:ext>
            </a:extLst>
          </p:cNvPr>
          <p:cNvSpPr/>
          <p:nvPr/>
        </p:nvSpPr>
        <p:spPr>
          <a:xfrm>
            <a:off x="10564898" y="4600676"/>
            <a:ext cx="1566332" cy="2257777"/>
          </a:xfrm>
          <a:prstGeom prst="rect">
            <a:avLst/>
          </a:prstGeom>
          <a:solidFill>
            <a:srgbClr val="8F1E2F"/>
          </a:solidFill>
          <a:ln>
            <a:solidFill>
              <a:srgbClr val="8F1E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7">
            <a:extLst>
              <a:ext uri="{FF2B5EF4-FFF2-40B4-BE49-F238E27FC236}">
                <a16:creationId xmlns:a16="http://schemas.microsoft.com/office/drawing/2014/main" id="{2D56E57D-79B8-C328-D011-6589579EB20C}"/>
              </a:ext>
            </a:extLst>
          </p:cNvPr>
          <p:cNvSpPr txBox="1"/>
          <p:nvPr/>
        </p:nvSpPr>
        <p:spPr>
          <a:xfrm rot="5400000">
            <a:off x="10185856" y="5566970"/>
            <a:ext cx="219104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err="1">
                <a:solidFill>
                  <a:schemeClr val="bg1"/>
                </a:solidFill>
                <a:latin typeface="GothamNarrow-Light"/>
              </a:rPr>
              <a:t>WesternX</a:t>
            </a:r>
            <a:r>
              <a:rPr lang="en-US">
                <a:solidFill>
                  <a:schemeClr val="bg1"/>
                </a:solidFill>
                <a:latin typeface="GothamNarrow-Light"/>
              </a:rPr>
              <a:t>​</a:t>
            </a:r>
            <a:endParaRPr lang="en-US">
              <a:solidFill>
                <a:schemeClr val="bg1"/>
              </a:solidFill>
              <a:cs typeface="Calibri"/>
            </a:endParaRPr>
          </a:p>
        </p:txBody>
      </p:sp>
      <p:sp>
        <p:nvSpPr>
          <p:cNvPr id="2" name="Title 1"/>
          <p:cNvSpPr>
            <a:spLocks noGrp="1"/>
          </p:cNvSpPr>
          <p:nvPr>
            <p:ph type="ctrTitle"/>
          </p:nvPr>
        </p:nvSpPr>
        <p:spPr/>
        <p:txBody>
          <a:bodyPr/>
          <a:lstStyle/>
          <a:p>
            <a:r>
              <a:rPr lang="en-AU" b="0">
                <a:latin typeface="Gotham Narrow Medium" pitchFamily="2" charset="0"/>
              </a:rPr>
              <a:t>  </a:t>
            </a:r>
          </a:p>
        </p:txBody>
      </p:sp>
      <p:sp>
        <p:nvSpPr>
          <p:cNvPr id="4" name="Content Placeholder 2">
            <a:extLst>
              <a:ext uri="{FF2B5EF4-FFF2-40B4-BE49-F238E27FC236}">
                <a16:creationId xmlns:a16="http://schemas.microsoft.com/office/drawing/2014/main" id="{AF21F84E-EC9B-7FC0-ADA0-98318104D236}"/>
              </a:ext>
            </a:extLst>
          </p:cNvPr>
          <p:cNvSpPr txBox="1">
            <a:spLocks/>
          </p:cNvSpPr>
          <p:nvPr/>
        </p:nvSpPr>
        <p:spPr>
          <a:xfrm>
            <a:off x="108989" y="1830801"/>
            <a:ext cx="3354905" cy="4910639"/>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spcAft>
                <a:spcPts val="1300"/>
              </a:spcAft>
              <a:buFont typeface="Arial"/>
              <a:buNone/>
              <a:defRPr sz="2000" kern="1200">
                <a:solidFill>
                  <a:schemeClr val="accent1"/>
                </a:solidFill>
                <a:latin typeface="ChronicleTextG1-BoldItalic" pitchFamily="50" charset="0"/>
                <a:ea typeface="+mn-ea"/>
                <a:cs typeface="+mn-cs"/>
              </a:defRPr>
            </a:lvl1pPr>
            <a:lvl2pPr marL="0" indent="0" algn="l" defTabSz="914400" rtl="0" eaLnBrk="1" latinLnBrk="0" hangingPunct="1">
              <a:lnSpc>
                <a:spcPts val="1400"/>
              </a:lnSpc>
              <a:spcBef>
                <a:spcPts val="0"/>
              </a:spcBef>
              <a:buFont typeface="Arial"/>
              <a:buNone/>
              <a:tabLst/>
              <a:defRPr sz="1200" b="1" i="0" kern="1200">
                <a:solidFill>
                  <a:schemeClr val="tx2"/>
                </a:solidFill>
                <a:latin typeface="Gotham Narrow Bold" pitchFamily="50" charset="0"/>
                <a:ea typeface="Gotham Narrow Bold" pitchFamily="50" charset="0"/>
                <a:cs typeface="Gotham Narrow Bold" pitchFamily="50" charset="0"/>
              </a:defRPr>
            </a:lvl2pPr>
            <a:lvl3pPr marL="11113" indent="0" algn="l" defTabSz="914400" rtl="0" eaLnBrk="1" latinLnBrk="0" hangingPunct="1">
              <a:lnSpc>
                <a:spcPts val="1400"/>
              </a:lnSpc>
              <a:spcBef>
                <a:spcPts val="0"/>
              </a:spcBef>
              <a:spcAft>
                <a:spcPts val="850"/>
              </a:spcAft>
              <a:buFont typeface="Arial"/>
              <a:buNone/>
              <a:tabLst/>
              <a:defRPr sz="1200" b="0" i="0" kern="1200">
                <a:solidFill>
                  <a:schemeClr val="tx1"/>
                </a:solidFill>
                <a:latin typeface="GothamNarrow-Light" charset="0"/>
                <a:ea typeface="GothamNarrow-Light" charset="0"/>
                <a:cs typeface="GothamNarrow-Light"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hronicleTextG1-Roman" charset="0"/>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hronicleTextG1-Roman"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Aft>
                <a:spcPts val="0"/>
              </a:spcAft>
              <a:defRPr/>
            </a:pPr>
            <a:r>
              <a:rPr kumimoji="0" lang="en-US" sz="1800" b="1" u="none" strike="noStrike" kern="1200" cap="none" spc="0" normalizeH="0" baseline="0" noProof="0">
                <a:ln>
                  <a:noFill/>
                </a:ln>
                <a:solidFill>
                  <a:srgbClr val="A31E34"/>
                </a:solidFill>
                <a:effectLst/>
                <a:uLnTx/>
                <a:uFillTx/>
                <a:latin typeface="Open Sans"/>
                <a:ea typeface="Open Sans"/>
                <a:cs typeface="Open Sans"/>
              </a:rPr>
              <a:t>3910</a:t>
            </a:r>
            <a:r>
              <a:rPr lang="en-US" sz="1800">
                <a:solidFill>
                  <a:srgbClr val="A31E34"/>
                </a:solidFill>
                <a:latin typeface="Open Sans"/>
                <a:ea typeface="Open Sans"/>
                <a:cs typeface="Open Sans"/>
              </a:rPr>
              <a:t> </a:t>
            </a:r>
            <a:endParaRPr lang="en-US" sz="1800" u="none" strike="noStrike" kern="1200" cap="none" spc="0" normalizeH="0" baseline="0" noProof="0">
              <a:ln>
                <a:noFill/>
              </a:ln>
              <a:solidFill>
                <a:srgbClr val="FE7073"/>
              </a:solidFill>
              <a:effectLst/>
              <a:uLnTx/>
              <a:uFillTx/>
              <a:latin typeface="Open Sans"/>
              <a:ea typeface="Open Sans"/>
              <a:cs typeface="Open Sans"/>
            </a:endParaRPr>
          </a:p>
          <a:p>
            <a:pPr algn="ctr">
              <a:lnSpc>
                <a:spcPct val="100000"/>
              </a:lnSpc>
              <a:defRPr/>
            </a:pPr>
            <a:r>
              <a:rPr kumimoji="0" lang="en-US" sz="1800" u="none" strike="noStrike" kern="1200" cap="none" spc="0" normalizeH="0" baseline="0" noProof="0">
                <a:ln>
                  <a:noFill/>
                </a:ln>
                <a:solidFill>
                  <a:srgbClr val="000000"/>
                </a:solidFill>
                <a:effectLst/>
                <a:uLnTx/>
                <a:uFillTx/>
                <a:latin typeface="Open Sans"/>
                <a:ea typeface="GothamNarrow-Book" charset="0"/>
                <a:cs typeface="ChronicleTextG1-BoldItalic" pitchFamily="50" charset="0"/>
              </a:rPr>
              <a:t>Total Learners </a:t>
            </a:r>
            <a:r>
              <a:rPr lang="en-US" sz="1800">
                <a:solidFill>
                  <a:srgbClr val="000000"/>
                </a:solidFill>
                <a:latin typeface="Open Sans"/>
                <a:ea typeface="GothamNarrow-Book" charset="0"/>
                <a:cs typeface="ChronicleTextG1-BoldItalic" pitchFamily="50" charset="0"/>
              </a:rPr>
              <a:t>(as of Mar 2023)</a:t>
            </a:r>
            <a:endParaRPr lang="en-US" sz="1800" u="none" strike="noStrike" kern="1200" cap="none" spc="0" normalizeH="0" baseline="0" noProof="0">
              <a:ln>
                <a:noFill/>
              </a:ln>
              <a:solidFill>
                <a:srgbClr val="000000"/>
              </a:solidFill>
              <a:effectLst/>
              <a:uLnTx/>
              <a:uFillTx/>
              <a:latin typeface="Open Sans"/>
              <a:ea typeface="GothamNarrow-Book" charset="0"/>
              <a:cs typeface="ChronicleTextG1-BoldItalic" pitchFamily="50" charset="0"/>
            </a:endParaRPr>
          </a:p>
          <a:p>
            <a:pPr marL="0" marR="0" lvl="0" indent="0" algn="ctr" defTabSz="914400" rtl="0" eaLnBrk="1" fontAlgn="auto" latinLnBrk="0" hangingPunct="1">
              <a:lnSpc>
                <a:spcPct val="100000"/>
              </a:lnSpc>
              <a:spcBef>
                <a:spcPts val="0"/>
              </a:spcBef>
              <a:spcAft>
                <a:spcPts val="1300"/>
              </a:spcAft>
              <a:buClrTx/>
              <a:buSzTx/>
              <a:buFont typeface="Arial"/>
              <a:buNone/>
              <a:tabLst/>
              <a:defRPr/>
            </a:pPr>
            <a:r>
              <a:rPr kumimoji="0" lang="en-US" sz="1800" b="1" u="none" strike="noStrike" kern="1200" cap="none" spc="0" normalizeH="0" baseline="0" noProof="0">
                <a:ln>
                  <a:noFill/>
                </a:ln>
                <a:solidFill>
                  <a:srgbClr val="A31E34"/>
                </a:solidFill>
                <a:effectLst/>
                <a:uLnTx/>
                <a:uFillTx/>
                <a:latin typeface="Open Sans"/>
                <a:ea typeface="Open Sans"/>
                <a:cs typeface="Open Sans"/>
              </a:rPr>
              <a:t>2359</a:t>
            </a:r>
            <a:br>
              <a:rPr lang="en-US" sz="1800" u="none" strike="noStrike" kern="1200" cap="none" spc="0" normalizeH="0" baseline="0" noProof="0">
                <a:ln>
                  <a:noFill/>
                </a:ln>
                <a:effectLst/>
                <a:uLnTx/>
                <a:uFillTx/>
                <a:latin typeface="Open Sans"/>
              </a:rPr>
            </a:br>
            <a:r>
              <a:rPr kumimoji="0" lang="en-US" sz="1800" u="none" strike="noStrike" kern="1200" cap="none" spc="0" normalizeH="0" baseline="0" noProof="0">
                <a:ln>
                  <a:noFill/>
                </a:ln>
                <a:solidFill>
                  <a:srgbClr val="000000"/>
                </a:solidFill>
                <a:effectLst/>
                <a:uLnTx/>
                <a:uFillTx/>
                <a:latin typeface="Open Sans"/>
                <a:ea typeface="Open Sans"/>
                <a:cs typeface="Open Sans"/>
              </a:rPr>
              <a:t>New Learners </a:t>
            </a:r>
            <a:br>
              <a:rPr lang="en-US" sz="1800" u="none" strike="noStrike" kern="1200" cap="none" spc="0" normalizeH="0" baseline="0" noProof="0">
                <a:ln>
                  <a:noFill/>
                </a:ln>
                <a:effectLst/>
                <a:uLnTx/>
                <a:uFillTx/>
                <a:latin typeface="Open Sans"/>
              </a:rPr>
            </a:br>
            <a:r>
              <a:rPr kumimoji="0" lang="en-US" sz="1800" u="none" strike="noStrike" kern="1200" cap="none" spc="0" normalizeH="0" baseline="0" noProof="0">
                <a:ln>
                  <a:noFill/>
                </a:ln>
                <a:solidFill>
                  <a:srgbClr val="000000"/>
                </a:solidFill>
                <a:effectLst/>
                <a:uLnTx/>
                <a:uFillTx/>
                <a:latin typeface="Open Sans"/>
                <a:ea typeface="Open Sans"/>
                <a:cs typeface="Open Sans"/>
              </a:rPr>
              <a:t>(Jan 2022 – Feb 2023)</a:t>
            </a:r>
            <a:endParaRPr lang="en-US" sz="1800" u="none" strike="noStrike" kern="1200" cap="none" spc="0" normalizeH="0" baseline="0" noProof="0">
              <a:ln>
                <a:noFill/>
              </a:ln>
              <a:solidFill>
                <a:srgbClr val="000000"/>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u="none" strike="noStrike" kern="1200" cap="none" spc="0" normalizeH="0" baseline="0" noProof="0">
                <a:ln>
                  <a:noFill/>
                </a:ln>
                <a:solidFill>
                  <a:srgbClr val="A41F34"/>
                </a:solidFill>
                <a:effectLst/>
                <a:uLnTx/>
                <a:uFillTx/>
                <a:latin typeface="Open Sans"/>
                <a:ea typeface="Open Sans"/>
                <a:cs typeface="ChronicleTextG1-Bold" pitchFamily="50" charset="0"/>
              </a:rPr>
              <a:t>41</a:t>
            </a:r>
            <a:r>
              <a:rPr kumimoji="0" lang="en-US" sz="1800" u="none" strike="noStrike" kern="1200" cap="none" spc="0" normalizeH="0" baseline="0" noProof="0">
                <a:ln>
                  <a:noFill/>
                </a:ln>
                <a:solidFill>
                  <a:srgbClr val="A31E34"/>
                </a:solidFill>
                <a:effectLst/>
                <a:uLnTx/>
                <a:uFillTx/>
                <a:latin typeface="Open Sans"/>
                <a:ea typeface="Open Sans"/>
                <a:cs typeface="ChronicleTextG1-Bold" pitchFamily="50" charset="0"/>
              </a:rPr>
              <a:t> </a:t>
            </a:r>
            <a:r>
              <a:rPr kumimoji="0" lang="en-US" sz="1800" u="none" strike="noStrike" kern="1200" cap="none" spc="0" normalizeH="0" baseline="0" noProof="0">
                <a:ln>
                  <a:noFill/>
                </a:ln>
                <a:solidFill>
                  <a:srgbClr val="000000"/>
                </a:solidFill>
                <a:effectLst/>
                <a:uLnTx/>
                <a:uFillTx/>
                <a:latin typeface="Open Sans"/>
                <a:ea typeface="Open Sans"/>
                <a:cs typeface="Open Sans"/>
              </a:rPr>
              <a:t>Active MCs</a:t>
            </a:r>
            <a:endParaRPr lang="en-US" sz="1800" u="none" strike="noStrike" kern="1200" cap="none" spc="0" normalizeH="0" baseline="0" noProof="0">
              <a:ln>
                <a:noFill/>
              </a:ln>
              <a:solidFill>
                <a:srgbClr val="000000"/>
              </a:solidFill>
              <a:effectLst/>
              <a:uLnTx/>
              <a:uFillTx/>
              <a:latin typeface="Open Sans"/>
              <a:ea typeface="Open Sans"/>
              <a:cs typeface="Open Sans"/>
            </a:endParaRPr>
          </a:p>
          <a:p>
            <a:pPr algn="ctr">
              <a:lnSpc>
                <a:spcPct val="100000"/>
              </a:lnSpc>
              <a:spcAft>
                <a:spcPts val="0"/>
              </a:spcAft>
              <a:defRPr/>
            </a:pPr>
            <a:r>
              <a:rPr kumimoji="0" lang="en-US" sz="1800" b="1" u="none" strike="noStrike" kern="1200" cap="none" spc="0" normalizeH="0" baseline="0" noProof="0">
                <a:ln>
                  <a:noFill/>
                </a:ln>
                <a:solidFill>
                  <a:srgbClr val="A41F34"/>
                </a:solidFill>
                <a:effectLst/>
                <a:uLnTx/>
                <a:uFillTx/>
                <a:latin typeface="Open Sans"/>
                <a:ea typeface="Open Sans"/>
                <a:cs typeface="Open Sans"/>
              </a:rPr>
              <a:t>24</a:t>
            </a:r>
            <a:r>
              <a:rPr kumimoji="0" lang="en-US" sz="1800" u="none" strike="noStrike" kern="1200" cap="none" spc="0" normalizeH="0" baseline="0" noProof="0">
                <a:ln>
                  <a:noFill/>
                </a:ln>
                <a:solidFill>
                  <a:schemeClr val="tx1"/>
                </a:solidFill>
                <a:effectLst/>
                <a:uLnTx/>
                <a:uFillTx/>
                <a:latin typeface="Open Sans"/>
                <a:ea typeface="Open Sans"/>
                <a:cs typeface="Open Sans"/>
              </a:rPr>
              <a:t> </a:t>
            </a:r>
            <a:r>
              <a:rPr lang="en-US" sz="1800">
                <a:solidFill>
                  <a:schemeClr val="tx1"/>
                </a:solidFill>
                <a:latin typeface="Open Sans"/>
                <a:ea typeface="Open Sans"/>
                <a:cs typeface="Open Sans"/>
              </a:rPr>
              <a:t>of those are </a:t>
            </a:r>
            <a:r>
              <a:rPr lang="en-US" sz="1800">
                <a:solidFill>
                  <a:srgbClr val="000000"/>
                </a:solidFill>
                <a:latin typeface="Open Sans"/>
                <a:ea typeface="Open Sans"/>
                <a:cs typeface="Open Sans"/>
              </a:rPr>
              <a:t>listed on </a:t>
            </a:r>
          </a:p>
          <a:p>
            <a:pPr algn="ctr">
              <a:lnSpc>
                <a:spcPct val="100000"/>
              </a:lnSpc>
              <a:spcAft>
                <a:spcPts val="0"/>
              </a:spcAft>
              <a:defRPr/>
            </a:pPr>
            <a:r>
              <a:rPr lang="en-US" sz="1800">
                <a:solidFill>
                  <a:srgbClr val="A31E34"/>
                </a:solidFill>
                <a:latin typeface="Open Sans"/>
                <a:ea typeface="Open Sans"/>
                <a:cs typeface="Open Sans"/>
              </a:rPr>
              <a:t>MicroCred Seeker </a:t>
            </a:r>
          </a:p>
          <a:p>
            <a:pPr algn="ctr">
              <a:lnSpc>
                <a:spcPct val="100000"/>
              </a:lnSpc>
              <a:spcAft>
                <a:spcPts val="0"/>
              </a:spcAft>
              <a:defRPr/>
            </a:pPr>
            <a:r>
              <a:rPr lang="en-US" sz="1800">
                <a:solidFill>
                  <a:srgbClr val="A31E34"/>
                </a:solidFill>
                <a:latin typeface="Open Sans"/>
                <a:ea typeface="Open Sans"/>
                <a:cs typeface="Open Sans"/>
              </a:rPr>
              <a:t>Marketplace</a:t>
            </a:r>
            <a:endParaRPr lang="en-US" b="1">
              <a:solidFill>
                <a:srgbClr val="000000"/>
              </a:solidFill>
              <a:latin typeface="Calibri" panose="020F0502020204030204"/>
              <a:ea typeface="Open Sans"/>
              <a:cs typeface="Calibri"/>
            </a:endParaRPr>
          </a:p>
          <a:p>
            <a:pPr algn="ctr">
              <a:lnSpc>
                <a:spcPct val="100000"/>
              </a:lnSpc>
              <a:spcAft>
                <a:spcPts val="0"/>
              </a:spcAft>
              <a:defRPr/>
            </a:pPr>
            <a:endParaRPr lang="en-US" sz="2400">
              <a:latin typeface="Gotham Narrow Medium"/>
            </a:endParaRPr>
          </a:p>
          <a:p>
            <a:pPr algn="ctr">
              <a:lnSpc>
                <a:spcPct val="100000"/>
              </a:lnSpc>
              <a:spcAft>
                <a:spcPts val="0"/>
              </a:spcAft>
              <a:defRPr/>
            </a:pPr>
            <a:r>
              <a:rPr lang="en-US" sz="1800">
                <a:solidFill>
                  <a:srgbClr val="000000"/>
                </a:solidFill>
                <a:latin typeface="Open Sans"/>
                <a:ea typeface="Open Sans"/>
                <a:cs typeface="Open Sans"/>
              </a:rPr>
              <a:t>Volume of Learning </a:t>
            </a:r>
            <a:endParaRPr lang="en-US" sz="1800">
              <a:latin typeface="Open Sans"/>
              <a:ea typeface="Open Sans"/>
              <a:cs typeface="Open Sans"/>
            </a:endParaRPr>
          </a:p>
          <a:p>
            <a:pPr algn="ctr">
              <a:lnSpc>
                <a:spcPct val="100000"/>
              </a:lnSpc>
              <a:spcAft>
                <a:spcPts val="0"/>
              </a:spcAft>
              <a:defRPr/>
            </a:pPr>
            <a:r>
              <a:rPr lang="en-US" sz="1800">
                <a:solidFill>
                  <a:srgbClr val="000000"/>
                </a:solidFill>
                <a:latin typeface="Open Sans"/>
                <a:ea typeface="Open Sans"/>
                <a:cs typeface="Open Sans"/>
              </a:rPr>
              <a:t>from </a:t>
            </a:r>
            <a:r>
              <a:rPr lang="en-US" sz="1800">
                <a:solidFill>
                  <a:srgbClr val="A31E34"/>
                </a:solidFill>
                <a:latin typeface="Open Sans"/>
                <a:ea typeface="Open Sans"/>
                <a:cs typeface="Open Sans"/>
              </a:rPr>
              <a:t>1 – 180 hours</a:t>
            </a:r>
          </a:p>
          <a:p>
            <a:pPr algn="ctr">
              <a:lnSpc>
                <a:spcPct val="100000"/>
              </a:lnSpc>
              <a:spcAft>
                <a:spcPts val="0"/>
              </a:spcAft>
              <a:defRPr/>
            </a:pPr>
            <a:br>
              <a:rPr lang="en-US" sz="1800">
                <a:latin typeface="Open Sans"/>
              </a:rPr>
            </a:br>
            <a:r>
              <a:rPr lang="en-US" sz="1800">
                <a:solidFill>
                  <a:srgbClr val="A31E34"/>
                </a:solidFill>
                <a:latin typeface="Open Sans"/>
                <a:ea typeface="Open Sans"/>
                <a:cs typeface="Open Sans"/>
              </a:rPr>
              <a:t>Enrolment fees range</a:t>
            </a:r>
            <a:endParaRPr lang="en-US" sz="1800">
              <a:latin typeface="Open Sans"/>
              <a:ea typeface="Open Sans"/>
              <a:cs typeface="Open Sans"/>
            </a:endParaRPr>
          </a:p>
          <a:p>
            <a:pPr algn="ctr">
              <a:lnSpc>
                <a:spcPct val="100000"/>
              </a:lnSpc>
              <a:spcAft>
                <a:spcPts val="0"/>
              </a:spcAft>
              <a:defRPr/>
            </a:pPr>
            <a:r>
              <a:rPr lang="en-US" sz="1800">
                <a:solidFill>
                  <a:srgbClr val="000000"/>
                </a:solidFill>
                <a:latin typeface="Open Sans"/>
                <a:ea typeface="Open Sans"/>
                <a:cs typeface="Open Sans"/>
              </a:rPr>
              <a:t>From $15 - $1815</a:t>
            </a:r>
            <a:br>
              <a:rPr lang="en-US" sz="2400" u="none" strike="noStrike" kern="1200" cap="none" spc="0" normalizeH="0" baseline="0" noProof="0">
                <a:ln>
                  <a:noFill/>
                </a:ln>
                <a:effectLst/>
                <a:uLnTx/>
                <a:uFillTx/>
                <a:latin typeface="Gotham Narrow Medium" pitchFamily="2" charset="0"/>
              </a:rPr>
            </a:br>
            <a:br>
              <a:rPr lang="en-US" sz="2400" u="none" strike="noStrike" kern="1200" cap="none" spc="0" normalizeH="0" baseline="0" noProof="0">
                <a:ln>
                  <a:noFill/>
                </a:ln>
                <a:effectLst/>
                <a:uLnTx/>
                <a:uFillTx/>
                <a:latin typeface="Gotham Narrow Medium" pitchFamily="2" charset="0"/>
              </a:rPr>
            </a:br>
            <a:endParaRPr lang="en-US" b="1" i="0" u="none" strike="noStrike" kern="1200" cap="none" spc="0" normalizeH="0" baseline="0" noProof="0">
              <a:ln>
                <a:noFill/>
              </a:ln>
              <a:solidFill>
                <a:srgbClr val="000000"/>
              </a:solidFill>
              <a:effectLst/>
              <a:uLnTx/>
              <a:uFillTx/>
              <a:latin typeface="Calibri" panose="020F0502020204030204"/>
              <a:cs typeface="Calibri"/>
            </a:endParaRPr>
          </a:p>
          <a:p>
            <a:pPr algn="ctr">
              <a:lnSpc>
                <a:spcPct val="100000"/>
              </a:lnSpc>
              <a:defRPr/>
            </a:pPr>
            <a:r>
              <a:rPr lang="en-US" sz="2400">
                <a:solidFill>
                  <a:srgbClr val="000000"/>
                </a:solidFill>
                <a:latin typeface="Gotham Narrow Medium"/>
              </a:rPr>
              <a:t> </a:t>
            </a:r>
            <a:br>
              <a:rPr lang="en-US" sz="2400" u="none" strike="noStrike" kern="1200" cap="none" spc="0" normalizeH="0" baseline="0" noProof="0">
                <a:ln>
                  <a:noFill/>
                </a:ln>
                <a:effectLst/>
                <a:uLnTx/>
                <a:uFillTx/>
                <a:latin typeface="Gotham Narrow Medium" pitchFamily="2" charset="0"/>
              </a:rPr>
            </a:br>
            <a:br>
              <a:rPr lang="en-US" sz="1600" u="none" strike="noStrike" kern="1200" cap="none" spc="0" normalizeH="0" baseline="0" noProof="0">
                <a:ln>
                  <a:noFill/>
                </a:ln>
                <a:effectLst/>
                <a:uLnTx/>
                <a:uFillTx/>
                <a:latin typeface="Gotham Narrow Book" pitchFamily="2" charset="0"/>
              </a:rPr>
            </a:br>
            <a:endParaRPr kumimoji="0" lang="en-US" sz="2000" u="none" strike="noStrike" kern="1200" cap="none" spc="0" normalizeH="0" baseline="0" noProof="0">
              <a:ln>
                <a:noFill/>
              </a:ln>
              <a:solidFill>
                <a:srgbClr val="000000"/>
              </a:solidFill>
              <a:effectLst/>
              <a:uLnTx/>
              <a:uFillTx/>
              <a:latin typeface="Gotham Narrow Medium" pitchFamily="2" charset="0"/>
              <a:ea typeface="GothamNarrow-Book" charset="0"/>
              <a:cs typeface="ChronicleTextG1-BoldItalic" pitchFamily="50" charset="0"/>
            </a:endParaRPr>
          </a:p>
          <a:p>
            <a:pPr marL="342900" marR="0" lvl="0" indent="-342900" algn="ctr" defTabSz="914400" rtl="0" eaLnBrk="1" fontAlgn="auto" latinLnBrk="0" hangingPunct="1">
              <a:lnSpc>
                <a:spcPct val="100000"/>
              </a:lnSpc>
              <a:spcBef>
                <a:spcPts val="0"/>
              </a:spcBef>
              <a:spcAft>
                <a:spcPts val="1300"/>
              </a:spcAft>
              <a:buClrTx/>
              <a:buSzTx/>
              <a:buFont typeface="Arial,Sans-Serif"/>
              <a:buChar char="•"/>
              <a:tabLst/>
              <a:defRPr/>
            </a:pPr>
            <a:endParaRPr kumimoji="0" lang="en-US" sz="1200" u="none" strike="noStrike" kern="1200" cap="none" spc="0" normalizeH="0" baseline="0" noProof="0">
              <a:ln>
                <a:noFill/>
              </a:ln>
              <a:solidFill>
                <a:srgbClr val="FE7073"/>
              </a:solidFill>
              <a:effectLst/>
              <a:uLnTx/>
              <a:uFillTx/>
              <a:latin typeface="Gotham Narrow Book" pitchFamily="2" charset="0"/>
              <a:ea typeface="+mn-ea"/>
              <a:cs typeface="+mn-cs"/>
            </a:endParaRPr>
          </a:p>
        </p:txBody>
      </p:sp>
      <p:sp>
        <p:nvSpPr>
          <p:cNvPr id="3" name="TextBox 2">
            <a:extLst>
              <a:ext uri="{FF2B5EF4-FFF2-40B4-BE49-F238E27FC236}">
                <a16:creationId xmlns:a16="http://schemas.microsoft.com/office/drawing/2014/main" id="{CC80B70C-4555-D9DB-0893-5A2398D2B66C}"/>
              </a:ext>
            </a:extLst>
          </p:cNvPr>
          <p:cNvSpPr txBox="1"/>
          <p:nvPr/>
        </p:nvSpPr>
        <p:spPr>
          <a:xfrm>
            <a:off x="3703902" y="1226343"/>
            <a:ext cx="84827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rgbClr val="A31E34"/>
                </a:solidFill>
                <a:effectLst/>
                <a:uLnTx/>
                <a:uFillTx/>
                <a:latin typeface="gotham narrow bold"/>
              </a:rPr>
              <a:t>2022-2023 Growth of WesternX Learners</a:t>
            </a:r>
            <a:endParaRPr lang="en-US" sz="2400" b="1" i="0" u="none" strike="noStrike" kern="1200" cap="none" spc="0" normalizeH="0" baseline="0" noProof="0">
              <a:ln>
                <a:noFill/>
              </a:ln>
              <a:solidFill>
                <a:srgbClr val="000000"/>
              </a:solidFill>
              <a:effectLst/>
              <a:uLnTx/>
              <a:uFillTx/>
              <a:latin typeface="gotham narrow bold"/>
              <a:cs typeface="Calibri"/>
            </a:endParaRPr>
          </a:p>
        </p:txBody>
      </p:sp>
      <p:pic>
        <p:nvPicPr>
          <p:cNvPr id="6" name="Picture 5">
            <a:extLst>
              <a:ext uri="{FF2B5EF4-FFF2-40B4-BE49-F238E27FC236}">
                <a16:creationId xmlns:a16="http://schemas.microsoft.com/office/drawing/2014/main" id="{167CFFBD-045B-79E6-E884-CC1217F07253}"/>
              </a:ext>
            </a:extLst>
          </p:cNvPr>
          <p:cNvPicPr>
            <a:picLocks noChangeAspect="1"/>
          </p:cNvPicPr>
          <p:nvPr/>
        </p:nvPicPr>
        <p:blipFill>
          <a:blip r:embed="rId4"/>
          <a:stretch>
            <a:fillRect/>
          </a:stretch>
        </p:blipFill>
        <p:spPr>
          <a:xfrm>
            <a:off x="3740984" y="1701800"/>
            <a:ext cx="8354122" cy="4871055"/>
          </a:xfrm>
          <a:prstGeom prst="rect">
            <a:avLst/>
          </a:prstGeom>
        </p:spPr>
      </p:pic>
      <p:sp>
        <p:nvSpPr>
          <p:cNvPr id="9" name="Rectangle 8">
            <a:extLst>
              <a:ext uri="{FF2B5EF4-FFF2-40B4-BE49-F238E27FC236}">
                <a16:creationId xmlns:a16="http://schemas.microsoft.com/office/drawing/2014/main" id="{797C0115-9356-D9B2-482A-40C32A06B790}"/>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02 | </a:t>
            </a:r>
            <a:r>
              <a:rPr lang="en-US" sz="3200" b="1" dirty="0" err="1">
                <a:ea typeface="+mn-lt"/>
                <a:cs typeface="+mn-lt"/>
              </a:rPr>
              <a:t>WesternX</a:t>
            </a:r>
          </a:p>
        </p:txBody>
      </p:sp>
      <p:pic>
        <p:nvPicPr>
          <p:cNvPr id="14" name="Picture 13" descr="Text&#10;&#10;Description automatically generated">
            <a:extLst>
              <a:ext uri="{FF2B5EF4-FFF2-40B4-BE49-F238E27FC236}">
                <a16:creationId xmlns:a16="http://schemas.microsoft.com/office/drawing/2014/main" id="{0CD0BB46-82B9-A977-1912-C3CE7683B1E4}"/>
              </a:ext>
            </a:extLst>
          </p:cNvPr>
          <p:cNvPicPr>
            <a:picLocks noChangeAspect="1"/>
          </p:cNvPicPr>
          <p:nvPr/>
        </p:nvPicPr>
        <p:blipFill rotWithShape="1">
          <a:blip r:embed="rId5"/>
          <a:srcRect l="24779" t="14286" r="23009" b="15714"/>
          <a:stretch/>
        </p:blipFill>
        <p:spPr>
          <a:xfrm>
            <a:off x="10100733" y="164042"/>
            <a:ext cx="2055810" cy="858310"/>
          </a:xfrm>
          <a:prstGeom prst="rect">
            <a:avLst/>
          </a:prstGeom>
        </p:spPr>
      </p:pic>
    </p:spTree>
    <p:extLst>
      <p:ext uri="{BB962C8B-B14F-4D97-AF65-F5344CB8AC3E}">
        <p14:creationId xmlns:p14="http://schemas.microsoft.com/office/powerpoint/2010/main" val="48443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C3BEDF-3D80-F547-24E7-9E93512AF09A}"/>
              </a:ext>
            </a:extLst>
          </p:cNvPr>
          <p:cNvSpPr/>
          <p:nvPr/>
        </p:nvSpPr>
        <p:spPr>
          <a:xfrm>
            <a:off x="518756" y="2489962"/>
            <a:ext cx="4600221" cy="2574643"/>
          </a:xfrm>
          <a:prstGeom prst="rect">
            <a:avLst/>
          </a:prstGeom>
          <a:solidFill>
            <a:srgbClr val="FE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173BBF2-140B-D03B-28F4-BB7AE9C51982}"/>
              </a:ext>
            </a:extLst>
          </p:cNvPr>
          <p:cNvSpPr txBox="1"/>
          <p:nvPr/>
        </p:nvSpPr>
        <p:spPr>
          <a:xfrm>
            <a:off x="802294" y="2647051"/>
            <a:ext cx="4014112" cy="3233405"/>
          </a:xfrm>
          <a:prstGeom prst="rect">
            <a:avLst/>
          </a:prstGeom>
        </p:spPr>
        <p:txBody>
          <a:bodyPr vert="horz" lIns="91440" tIns="45720" rIns="91440" bIns="45720" rtlCol="0" anchor="t">
            <a:normAutofit/>
          </a:bodyPr>
          <a:lstStyle>
            <a:defPPr>
              <a:defRPr lang="en-US"/>
            </a:defPPr>
            <a:lvl1pPr>
              <a:lnSpc>
                <a:spcPct val="90000"/>
              </a:lnSpc>
              <a:spcAft>
                <a:spcPts val="600"/>
              </a:spcAft>
              <a:defRPr sz="1500" b="1">
                <a:solidFill>
                  <a:srgbClr val="FEFFFF"/>
                </a:solidFill>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endParaRPr lang="en-US" sz="1400" b="0" i="0" u="none" strike="noStrike" kern="1200" cap="none" spc="0" normalizeH="0" baseline="0" noProof="0" dirty="0">
              <a:ln>
                <a:noFill/>
              </a:ln>
              <a:solidFill>
                <a:srgbClr val="FEFFFF"/>
              </a:solidFill>
              <a:effectLst/>
              <a:uLnTx/>
              <a:uFillTx/>
              <a:latin typeface="GothamNarrow-Light"/>
            </a:endParaRPr>
          </a:p>
          <a:p>
            <a:pPr>
              <a:defRPr/>
            </a:pPr>
            <a:r>
              <a:rPr kumimoji="0" lang="en-US" sz="1800" b="0" u="none" strike="noStrike" kern="1200" cap="none" spc="0" normalizeH="0" baseline="0" noProof="0" dirty="0">
                <a:ln>
                  <a:noFill/>
                </a:ln>
                <a:solidFill>
                  <a:srgbClr val="FEFFFF"/>
                </a:solidFill>
                <a:effectLst/>
                <a:uLnTx/>
                <a:uFillTx/>
                <a:latin typeface="Gotham Narrow Book" pitchFamily="2" charset="0"/>
              </a:rPr>
              <a:t>This document sets out the purpose and procedures for the development, approval, management and quality assurance for </a:t>
            </a:r>
            <a:r>
              <a:rPr kumimoji="0" lang="en-US" sz="1800" b="0" u="none" strike="noStrike" kern="1200" cap="none" spc="0" normalizeH="0" baseline="0" noProof="0" dirty="0" err="1">
                <a:ln>
                  <a:noFill/>
                </a:ln>
                <a:solidFill>
                  <a:srgbClr val="FEFFFF"/>
                </a:solidFill>
                <a:effectLst/>
                <a:uLnTx/>
                <a:uFillTx/>
                <a:latin typeface="Gotham Narrow Book" pitchFamily="2" charset="0"/>
              </a:rPr>
              <a:t>Microcredentials</a:t>
            </a:r>
            <a:r>
              <a:rPr kumimoji="0" lang="en-US" sz="1800" b="0" u="none" strike="noStrike" kern="1200" cap="none" spc="0" normalizeH="0" baseline="0" noProof="0" dirty="0">
                <a:ln>
                  <a:noFill/>
                </a:ln>
                <a:solidFill>
                  <a:srgbClr val="FEFFFF"/>
                </a:solidFill>
                <a:effectLst/>
                <a:uLnTx/>
                <a:uFillTx/>
                <a:latin typeface="Gotham Narrow Book" pitchFamily="2" charset="0"/>
              </a:rPr>
              <a:t> offered by Western Sydney University. It does not apply to award programs or subjects.</a:t>
            </a:r>
            <a:r>
              <a:rPr lang="en-US" sz="1800" b="0" dirty="0">
                <a:latin typeface="Gotham Narrow Book" pitchFamily="2" charset="0"/>
              </a:rPr>
              <a:t> </a:t>
            </a:r>
            <a:endParaRPr lang="en-US" sz="1800" b="0" u="none" strike="noStrike" kern="1200" cap="none" spc="0" normalizeH="0" baseline="0" noProof="0" dirty="0">
              <a:ln>
                <a:noFill/>
              </a:ln>
              <a:solidFill>
                <a:srgbClr val="FEFFFF"/>
              </a:solidFill>
              <a:effectLst/>
              <a:uLnTx/>
              <a:uFillTx/>
              <a:latin typeface="Gotham Narrow Book" pitchFamily="2"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400" b="0" i="0" u="none" strike="noStrike" kern="1200" cap="none" spc="0" normalizeH="0" baseline="0" noProof="0" dirty="0">
              <a:ln>
                <a:noFill/>
              </a:ln>
              <a:solidFill>
                <a:srgbClr val="FEFFFF"/>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1400" b="0" i="0" u="none" strike="noStrike" kern="1200" cap="none" spc="0" normalizeH="0" baseline="0" noProof="0" dirty="0">
              <a:ln>
                <a:noFill/>
              </a:ln>
              <a:solidFill>
                <a:srgbClr val="FEFFFF"/>
              </a:solidFill>
              <a:effectLst/>
              <a:uLnTx/>
              <a:uFillTx/>
              <a:latin typeface="GothamNarrow-Light"/>
            </a:endParaRPr>
          </a:p>
        </p:txBody>
      </p:sp>
      <p:sp>
        <p:nvSpPr>
          <p:cNvPr id="23" name="TextBox 22">
            <a:extLst>
              <a:ext uri="{FF2B5EF4-FFF2-40B4-BE49-F238E27FC236}">
                <a16:creationId xmlns:a16="http://schemas.microsoft.com/office/drawing/2014/main" id="{CEAC6DC6-DE1A-4B08-5B48-42A12F60426E}"/>
              </a:ext>
            </a:extLst>
          </p:cNvPr>
          <p:cNvSpPr txBox="1"/>
          <p:nvPr/>
        </p:nvSpPr>
        <p:spPr>
          <a:xfrm>
            <a:off x="5672930" y="2195956"/>
            <a:ext cx="5841895" cy="4319201"/>
          </a:xfrm>
          <a:prstGeom prst="rect">
            <a:avLst/>
          </a:prstGeom>
        </p:spPr>
        <p:txBody>
          <a:bodyPr vert="horz" lIns="91440" tIns="45720" rIns="91440" bIns="45720" rtlCol="0" anchor="t">
            <a:noAutofit/>
          </a:bodyPr>
          <a:lstStyle>
            <a:defPPr>
              <a:defRPr lang="en-US"/>
            </a:defPPr>
            <a:lvl1pPr>
              <a:lnSpc>
                <a:spcPct val="90000"/>
              </a:lnSpc>
              <a:spcAft>
                <a:spcPts val="600"/>
              </a:spcAft>
              <a:defRPr sz="1500" b="1">
                <a:solidFill>
                  <a:srgbClr val="FEFFFF"/>
                </a:solidFill>
              </a:defRPr>
            </a:lvl1pPr>
          </a:lstStyle>
          <a:p>
            <a:pPr marL="0" marR="0" lvl="0" indent="0" algn="l" defTabSz="914400" rtl="0" eaLnBrk="1" fontAlgn="auto" latinLnBrk="0" hangingPunct="1">
              <a:lnSpc>
                <a:spcPct val="90000"/>
              </a:lnSpc>
              <a:spcBef>
                <a:spcPts val="0"/>
              </a:spcBef>
              <a:spcAft>
                <a:spcPts val="600"/>
              </a:spcAft>
              <a:buClrTx/>
              <a:buSzTx/>
              <a:buFontTx/>
              <a:buNone/>
              <a:tabLst/>
              <a:defRPr/>
            </a:pPr>
            <a:endParaRPr lang="en-AU" sz="18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Purpose &amp; Context</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Access</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Naming</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Development</a:t>
            </a:r>
            <a:endParaRPr lang="en-AU" sz="1400" b="0" i="0" u="none" strike="noStrike" kern="1200" cap="none" spc="0" normalizeH="0" baseline="0" noProof="0" dirty="0">
              <a:ln>
                <a:noFill/>
              </a:ln>
              <a:solidFill>
                <a:srgbClr val="000000"/>
              </a:solidFill>
              <a:effectLst/>
              <a:uLnTx/>
              <a:uFillTx/>
              <a:latin typeface="GothamNarrow-Light"/>
            </a:endParaRPr>
          </a:p>
          <a:p>
            <a:pPr marL="285750" indent="-285750">
              <a:buFont typeface="Arial" panose="020B0604020202020204" pitchFamily="34" charset="0"/>
              <a:buChar char="•"/>
              <a:defRPr/>
            </a:pPr>
            <a:r>
              <a:rPr kumimoji="0" lang="en-AU" sz="1400" b="0" i="0" u="none" strike="noStrike" kern="1200" cap="none" spc="0" normalizeH="0" baseline="0" noProof="0" dirty="0">
                <a:ln>
                  <a:noFill/>
                </a:ln>
                <a:solidFill>
                  <a:srgbClr val="000000"/>
                </a:solidFill>
                <a:effectLst/>
                <a:uLnTx/>
                <a:uFillTx/>
                <a:latin typeface="GothamNarrow-Light"/>
              </a:rPr>
              <a:t>Approval</a:t>
            </a:r>
            <a:r>
              <a:rPr lang="en-AU" sz="1400" b="0" dirty="0">
                <a:solidFill>
                  <a:srgbClr val="000000"/>
                </a:solidFill>
                <a:latin typeface="GothamNarrow-Light"/>
              </a:rPr>
              <a:t> </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Variation &amp; Discontinuation</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Learning Management System</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Management and Quality Assurance</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Assessment &amp; Academic Integrity</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Credentialing</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Articulation and RPL</a:t>
            </a:r>
            <a:endParaRPr lang="en-AU" sz="14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GothamNarrow-Light"/>
              </a:rPr>
              <a:t>Fees</a:t>
            </a:r>
            <a:endParaRPr lang="en-AU" sz="1400" b="0" i="0" u="none" strike="noStrike" kern="1200" cap="none" spc="0" normalizeH="0" baseline="0" noProof="0" dirty="0">
              <a:ln>
                <a:noFill/>
              </a:ln>
              <a:solidFill>
                <a:srgbClr val="000000"/>
              </a:solidFill>
              <a:effectLst/>
              <a:uLnTx/>
              <a:uFillTx/>
              <a:latin typeface="GothamNarrow-Light"/>
            </a:endParaRPr>
          </a:p>
          <a:p>
            <a:pPr marR="0" lvl="0" algn="l" defTabSz="914400" rtl="0" eaLnBrk="1" fontAlgn="auto" latinLnBrk="0" hangingPunct="1">
              <a:lnSpc>
                <a:spcPct val="90000"/>
              </a:lnSpc>
              <a:spcBef>
                <a:spcPts val="0"/>
              </a:spcBef>
              <a:spcAft>
                <a:spcPts val="600"/>
              </a:spcAft>
              <a:buClrTx/>
              <a:buSzTx/>
              <a:tabLst/>
              <a:defRPr/>
            </a:pPr>
            <a:endParaRPr lang="en-AU" sz="1400" b="0" i="0" u="none" strike="noStrike" kern="1200" cap="none" spc="0" normalizeH="0" baseline="0" noProof="0" dirty="0">
              <a:ln>
                <a:noFill/>
              </a:ln>
              <a:solidFill>
                <a:srgbClr val="000000"/>
              </a:solidFill>
              <a:effectLst/>
              <a:uLnTx/>
              <a:uFillTx/>
              <a:latin typeface="GothamNarrow-Light"/>
            </a:endParaRPr>
          </a:p>
          <a:p>
            <a:pPr marR="0" lvl="0" algn="l" defTabSz="914400" rtl="0" eaLnBrk="1" fontAlgn="auto" latinLnBrk="0" hangingPunct="1">
              <a:lnSpc>
                <a:spcPct val="90000"/>
              </a:lnSpc>
              <a:spcBef>
                <a:spcPts val="0"/>
              </a:spcBef>
              <a:spcAft>
                <a:spcPts val="600"/>
              </a:spcAft>
              <a:buClrTx/>
              <a:buSzTx/>
              <a:tabLst/>
              <a:defRPr/>
            </a:pPr>
            <a:r>
              <a:rPr kumimoji="0" lang="en-AU" sz="1400" b="0" i="0" u="none" strike="noStrike" kern="1200" cap="none" spc="0" normalizeH="0" baseline="0" noProof="0" dirty="0">
                <a:ln>
                  <a:noFill/>
                </a:ln>
                <a:solidFill>
                  <a:srgbClr val="A41F34"/>
                </a:solidFill>
                <a:effectLst/>
                <a:uLnTx/>
                <a:uFillTx/>
                <a:latin typeface="GothamNarrow-Light"/>
              </a:rPr>
              <a:t>https://</a:t>
            </a:r>
            <a:r>
              <a:rPr kumimoji="0" lang="en-AU" sz="1400" b="0" i="0" u="none" strike="noStrike" kern="1200" cap="none" spc="0" normalizeH="0" baseline="0" noProof="0" dirty="0" err="1">
                <a:ln>
                  <a:noFill/>
                </a:ln>
                <a:solidFill>
                  <a:srgbClr val="A41F34"/>
                </a:solidFill>
                <a:effectLst/>
                <a:uLnTx/>
                <a:uFillTx/>
                <a:latin typeface="GothamNarrow-Light"/>
              </a:rPr>
              <a:t>tinyurl.com</a:t>
            </a:r>
            <a:r>
              <a:rPr kumimoji="0" lang="en-AU" sz="1400" b="0" i="0" u="none" strike="noStrike" kern="1200" cap="none" spc="0" normalizeH="0" baseline="0" noProof="0" dirty="0">
                <a:ln>
                  <a:noFill/>
                </a:ln>
                <a:solidFill>
                  <a:srgbClr val="A41F34"/>
                </a:solidFill>
                <a:effectLst/>
                <a:uLnTx/>
                <a:uFillTx/>
                <a:latin typeface="GothamNarrow-Light"/>
              </a:rPr>
              <a:t>/mc-procedures</a:t>
            </a:r>
            <a:endParaRPr lang="en-AU" sz="1400" b="0" i="0" u="none" strike="noStrike" kern="1200" cap="none" spc="0" normalizeH="0" baseline="0" noProof="0" dirty="0">
              <a:ln>
                <a:noFill/>
              </a:ln>
              <a:solidFill>
                <a:srgbClr val="A41F34"/>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AU" sz="18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8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8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8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800" b="0" i="0" u="none" strike="noStrike" kern="1200" cap="none" spc="0" normalizeH="0" baseline="0" noProof="0" dirty="0">
              <a:ln>
                <a:noFill/>
              </a:ln>
              <a:solidFill>
                <a:srgbClr val="000000"/>
              </a:solidFill>
              <a:effectLst/>
              <a:uLnTx/>
              <a:uFillTx/>
              <a:latin typeface="GothamNarrow-Light"/>
            </a:endParaRPr>
          </a:p>
        </p:txBody>
      </p:sp>
      <p:sp>
        <p:nvSpPr>
          <p:cNvPr id="3" name="Rectangle 2">
            <a:extLst>
              <a:ext uri="{FF2B5EF4-FFF2-40B4-BE49-F238E27FC236}">
                <a16:creationId xmlns:a16="http://schemas.microsoft.com/office/drawing/2014/main" id="{0C8E1C33-DEA4-1F3B-B105-A2A2A927FD01}"/>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02 | </a:t>
            </a:r>
            <a:r>
              <a:rPr lang="en-US" sz="3200" b="1" dirty="0" err="1">
                <a:ea typeface="+mn-lt"/>
                <a:cs typeface="+mn-lt"/>
              </a:rPr>
              <a:t>WesternX</a:t>
            </a:r>
          </a:p>
        </p:txBody>
      </p:sp>
      <p:pic>
        <p:nvPicPr>
          <p:cNvPr id="6" name="Picture 5" descr="Text&#10;&#10;Description automatically generated">
            <a:extLst>
              <a:ext uri="{FF2B5EF4-FFF2-40B4-BE49-F238E27FC236}">
                <a16:creationId xmlns:a16="http://schemas.microsoft.com/office/drawing/2014/main" id="{25D9EE62-0922-889C-E123-217DBAB83BA6}"/>
              </a:ext>
            </a:extLst>
          </p:cNvPr>
          <p:cNvPicPr>
            <a:picLocks noChangeAspect="1"/>
          </p:cNvPicPr>
          <p:nvPr/>
        </p:nvPicPr>
        <p:blipFill rotWithShape="1">
          <a:blip r:embed="rId3"/>
          <a:srcRect l="24779" t="14286" r="23009" b="15714"/>
          <a:stretch/>
        </p:blipFill>
        <p:spPr>
          <a:xfrm>
            <a:off x="10100733" y="164042"/>
            <a:ext cx="2055810" cy="858310"/>
          </a:xfrm>
          <a:prstGeom prst="rect">
            <a:avLst/>
          </a:prstGeom>
        </p:spPr>
      </p:pic>
      <p:sp>
        <p:nvSpPr>
          <p:cNvPr id="2" name="TextBox 1">
            <a:extLst>
              <a:ext uri="{FF2B5EF4-FFF2-40B4-BE49-F238E27FC236}">
                <a16:creationId xmlns:a16="http://schemas.microsoft.com/office/drawing/2014/main" id="{0AF84E3B-A9E4-041C-5FEC-78A9B75689D7}"/>
              </a:ext>
            </a:extLst>
          </p:cNvPr>
          <p:cNvSpPr txBox="1"/>
          <p:nvPr/>
        </p:nvSpPr>
        <p:spPr>
          <a:xfrm>
            <a:off x="2629710" y="1471080"/>
            <a:ext cx="6086439" cy="646331"/>
          </a:xfrm>
          <a:prstGeom prst="rect">
            <a:avLst/>
          </a:prstGeom>
          <a:noFill/>
        </p:spPr>
        <p:txBody>
          <a:bodyPr wrap="square" lIns="91440" tIns="45720" rIns="91440" bIns="45720" rtlCol="0" anchor="t">
            <a:spAutoFit/>
          </a:bodyPr>
          <a:lstStyle/>
          <a:p>
            <a:pPr algn="ctr"/>
            <a:r>
              <a:rPr lang="en-US" sz="3600" b="1" dirty="0" err="1">
                <a:solidFill>
                  <a:srgbClr val="A41F34"/>
                </a:solidFill>
                <a:latin typeface="gotham narrow bold"/>
                <a:ea typeface="Open Sans"/>
                <a:cs typeface="Open Sans"/>
              </a:rPr>
              <a:t>Microcredentials</a:t>
            </a:r>
            <a:r>
              <a:rPr lang="en-US" sz="3600" b="1" dirty="0">
                <a:solidFill>
                  <a:srgbClr val="A41F34"/>
                </a:solidFill>
                <a:latin typeface="gotham narrow bold"/>
                <a:ea typeface="Open Sans"/>
                <a:cs typeface="Open Sans"/>
              </a:rPr>
              <a:t> Procedures</a:t>
            </a:r>
          </a:p>
        </p:txBody>
      </p:sp>
    </p:spTree>
    <p:extLst>
      <p:ext uri="{BB962C8B-B14F-4D97-AF65-F5344CB8AC3E}">
        <p14:creationId xmlns:p14="http://schemas.microsoft.com/office/powerpoint/2010/main" val="8667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2B5384-A2DF-B233-C86E-2C89B5612624}"/>
              </a:ext>
            </a:extLst>
          </p:cNvPr>
          <p:cNvSpPr txBox="1"/>
          <p:nvPr/>
        </p:nvSpPr>
        <p:spPr>
          <a:xfrm>
            <a:off x="7110264" y="1718306"/>
            <a:ext cx="4681130" cy="5061801"/>
          </a:xfrm>
          <a:prstGeom prst="rect">
            <a:avLst/>
          </a:prstGeom>
        </p:spPr>
        <p:txBody>
          <a:bodyPr vert="horz" lIns="91440" tIns="45720" rIns="91440" bIns="45720" rtlCol="0" anchor="t">
            <a:normAutofit/>
          </a:bodyPr>
          <a:lstStyle>
            <a:defPPr>
              <a:defRPr lang="en-US"/>
            </a:defPPr>
            <a:lvl1pPr>
              <a:lnSpc>
                <a:spcPct val="90000"/>
              </a:lnSpc>
              <a:spcAft>
                <a:spcPts val="600"/>
              </a:spcAft>
              <a:defRPr sz="1500" b="1">
                <a:solidFill>
                  <a:srgbClr val="FEFFFF"/>
                </a:solidFill>
              </a:defRPr>
            </a:lvl1pPr>
          </a:lstStyle>
          <a:p>
            <a:pPr lvl="1" algn="ctr">
              <a:defRPr/>
            </a:pPr>
            <a:r>
              <a:rPr kumimoji="0" lang="en-AU" sz="1600" b="1" i="0" u="none" strike="noStrike" kern="1200" cap="none" spc="0" normalizeH="0" baseline="0" noProof="0" dirty="0">
                <a:ln>
                  <a:noFill/>
                </a:ln>
                <a:solidFill>
                  <a:schemeClr val="tx2"/>
                </a:solidFill>
                <a:effectLst/>
                <a:uLnTx/>
                <a:uFillTx/>
                <a:latin typeface="GothamNarrow-Light"/>
              </a:rPr>
              <a:t>A </a:t>
            </a:r>
            <a:r>
              <a:rPr kumimoji="0" lang="en-AU" sz="1600" b="1" i="0" u="none" strike="noStrike" kern="1200" cap="none" spc="0" normalizeH="0" baseline="0" noProof="0" dirty="0" err="1">
                <a:ln>
                  <a:noFill/>
                </a:ln>
                <a:solidFill>
                  <a:schemeClr val="tx2"/>
                </a:solidFill>
                <a:effectLst/>
                <a:uLnTx/>
                <a:uFillTx/>
                <a:latin typeface="GothamNarrow-Light"/>
              </a:rPr>
              <a:t>Microcredential</a:t>
            </a:r>
            <a:r>
              <a:rPr kumimoji="0" lang="en-AU" sz="1600" b="1" i="0" u="none" strike="noStrike" kern="1200" cap="none" spc="0" normalizeH="0" baseline="0" noProof="0" dirty="0">
                <a:ln>
                  <a:noFill/>
                </a:ln>
                <a:solidFill>
                  <a:schemeClr val="tx2"/>
                </a:solidFill>
                <a:effectLst/>
                <a:uLnTx/>
                <a:uFillTx/>
                <a:latin typeface="GothamNarrow-Light"/>
              </a:rPr>
              <a:t> on </a:t>
            </a:r>
            <a:r>
              <a:rPr kumimoji="0" lang="en-AU" sz="1600" b="1" i="0" u="none" strike="noStrike" kern="1200" cap="none" spc="0" normalizeH="0" baseline="0" noProof="0" dirty="0" err="1">
                <a:ln>
                  <a:noFill/>
                </a:ln>
                <a:solidFill>
                  <a:schemeClr val="tx2"/>
                </a:solidFill>
                <a:effectLst/>
                <a:uLnTx/>
                <a:uFillTx/>
                <a:latin typeface="GothamNarrow-Light"/>
              </a:rPr>
              <a:t>Microcredentials</a:t>
            </a:r>
            <a:endParaRPr lang="en-AU" sz="1600" b="1" i="0" u="none" strike="noStrike" kern="1200" cap="none" spc="0" normalizeH="0" baseline="0" noProof="0" dirty="0">
              <a:ln>
                <a:noFill/>
              </a:ln>
              <a:solidFill>
                <a:schemeClr val="tx2"/>
              </a:solidFill>
              <a:effectLst/>
              <a:uLnTx/>
              <a:uFillTx/>
              <a:latin typeface="GothamNarrow-Light" pitchFamily="50"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AU" sz="1600" i="0" u="none" strike="noStrike" kern="1200" cap="none" spc="0" normalizeH="0" baseline="0" noProof="0" dirty="0">
              <a:ln>
                <a:noFill/>
              </a:ln>
              <a:solidFill>
                <a:srgbClr val="EBBCBB"/>
              </a:solidFill>
              <a:effectLst/>
              <a:uLnTx/>
              <a:uFillTx/>
              <a:latin typeface="GothamNarrow-Light"/>
            </a:endParaRPr>
          </a:p>
          <a:p>
            <a:pPr marL="742950" lvl="1" indent="-285750">
              <a:buFont typeface="Arial" panose="020B0604020202020204" pitchFamily="34" charset="0"/>
              <a:buChar char="•"/>
              <a:defRPr/>
            </a:pPr>
            <a:r>
              <a:rPr kumimoji="0" lang="en-AU" sz="1600" i="0" u="none" strike="noStrike" kern="1200" cap="none" spc="0" normalizeH="0" baseline="0" noProof="0" dirty="0">
                <a:ln>
                  <a:noFill/>
                </a:ln>
                <a:solidFill>
                  <a:srgbClr val="000000"/>
                </a:solidFill>
                <a:effectLst/>
                <a:uLnTx/>
                <a:uFillTx/>
                <a:latin typeface="GothamNarrow-Light"/>
              </a:rPr>
              <a:t>Learn about</a:t>
            </a:r>
            <a:r>
              <a:rPr lang="en-AU" sz="1600" dirty="0">
                <a:solidFill>
                  <a:srgbClr val="000000"/>
                </a:solidFill>
                <a:latin typeface="GothamNarrow-Light"/>
              </a:rPr>
              <a:t> </a:t>
            </a:r>
            <a:endParaRPr lang="en-AU" sz="1600" i="0" u="none" strike="noStrike" kern="1200" cap="none" spc="0" normalizeH="0" baseline="0" noProof="0" dirty="0">
              <a:ln>
                <a:noFill/>
              </a:ln>
              <a:solidFill>
                <a:srgbClr val="000000"/>
              </a:solidFill>
              <a:effectLst/>
              <a:uLnTx/>
              <a:uFillTx/>
              <a:latin typeface="GothamNarrow-Light" pitchFamily="50" charset="0"/>
            </a:endParaRPr>
          </a:p>
          <a:p>
            <a:pPr marL="1200150" marR="0" lvl="2"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kumimoji="0" lang="en-AU" sz="1600" i="0" u="none" strike="noStrike" kern="1200" cap="none" spc="0" normalizeH="0" baseline="0" noProof="0" dirty="0">
                <a:ln>
                  <a:noFill/>
                </a:ln>
                <a:solidFill>
                  <a:srgbClr val="000000"/>
                </a:solidFill>
                <a:effectLst/>
                <a:uLnTx/>
                <a:uFillTx/>
                <a:latin typeface="GothamNarrow-Light"/>
              </a:rPr>
              <a:t>MC approval process</a:t>
            </a:r>
            <a:endParaRPr lang="en-AU" sz="1600" i="0" u="none" strike="noStrike" kern="1200" cap="none" spc="0" normalizeH="0" baseline="0" noProof="0" dirty="0">
              <a:ln>
                <a:noFill/>
              </a:ln>
              <a:solidFill>
                <a:srgbClr val="000000"/>
              </a:solidFill>
              <a:effectLst/>
              <a:uLnTx/>
              <a:uFillTx/>
              <a:latin typeface="GothamNarrow-Light"/>
            </a:endParaRPr>
          </a:p>
          <a:p>
            <a:pPr marL="1200150" marR="0" lvl="2"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kumimoji="0" lang="en-AU" sz="1600" i="0" u="none" strike="noStrike" kern="1200" cap="none" spc="0" normalizeH="0" baseline="0" noProof="0" dirty="0">
                <a:ln>
                  <a:noFill/>
                </a:ln>
                <a:solidFill>
                  <a:srgbClr val="000000"/>
                </a:solidFill>
                <a:effectLst/>
                <a:uLnTx/>
                <a:uFillTx/>
                <a:latin typeface="GothamNarrow-Light"/>
              </a:rPr>
              <a:t>Initiation steps</a:t>
            </a:r>
            <a:endParaRPr lang="en-AU" sz="1600" i="0" u="none" strike="noStrike" kern="1200" cap="none" spc="0" normalizeH="0" baseline="0" noProof="0" dirty="0">
              <a:ln>
                <a:noFill/>
              </a:ln>
              <a:solidFill>
                <a:srgbClr val="000000"/>
              </a:solidFill>
              <a:effectLst/>
              <a:uLnTx/>
              <a:uFillTx/>
              <a:latin typeface="GothamNarrow-Light"/>
            </a:endParaRPr>
          </a:p>
          <a:p>
            <a:pPr marL="1200150" marR="0" lvl="2"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kumimoji="0" lang="en-AU" sz="1600" i="0" u="none" strike="noStrike" kern="1200" cap="none" spc="0" normalizeH="0" baseline="0" noProof="0" dirty="0">
                <a:ln>
                  <a:noFill/>
                </a:ln>
                <a:solidFill>
                  <a:srgbClr val="000000"/>
                </a:solidFill>
                <a:effectLst/>
                <a:uLnTx/>
                <a:uFillTx/>
                <a:latin typeface="GothamNarrow-Light"/>
              </a:rPr>
              <a:t>Western digital badging taxonomy</a:t>
            </a:r>
            <a:endParaRPr lang="en-AU" sz="1600" i="0" u="none" strike="noStrike" kern="1200" cap="none" spc="0" normalizeH="0" baseline="0" noProof="0" dirty="0">
              <a:ln>
                <a:noFill/>
              </a:ln>
              <a:solidFill>
                <a:srgbClr val="000000"/>
              </a:solidFill>
              <a:effectLst/>
              <a:uLnTx/>
              <a:uFillTx/>
              <a:latin typeface="GothamNarrow-Light"/>
            </a:endParaRPr>
          </a:p>
          <a:p>
            <a:pPr marL="1200150" marR="0" lvl="2"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kumimoji="0" lang="en-AU" sz="1600" i="0" u="none" strike="noStrike" kern="1200" cap="none" spc="0" normalizeH="0" baseline="0" noProof="0" dirty="0">
                <a:ln>
                  <a:noFill/>
                </a:ln>
                <a:solidFill>
                  <a:srgbClr val="000000"/>
                </a:solidFill>
                <a:effectLst/>
                <a:uLnTx/>
                <a:uFillTx/>
                <a:latin typeface="GothamNarrow-Light"/>
              </a:rPr>
              <a:t>The considerations of how building mainstream curriculum is different from developing microcredentials</a:t>
            </a:r>
            <a:endParaRPr lang="en-AU" sz="1600" i="0" u="none" strike="noStrike" kern="1200" cap="none" spc="0" normalizeH="0" baseline="0" noProof="0" dirty="0">
              <a:ln>
                <a:noFill/>
              </a:ln>
              <a:solidFill>
                <a:srgbClr val="000000"/>
              </a:solidFill>
              <a:effectLst/>
              <a:uLnTx/>
              <a:uFillTx/>
              <a:latin typeface="GothamNarrow-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i="0" u="none" strike="noStrike" kern="1200" cap="none" spc="0" normalizeH="0" baseline="0" noProof="0" dirty="0">
              <a:ln>
                <a:noFill/>
              </a:ln>
              <a:solidFill>
                <a:srgbClr val="000000"/>
              </a:solidFill>
              <a:effectLst/>
              <a:uLnTx/>
              <a:uFillTx/>
              <a:latin typeface="GothamNarrow-Light" pitchFamily="50"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solidFill>
                  <a:srgbClr val="000000"/>
                </a:solidFill>
                <a:effectLst/>
                <a:uLnTx/>
                <a:uFillTx/>
                <a:latin typeface="GothamNarrow-Light"/>
              </a:rPr>
              <a:t>Discover what your colleagues have already built and save time by emulating their successes</a:t>
            </a:r>
            <a:endParaRPr lang="en-AU" sz="1600" i="0" u="none" strike="noStrike" kern="1200" cap="none" spc="0" normalizeH="0" baseline="0" noProof="0" dirty="0">
              <a:ln>
                <a:noFill/>
              </a:ln>
              <a:solidFill>
                <a:srgbClr val="000000"/>
              </a:solidFill>
              <a:effectLst/>
              <a:uLnTx/>
              <a:uFillTx/>
              <a:latin typeface="GothamNarrow-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i="0" u="none" strike="noStrike" kern="1200" cap="none" spc="0" normalizeH="0" baseline="0" noProof="0" dirty="0">
              <a:ln>
                <a:noFill/>
              </a:ln>
              <a:solidFill>
                <a:srgbClr val="000000"/>
              </a:solidFill>
              <a:effectLst/>
              <a:uLnTx/>
              <a:uFillTx/>
              <a:latin typeface="GothamNarrow-Light" pitchFamily="50"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i="0" u="none" strike="noStrike" kern="1200" cap="none" spc="0" normalizeH="0" baseline="0" noProof="0" dirty="0">
                <a:ln>
                  <a:noFill/>
                </a:ln>
                <a:solidFill>
                  <a:srgbClr val="000000"/>
                </a:solidFill>
                <a:effectLst/>
                <a:uLnTx/>
                <a:uFillTx/>
                <a:latin typeface="GothamNarrow-Light"/>
              </a:rPr>
              <a:t>Prepares you for the </a:t>
            </a:r>
            <a:r>
              <a:rPr lang="en-AU" sz="1600" dirty="0" err="1">
                <a:solidFill>
                  <a:srgbClr val="000000"/>
                </a:solidFill>
                <a:latin typeface="GothamNarrow-Light"/>
              </a:rPr>
              <a:t>WesternX</a:t>
            </a:r>
            <a:r>
              <a:rPr kumimoji="0" lang="en-AU" sz="1600" i="0" u="none" strike="noStrike" kern="1200" cap="none" spc="0" normalizeH="0" baseline="0" noProof="0" dirty="0">
                <a:ln>
                  <a:noFill/>
                </a:ln>
                <a:solidFill>
                  <a:srgbClr val="000000"/>
                </a:solidFill>
                <a:effectLst/>
                <a:uLnTx/>
                <a:uFillTx/>
                <a:latin typeface="GothamNarrow-Light"/>
              </a:rPr>
              <a:t> </a:t>
            </a:r>
            <a:r>
              <a:rPr kumimoji="0" lang="en-AU" sz="1600" i="0" u="none" strike="noStrike" kern="1200" cap="none" spc="0" normalizeH="0" baseline="0" noProof="0" dirty="0">
                <a:ln>
                  <a:noFill/>
                </a:ln>
                <a:solidFill>
                  <a:srgbClr val="C00000"/>
                </a:solidFill>
                <a:effectLst/>
                <a:uLnTx/>
                <a:uFillTx/>
                <a:latin typeface="GothamNarrow-Light"/>
                <a:hlinkClick r:id="rId3">
                  <a:extLst>
                    <a:ext uri="{A12FA001-AC4F-418D-AE19-62706E023703}">
                      <ahyp:hlinkClr xmlns:ahyp="http://schemas.microsoft.com/office/drawing/2018/hyperlinkcolor" val="tx"/>
                    </a:ext>
                  </a:extLst>
                </a:hlinkClick>
              </a:rPr>
              <a:t>Expression of Interest Submission</a:t>
            </a:r>
            <a:r>
              <a:rPr kumimoji="0" lang="en-AU" sz="1600" i="0" u="none" strike="noStrike" kern="1200" cap="none" spc="0" normalizeH="0" baseline="0" noProof="0" dirty="0">
                <a:ln>
                  <a:noFill/>
                </a:ln>
                <a:solidFill>
                  <a:srgbClr val="000000"/>
                </a:solidFill>
                <a:effectLst/>
                <a:uLnTx/>
                <a:uFillTx/>
                <a:latin typeface="GothamNarrow-Light"/>
              </a:rPr>
              <a:t> as the last step of the MC</a:t>
            </a:r>
            <a:endParaRPr lang="en-AU" sz="1600" i="0" u="none" strike="noStrike" kern="1200" cap="none" spc="0" normalizeH="0" baseline="0" noProof="0" dirty="0">
              <a:ln>
                <a:noFill/>
              </a:ln>
              <a:solidFill>
                <a:srgbClr val="000000"/>
              </a:solidFill>
              <a:effectLst/>
              <a:uLnTx/>
              <a:uFillTx/>
              <a:latin typeface="GothamNarrow-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AU" sz="16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AU" sz="1600" b="0" i="0" u="none" strike="noStrike" kern="1200" cap="none" spc="0" normalizeH="0" baseline="0" noProof="0" dirty="0">
              <a:ln>
                <a:noFill/>
              </a:ln>
              <a:solidFill>
                <a:srgbClr val="000000"/>
              </a:solidFill>
              <a:effectLst/>
              <a:uLnTx/>
              <a:uFillTx/>
              <a:latin typeface="GothamNarrow-Light"/>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AU" sz="16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6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6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600" b="0" i="0" u="none" strike="noStrike" kern="1200" cap="none" spc="0" normalizeH="0" baseline="0" noProof="0" dirty="0">
              <a:ln>
                <a:noFill/>
              </a:ln>
              <a:solidFill>
                <a:srgbClr val="000000"/>
              </a:solidFill>
              <a:effectLst/>
              <a:uLnTx/>
              <a:uFillTx/>
              <a:latin typeface="GothamNarrow-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AU" sz="1600" b="0" i="0" u="none" strike="noStrike" kern="1200" cap="none" spc="0" normalizeH="0" baseline="0" noProof="0" dirty="0">
              <a:ln>
                <a:noFill/>
              </a:ln>
              <a:solidFill>
                <a:srgbClr val="000000"/>
              </a:solidFill>
              <a:effectLst/>
              <a:uLnTx/>
              <a:uFillTx/>
              <a:latin typeface="GothamNarrow-Light"/>
            </a:endParaRPr>
          </a:p>
        </p:txBody>
      </p:sp>
      <p:pic>
        <p:nvPicPr>
          <p:cNvPr id="4" name="Picture 3">
            <a:extLst>
              <a:ext uri="{FF2B5EF4-FFF2-40B4-BE49-F238E27FC236}">
                <a16:creationId xmlns:a16="http://schemas.microsoft.com/office/drawing/2014/main" id="{8DF33AAD-D714-525E-192C-005F9B3D8C93}"/>
              </a:ext>
            </a:extLst>
          </p:cNvPr>
          <p:cNvPicPr>
            <a:picLocks noChangeAspect="1"/>
          </p:cNvPicPr>
          <p:nvPr/>
        </p:nvPicPr>
        <p:blipFill>
          <a:blip r:embed="rId4"/>
          <a:stretch>
            <a:fillRect/>
          </a:stretch>
        </p:blipFill>
        <p:spPr>
          <a:xfrm>
            <a:off x="183445" y="1499729"/>
            <a:ext cx="6783646" cy="4991245"/>
          </a:xfrm>
          <a:prstGeom prst="rect">
            <a:avLst/>
          </a:prstGeom>
        </p:spPr>
      </p:pic>
      <p:pic>
        <p:nvPicPr>
          <p:cNvPr id="3" name="Picture 2" descr="Text&#10;&#10;Description automatically generated">
            <a:extLst>
              <a:ext uri="{FF2B5EF4-FFF2-40B4-BE49-F238E27FC236}">
                <a16:creationId xmlns:a16="http://schemas.microsoft.com/office/drawing/2014/main" id="{112E6546-E334-5C21-A688-960E252CBDAE}"/>
              </a:ext>
            </a:extLst>
          </p:cNvPr>
          <p:cNvPicPr>
            <a:picLocks noChangeAspect="1"/>
          </p:cNvPicPr>
          <p:nvPr/>
        </p:nvPicPr>
        <p:blipFill rotWithShape="1">
          <a:blip r:embed="rId5"/>
          <a:srcRect l="24779" t="14286" r="23009" b="15714"/>
          <a:stretch/>
        </p:blipFill>
        <p:spPr>
          <a:xfrm>
            <a:off x="10100733" y="164042"/>
            <a:ext cx="2055810" cy="858310"/>
          </a:xfrm>
          <a:prstGeom prst="rect">
            <a:avLst/>
          </a:prstGeom>
        </p:spPr>
      </p:pic>
      <p:sp>
        <p:nvSpPr>
          <p:cNvPr id="6" name="Rectangle 5">
            <a:extLst>
              <a:ext uri="{FF2B5EF4-FFF2-40B4-BE49-F238E27FC236}">
                <a16:creationId xmlns:a16="http://schemas.microsoft.com/office/drawing/2014/main" id="{C2C68B45-CDA0-EC72-DA4A-2C92E07754D8}"/>
              </a:ext>
            </a:extLst>
          </p:cNvPr>
          <p:cNvSpPr/>
          <p:nvPr/>
        </p:nvSpPr>
        <p:spPr>
          <a:xfrm>
            <a:off x="-10886" y="-10886"/>
            <a:ext cx="12224657" cy="1197428"/>
          </a:xfrm>
          <a:prstGeom prst="rect">
            <a:avLst/>
          </a:prstGeom>
          <a:solidFill>
            <a:srgbClr val="9901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3200" b="1" dirty="0">
                <a:ea typeface="+mn-lt"/>
                <a:cs typeface="+mn-lt"/>
              </a:rPr>
              <a:t>   02 | </a:t>
            </a:r>
            <a:r>
              <a:rPr lang="en-US" sz="3200" b="1" dirty="0" err="1">
                <a:ea typeface="+mn-lt"/>
                <a:cs typeface="+mn-lt"/>
              </a:rPr>
              <a:t>WesternX</a:t>
            </a:r>
          </a:p>
        </p:txBody>
      </p:sp>
      <p:pic>
        <p:nvPicPr>
          <p:cNvPr id="9" name="Picture 8" descr="Text&#10;&#10;Description automatically generated">
            <a:extLst>
              <a:ext uri="{FF2B5EF4-FFF2-40B4-BE49-F238E27FC236}">
                <a16:creationId xmlns:a16="http://schemas.microsoft.com/office/drawing/2014/main" id="{787E7E2B-0552-AD8A-F8BE-148363E9DB59}"/>
              </a:ext>
            </a:extLst>
          </p:cNvPr>
          <p:cNvPicPr>
            <a:picLocks noChangeAspect="1"/>
          </p:cNvPicPr>
          <p:nvPr/>
        </p:nvPicPr>
        <p:blipFill rotWithShape="1">
          <a:blip r:embed="rId5"/>
          <a:srcRect l="24779" t="14286" r="23009" b="15714"/>
          <a:stretch/>
        </p:blipFill>
        <p:spPr>
          <a:xfrm>
            <a:off x="10253133" y="316442"/>
            <a:ext cx="2055810" cy="858310"/>
          </a:xfrm>
          <a:prstGeom prst="rect">
            <a:avLst/>
          </a:prstGeom>
        </p:spPr>
      </p:pic>
    </p:spTree>
    <p:extLst>
      <p:ext uri="{BB962C8B-B14F-4D97-AF65-F5344CB8AC3E}">
        <p14:creationId xmlns:p14="http://schemas.microsoft.com/office/powerpoint/2010/main" val="2160469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estern Sydney University 1">
      <a:dk1>
        <a:srgbClr val="000000"/>
      </a:dk1>
      <a:lt1>
        <a:srgbClr val="FFFFFF"/>
      </a:lt1>
      <a:dk2>
        <a:srgbClr val="A31E34"/>
      </a:dk2>
      <a:lt2>
        <a:srgbClr val="EBBCBB"/>
      </a:lt2>
      <a:accent1>
        <a:srgbClr val="FE7073"/>
      </a:accent1>
      <a:accent2>
        <a:srgbClr val="F6303D"/>
      </a:accent2>
      <a:accent3>
        <a:srgbClr val="5A2A82"/>
      </a:accent3>
      <a:accent4>
        <a:srgbClr val="027199"/>
      </a:accent4>
      <a:accent5>
        <a:srgbClr val="BA7FD1"/>
      </a:accent5>
      <a:accent6>
        <a:srgbClr val="FF7D7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22c15b-0787-4877-92b5-cc673b594cc9" xsi:nil="true"/>
    <lcf76f155ced4ddcb4097134ff3c332f xmlns="d2f8f161-4a1a-4aa2-8860-536559b1cd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A32E4F12402740B1D9CE26B38736EA" ma:contentTypeVersion="11" ma:contentTypeDescription="Create a new document." ma:contentTypeScope="" ma:versionID="6354e2dd93672028d2a145124511abdc">
  <xsd:schema xmlns:xsd="http://www.w3.org/2001/XMLSchema" xmlns:xs="http://www.w3.org/2001/XMLSchema" xmlns:p="http://schemas.microsoft.com/office/2006/metadata/properties" xmlns:ns2="d2f8f161-4a1a-4aa2-8860-536559b1cdd4" xmlns:ns3="a722c15b-0787-4877-92b5-cc673b594cc9" targetNamespace="http://schemas.microsoft.com/office/2006/metadata/properties" ma:root="true" ma:fieldsID="c38dc9ece590377a16050c0dd61a8799" ns2:_="" ns3:_="">
    <xsd:import namespace="d2f8f161-4a1a-4aa2-8860-536559b1cdd4"/>
    <xsd:import namespace="a722c15b-0787-4877-92b5-cc673b594c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f8f161-4a1a-4aa2-8860-536559b1cd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aae0d8a-8891-48d9-ad2b-bad3da6b59e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22c15b-0787-4877-92b5-cc673b594cc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8fac04-a9e3-4b8d-936f-c30dcf43ad85}" ma:internalName="TaxCatchAll" ma:showField="CatchAllData" ma:web="a722c15b-0787-4877-92b5-cc673b594c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9AD446-E3BD-4FE8-9C99-67BA938AF4F9}">
  <ds:schemaRefs>
    <ds:schemaRef ds:uri="http://schemas.microsoft.com/sharepoint/v3/contenttype/forms"/>
  </ds:schemaRefs>
</ds:datastoreItem>
</file>

<file path=customXml/itemProps2.xml><?xml version="1.0" encoding="utf-8"?>
<ds:datastoreItem xmlns:ds="http://schemas.openxmlformats.org/officeDocument/2006/customXml" ds:itemID="{83903A9F-47C0-4429-BA46-CF5636E24039}">
  <ds:schemaRefs>
    <ds:schemaRef ds:uri="0440eeaf-d8b8-4333-8f47-07d4718ece34"/>
    <ds:schemaRef ds:uri="6647a309-5ed9-495a-80f1-a8b213d591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492E877-4FD6-44F8-BC91-E20180AD60CD}"/>
</file>

<file path=docProps/app.xml><?xml version="1.0" encoding="utf-8"?>
<Properties xmlns="http://schemas.openxmlformats.org/officeDocument/2006/extended-properties" xmlns:vt="http://schemas.openxmlformats.org/officeDocument/2006/docPropsVTypes">
  <TotalTime>54</TotalTime>
  <Words>1270</Words>
  <Application>Microsoft Macintosh PowerPoint</Application>
  <PresentationFormat>Widescreen</PresentationFormat>
  <Paragraphs>222</Paragraphs>
  <Slides>15</Slides>
  <Notes>15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15</vt:i4>
      </vt:variant>
    </vt:vector>
  </HeadingPairs>
  <TitlesOfParts>
    <vt:vector size="32" baseType="lpstr">
      <vt:lpstr>Arial</vt:lpstr>
      <vt:lpstr>Arial,Sans-Serif</vt:lpstr>
      <vt:lpstr>Calibri</vt:lpstr>
      <vt:lpstr>Calibri Light</vt:lpstr>
      <vt:lpstr>Chronicle Text G1 Bold</vt:lpstr>
      <vt:lpstr>Courier New</vt:lpstr>
      <vt:lpstr>Gotham Narrow Bold</vt:lpstr>
      <vt:lpstr>Gotham Narrow Bold</vt:lpstr>
      <vt:lpstr>Gotham Narrow Book</vt:lpstr>
      <vt:lpstr>Gotham Narrow Medium</vt:lpstr>
      <vt:lpstr>GothamNarrow-Bold</vt:lpstr>
      <vt:lpstr>GothamNarrow-Book</vt:lpstr>
      <vt:lpstr>GothamNarrow-Light</vt:lpstr>
      <vt:lpstr>Open Sans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Komoder</dc:creator>
  <cp:lastModifiedBy>Peter Nadin</cp:lastModifiedBy>
  <cp:revision>220</cp:revision>
  <dcterms:created xsi:type="dcterms:W3CDTF">2023-03-20T04:46:30Z</dcterms:created>
  <dcterms:modified xsi:type="dcterms:W3CDTF">2023-03-27T21:57:34Z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0x010100BE10535D7EF3024E87FA4B959F0775B7</vt:lpwstr>
  </property>
  <property fmtid="{D5CDD505-2E9C-101B-9397-08002B2CF9AE}" pid="3" name="MediaServiceImageTags">
    <vt:lpwstr/>
  </property>
</Properties>
</file>