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2" r:id="rId1"/>
  </p:sldMasterIdLst>
  <p:notesMasterIdLst>
    <p:notesMasterId r:id="rId20"/>
  </p:notesMasterIdLst>
  <p:sldIdLst>
    <p:sldId id="258" r:id="rId2"/>
    <p:sldId id="263" r:id="rId3"/>
    <p:sldId id="271" r:id="rId4"/>
    <p:sldId id="285" r:id="rId5"/>
    <p:sldId id="269" r:id="rId6"/>
    <p:sldId id="286" r:id="rId7"/>
    <p:sldId id="287" r:id="rId8"/>
    <p:sldId id="288" r:id="rId9"/>
    <p:sldId id="273" r:id="rId10"/>
    <p:sldId id="274" r:id="rId11"/>
    <p:sldId id="289" r:id="rId12"/>
    <p:sldId id="290" r:id="rId13"/>
    <p:sldId id="291" r:id="rId14"/>
    <p:sldId id="292" r:id="rId15"/>
    <p:sldId id="276" r:id="rId16"/>
    <p:sldId id="294" r:id="rId17"/>
    <p:sldId id="295" r:id="rId18"/>
    <p:sldId id="282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hronicle Text G1" panose="020F0502020204030204" pitchFamily="34" charset="0"/>
      <p:regular r:id="rId25"/>
      <p:bold r:id="rId26"/>
      <p:italic r:id="rId27"/>
      <p:boldItalic r:id="rId28"/>
    </p:embeddedFont>
    <p:embeddedFont>
      <p:font typeface="Chronicle Text G1 Roman" panose="020F0502020204030204" pitchFamily="34" charset="0"/>
      <p:regular r:id="rId29"/>
      <p:bold r:id="rId30"/>
      <p:italic r:id="rId31"/>
      <p:boldItalic r:id="rId32"/>
    </p:embeddedFont>
    <p:embeddedFont>
      <p:font typeface="Gotham Narrow" panose="020F0502020204030204" pitchFamily="34" charset="0"/>
      <p:regular r:id="rId33"/>
      <p:bold r:id="rId34"/>
      <p:italic r:id="rId35"/>
      <p:boldItalic r:id="rId36"/>
    </p:embeddedFont>
    <p:embeddedFont>
      <p:font typeface="Gotham Narrow Bold" panose="020F0502020204030204" pitchFamily="34" charset="0"/>
      <p:regular r:id="rId37"/>
      <p:bold r:id="rId38"/>
      <p:italic r:id="rId39"/>
      <p:boldItalic r:id="rId40"/>
    </p:embeddedFont>
    <p:embeddedFont>
      <p:font typeface="Gotham Narrow Book" panose="020F0502020204030204" pitchFamily="34" charset="0"/>
      <p:regular r:id="rId41"/>
      <p:bold r:id="rId42"/>
      <p:italic r:id="rId43"/>
      <p:boldItalic r:id="rId44"/>
    </p:embeddedFont>
    <p:embeddedFont>
      <p:font typeface="Gotham Narrow Light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7D7"/>
    <a:srgbClr val="F5D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89116"/>
  </p:normalViewPr>
  <p:slideViewPr>
    <p:cSldViewPr snapToGrid="0" snapToObjects="1">
      <p:cViewPr varScale="1">
        <p:scale>
          <a:sx n="113" d="100"/>
          <a:sy n="113" d="100"/>
        </p:scale>
        <p:origin x="213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B52D2-0160-434A-A03B-22BBAAC2D08A}" type="datetimeFigureOut">
              <a:rPr lang="en-US" smtClean="0"/>
              <a:t>10/30/22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B3D88-1CE6-DA43-B589-2F3912E95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7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198" y="5466306"/>
            <a:ext cx="8419605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54" y="1400037"/>
            <a:ext cx="3456878" cy="3931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1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2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110" y="1701801"/>
            <a:ext cx="3888581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05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5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2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110" y="1701800"/>
            <a:ext cx="3888581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0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110" y="1701800"/>
            <a:ext cx="3888581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0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70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2625"/>
              </a:lnSpc>
              <a:defRPr sz="2625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110" y="1871498"/>
            <a:ext cx="8154590" cy="4326102"/>
          </a:xfrm>
        </p:spPr>
        <p:txBody>
          <a:bodyPr/>
          <a:lstStyle>
            <a:lvl1pPr>
              <a:lnSpc>
                <a:spcPts val="1275"/>
              </a:lnSpc>
              <a:spcAft>
                <a:spcPts val="0"/>
              </a:spcAft>
              <a:defRPr lang="en-AU" sz="1125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61925" indent="0">
              <a:lnSpc>
                <a:spcPts val="1275"/>
              </a:lnSpc>
              <a:spcAft>
                <a:spcPts val="638"/>
              </a:spcAft>
              <a:tabLst/>
              <a:defRPr lang="en-AU" sz="1125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4110" y="1867584"/>
            <a:ext cx="8154590" cy="4330017"/>
          </a:xfrm>
        </p:spPr>
        <p:txBody>
          <a:bodyPr/>
          <a:lstStyle>
            <a:lvl1pPr>
              <a:lnSpc>
                <a:spcPts val="2625"/>
              </a:lnSpc>
              <a:defRPr sz="2625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2625"/>
              </a:lnSpc>
              <a:spcAft>
                <a:spcPts val="450"/>
              </a:spcAft>
              <a:defRPr sz="262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1650"/>
              </a:lnSpc>
              <a:defRPr sz="15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0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96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4578" y="1854200"/>
            <a:ext cx="6201022" cy="4343400"/>
          </a:xfrm>
        </p:spPr>
        <p:txBody>
          <a:bodyPr/>
          <a:lstStyle>
            <a:lvl1pPr>
              <a:lnSpc>
                <a:spcPts val="4875"/>
              </a:lnSpc>
              <a:defRPr lang="en-US" sz="4875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1300" y="6519864"/>
            <a:ext cx="2057400" cy="201613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82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871498"/>
            <a:ext cx="3824534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824412" y="1871498"/>
            <a:ext cx="382428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8175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871498"/>
            <a:ext cx="3824534" cy="43261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24412" y="1871664"/>
            <a:ext cx="38242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959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871498"/>
            <a:ext cx="3824534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638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95250" indent="-95250">
              <a:lnSpc>
                <a:spcPts val="1050"/>
              </a:lnSpc>
              <a:spcAft>
                <a:spcPts val="638"/>
              </a:spcAft>
              <a:buFont typeface="Arial" charset="0"/>
              <a:buChar char="•"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24412" y="1871664"/>
            <a:ext cx="38242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57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871498"/>
            <a:ext cx="3824534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0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050"/>
              </a:lnSpc>
              <a:spcAft>
                <a:spcPts val="638"/>
              </a:spcAft>
              <a:buFont typeface="Arial" charset="0"/>
              <a:buNone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824414" y="1871664"/>
            <a:ext cx="3824286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9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CE06425-0495-AE42-9D93-3F252D0E6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609" t="13623" r="13630"/>
          <a:stretch/>
        </p:blipFill>
        <p:spPr>
          <a:xfrm>
            <a:off x="0" y="0"/>
            <a:ext cx="4022359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55" y="391883"/>
            <a:ext cx="1217897" cy="522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3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5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871498"/>
            <a:ext cx="8153647" cy="4326102"/>
          </a:xfrm>
        </p:spPr>
        <p:txBody>
          <a:bodyPr/>
          <a:lstStyle>
            <a:lvl1pPr marL="0">
              <a:lnSpc>
                <a:spcPts val="1200"/>
              </a:lnSpc>
              <a:spcAft>
                <a:spcPts val="1125"/>
              </a:spcAft>
              <a:defRPr sz="135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33350" indent="-133350">
              <a:lnSpc>
                <a:spcPts val="1500"/>
              </a:lnSpc>
              <a:spcAft>
                <a:spcPts val="1125"/>
              </a:spcAft>
              <a:buFont typeface="Arial" charset="0"/>
              <a:buChar char="•"/>
              <a:tabLst/>
              <a:defRPr sz="135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6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580210" y="1871498"/>
            <a:ext cx="5068490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871498"/>
            <a:ext cx="2914897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0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050"/>
              </a:lnSpc>
              <a:spcAft>
                <a:spcPts val="638"/>
              </a:spcAft>
              <a:buFont typeface="Arial" charset="0"/>
              <a:buNone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3733800" y="2134263"/>
            <a:ext cx="4648200" cy="38474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5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3580210" y="1871498"/>
            <a:ext cx="5068490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871498"/>
            <a:ext cx="2914897" cy="4326102"/>
          </a:xfrm>
        </p:spPr>
        <p:txBody>
          <a:bodyPr/>
          <a:lstStyle>
            <a:lvl1pPr marL="0">
              <a:lnSpc>
                <a:spcPts val="1050"/>
              </a:lnSpc>
              <a:spcAft>
                <a:spcPts val="638"/>
              </a:spcAft>
              <a:defRPr sz="9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8588" indent="-128588">
              <a:lnSpc>
                <a:spcPts val="1050"/>
              </a:lnSpc>
              <a:spcAft>
                <a:spcPts val="638"/>
              </a:spcAft>
              <a:buFont typeface="Arial" charset="0"/>
              <a:buChar char="•"/>
              <a:tabLst/>
              <a:defRPr sz="9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050"/>
              </a:lnSpc>
              <a:spcAft>
                <a:spcPts val="225"/>
              </a:spcAft>
              <a:defRPr sz="9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3714750" y="2120900"/>
            <a:ext cx="4686300" cy="387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73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54" y="1044576"/>
            <a:ext cx="3887638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4761310" y="1044576"/>
            <a:ext cx="3887390" cy="5165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11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5878" y="1871498"/>
            <a:ext cx="5362821" cy="12273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5301" y="1871664"/>
            <a:ext cx="2676524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3285879" y="3370098"/>
            <a:ext cx="2552947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6095754" y="3370098"/>
            <a:ext cx="2552947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0964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95301" y="1871664"/>
            <a:ext cx="2676524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95301" y="3268664"/>
            <a:ext cx="2676524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3295651" y="1871664"/>
            <a:ext cx="2543174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295651" y="4673600"/>
            <a:ext cx="2543174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962651" y="1871664"/>
            <a:ext cx="268604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98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48735"/>
          <a:stretch/>
        </p:blipFill>
        <p:spPr>
          <a:xfrm>
            <a:off x="0" y="0"/>
            <a:ext cx="5275757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4" y="356258"/>
            <a:ext cx="904496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26" y="1224148"/>
            <a:ext cx="2644734" cy="401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55" y="391883"/>
            <a:ext cx="1217897" cy="522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3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89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1" t="4815" b="45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110" y="5466306"/>
            <a:ext cx="8155781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3" y="1634834"/>
            <a:ext cx="2959920" cy="361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1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110" y="5466306"/>
            <a:ext cx="8155781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3" y="1634834"/>
            <a:ext cx="2959920" cy="3614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1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0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110" y="5466306"/>
            <a:ext cx="8155781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3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21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59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4110" y="5466306"/>
            <a:ext cx="8155781" cy="1065126"/>
          </a:xfrm>
        </p:spPr>
        <p:txBody>
          <a:bodyPr anchor="t">
            <a:noAutofit/>
          </a:bodyPr>
          <a:lstStyle>
            <a:lvl1pPr algn="ctr">
              <a:lnSpc>
                <a:spcPts val="2625"/>
              </a:lnSpc>
              <a:defRPr sz="2625">
                <a:solidFill>
                  <a:schemeClr val="tx2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755" y="391883"/>
            <a:ext cx="1217897" cy="522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03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5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110" y="1701800"/>
            <a:ext cx="3888581" cy="4495801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0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110" y="1701800"/>
            <a:ext cx="3888581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03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58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4110" y="1701800"/>
            <a:ext cx="3888581" cy="4495800"/>
          </a:xfrm>
        </p:spPr>
        <p:txBody>
          <a:bodyPr anchor="t">
            <a:noAutofit/>
          </a:bodyPr>
          <a:lstStyle>
            <a:lvl1pPr algn="l">
              <a:lnSpc>
                <a:spcPts val="4875"/>
              </a:lnSpc>
              <a:defRPr sz="4875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0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5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053" y="1010537"/>
            <a:ext cx="8153647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053" y="1871498"/>
            <a:ext cx="8153647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110" y="6519864"/>
            <a:ext cx="20574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525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4110" y="391883"/>
            <a:ext cx="30861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525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1300" y="6519864"/>
            <a:ext cx="20574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525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03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5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</p:sldLayoutIdLst>
  <p:hf hdr="0"/>
  <p:txStyles>
    <p:titleStyle>
      <a:lvl1pPr algn="l" defTabSz="685800" rtl="0" eaLnBrk="1" latinLnBrk="0" hangingPunct="1">
        <a:lnSpc>
          <a:spcPts val="2025"/>
        </a:lnSpc>
        <a:spcBef>
          <a:spcPct val="0"/>
        </a:spcBef>
        <a:buNone/>
        <a:defRPr sz="1875" kern="1200">
          <a:solidFill>
            <a:schemeClr val="tx2"/>
          </a:solidFill>
          <a:latin typeface="Chronicle Text G1" pitchFamily="50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650"/>
        </a:lnSpc>
        <a:spcBef>
          <a:spcPts val="0"/>
        </a:spcBef>
        <a:spcAft>
          <a:spcPts val="975"/>
        </a:spcAft>
        <a:buFont typeface="Arial"/>
        <a:buNone/>
        <a:defRPr sz="1500" kern="1200">
          <a:solidFill>
            <a:schemeClr val="accent1"/>
          </a:solidFill>
          <a:latin typeface="Chronicle Text G1" pitchFamily="50" charset="0"/>
          <a:ea typeface="+mn-ea"/>
          <a:cs typeface="+mn-cs"/>
        </a:defRPr>
      </a:lvl1pPr>
      <a:lvl2pPr marL="0" indent="0" algn="l" defTabSz="685800" rtl="0" eaLnBrk="1" latinLnBrk="0" hangingPunct="1">
        <a:lnSpc>
          <a:spcPts val="1050"/>
        </a:lnSpc>
        <a:spcBef>
          <a:spcPts val="0"/>
        </a:spcBef>
        <a:buFont typeface="Arial"/>
        <a:buNone/>
        <a:tabLst/>
        <a:defRPr sz="900" b="1" i="0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8335" indent="0" algn="l" defTabSz="685800" rtl="0" eaLnBrk="1" latinLnBrk="0" hangingPunct="1">
        <a:lnSpc>
          <a:spcPts val="1050"/>
        </a:lnSpc>
        <a:spcBef>
          <a:spcPts val="0"/>
        </a:spcBef>
        <a:spcAft>
          <a:spcPts val="638"/>
        </a:spcAft>
        <a:buFont typeface="Arial"/>
        <a:buNone/>
        <a:tabLst/>
        <a:defRPr sz="9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Chronicle Text G1 Roman" charset="0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 typeface="Arial"/>
        <a:buNone/>
        <a:defRPr sz="1350" kern="1200">
          <a:solidFill>
            <a:schemeClr val="tx1"/>
          </a:solidFill>
          <a:latin typeface="Chronicle Text G1 Roman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5443" userDrawn="1">
          <p15:clr>
            <a:srgbClr val="F26B43"/>
          </p15:clr>
        </p15:guide>
        <p15:guide id="6" pos="2721" userDrawn="1">
          <p15:clr>
            <a:srgbClr val="F26B43"/>
          </p15:clr>
        </p15:guide>
        <p15:guide id="7" pos="3039" userDrawn="1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446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 International Convention on the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Elimination of all forms of Racial 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iscrimination (1965)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FD01-0A81-EC4C-8C9D-54E3D0BD1B0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10</a:t>
            </a:fld>
            <a:endParaRPr lang="en-US" dirty="0">
              <a:latin typeface="Gotham Narrow Bold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0F09E-4E75-3F4D-D7A8-36899FD7D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378" y="2517422"/>
            <a:ext cx="5317065" cy="390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32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95176" y="880534"/>
            <a:ext cx="8153647" cy="1027288"/>
          </a:xfrm>
        </p:spPr>
        <p:txBody>
          <a:bodyPr>
            <a:noAutofit/>
          </a:bodyPr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 Convention on the Elimination of all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forms of Discrimination Against Women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AU" sz="3600" dirty="0">
                <a:effectLst/>
              </a:rPr>
              <a:t> (1979)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FD01-0A81-EC4C-8C9D-54E3D0BD1B0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11</a:t>
            </a:fld>
            <a:endParaRPr lang="en-US" dirty="0">
              <a:latin typeface="Gotham Narrow Bold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7BA464-89D6-939F-7F73-23015B281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7" y="2246489"/>
            <a:ext cx="5655733" cy="388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9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12954" y="829203"/>
            <a:ext cx="8153647" cy="1027288"/>
          </a:xfrm>
        </p:spPr>
        <p:txBody>
          <a:bodyPr>
            <a:noAutofit/>
          </a:bodyPr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 Convention on the Rights of the Child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AU" sz="3600" dirty="0">
                <a:effectLst/>
              </a:rPr>
              <a:t> (1989)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FD01-0A81-EC4C-8C9D-54E3D0BD1B0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12</a:t>
            </a:fld>
            <a:endParaRPr lang="en-US" dirty="0">
              <a:latin typeface="Gotham Narrow Bold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447FD-BF83-615C-9222-C0B52A113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289" y="2269066"/>
            <a:ext cx="5819422" cy="34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2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0377" y="863069"/>
            <a:ext cx="8153647" cy="1281819"/>
          </a:xfrm>
        </p:spPr>
        <p:txBody>
          <a:bodyPr>
            <a:noAutofit/>
          </a:bodyPr>
          <a:lstStyle/>
          <a:p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 Convention on the Rights of Persons 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 Disabilities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AU" sz="3600" dirty="0">
                <a:effectLst/>
              </a:rPr>
              <a:t>(2006)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FD01-0A81-EC4C-8C9D-54E3D0BD1B0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13</a:t>
            </a:fld>
            <a:endParaRPr lang="en-US" dirty="0">
              <a:latin typeface="Gotham Narrow Bold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E284F4-30E9-1D02-8C3D-EB10E47C4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163" y="2032000"/>
            <a:ext cx="4523317" cy="35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0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0377" y="863069"/>
            <a:ext cx="8153647" cy="1281819"/>
          </a:xfrm>
        </p:spPr>
        <p:txBody>
          <a:bodyPr>
            <a:noAutofit/>
          </a:bodyPr>
          <a:lstStyle/>
          <a:p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Convention on the Rights of Older Persons? 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en-AU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FD01-0A81-EC4C-8C9D-54E3D0BD1B0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14</a:t>
            </a:fld>
            <a:endParaRPr lang="en-US" dirty="0">
              <a:latin typeface="Gotham Narrow Bold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BD161-E1F3-5CF1-F0CB-C71293318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8" y="2144887"/>
            <a:ext cx="6050844" cy="404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6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53" y="1010536"/>
            <a:ext cx="8153647" cy="2218085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76" y="1320800"/>
            <a:ext cx="8153647" cy="4865511"/>
          </a:xfrm>
        </p:spPr>
        <p:txBody>
          <a:bodyPr/>
          <a:lstStyle/>
          <a:p>
            <a:pPr lvl="1"/>
            <a:endParaRPr lang="en-US" sz="4000" dirty="0"/>
          </a:p>
          <a:p>
            <a:pPr lvl="1"/>
            <a:r>
              <a:rPr lang="en-US" sz="4000" dirty="0"/>
              <a:t>Define ‘older persons’ 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Address ageism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Intersectionality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First Nations people</a:t>
            </a:r>
          </a:p>
          <a:p>
            <a:pPr lvl="1"/>
            <a:endParaRPr lang="en-US" sz="4000" dirty="0"/>
          </a:p>
          <a:p>
            <a:pPr lvl="1"/>
            <a:r>
              <a:rPr lang="en-US" sz="4000" dirty="0"/>
              <a:t>Commonalities?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A4036-5F78-EB47-9D98-4010DFC30896}" type="datetime1">
              <a:rPr lang="en-US" smtClean="0"/>
              <a:t>10/30/22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15</a:t>
            </a:fld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664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4110" y="1038579"/>
            <a:ext cx="8154590" cy="5159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Australia’s role: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Historical contribution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First Nations people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Regional engagement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58E4-E170-3946-B080-0391A069A8A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16</a:t>
            </a:fld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511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4110" y="1038579"/>
            <a:ext cx="8154590" cy="5159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The role of universities: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At the forefront of the next frontier for</a:t>
            </a:r>
          </a:p>
          <a:p>
            <a:r>
              <a:rPr lang="en-US" sz="3600" dirty="0">
                <a:solidFill>
                  <a:schemeClr val="bg1"/>
                </a:solidFill>
              </a:rPr>
              <a:t> human rights?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58E4-E170-3946-B080-0391A069A8A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17</a:t>
            </a:fld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39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16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979" y="1219201"/>
            <a:ext cx="6333066" cy="5638800"/>
          </a:xfrm>
        </p:spPr>
        <p:txBody>
          <a:bodyPr/>
          <a:lstStyle/>
          <a:p>
            <a:r>
              <a:rPr lang="en-US" sz="5400" b="1" dirty="0"/>
              <a:t>Australia and the Protection of Older Persons</a:t>
            </a:r>
            <a:br>
              <a:rPr lang="en-US" sz="5400" b="1" dirty="0"/>
            </a:br>
            <a:br>
              <a:rPr lang="en-US" dirty="0"/>
            </a:br>
            <a:r>
              <a:rPr lang="en-US" sz="3600" dirty="0">
                <a:solidFill>
                  <a:schemeClr val="bg1"/>
                </a:solidFill>
              </a:rPr>
              <a:t>Professor Catherine Renshaw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School of Law,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Western Sydney University</a:t>
            </a:r>
          </a:p>
        </p:txBody>
      </p:sp>
    </p:spTree>
    <p:extLst>
      <p:ext uri="{BB962C8B-B14F-4D97-AF65-F5344CB8AC3E}">
        <p14:creationId xmlns:p14="http://schemas.microsoft.com/office/powerpoint/2010/main" val="1597965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4110" y="1038579"/>
            <a:ext cx="8154590" cy="5159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Convention on the Rights of Older Persons (CROP)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Australia’s part in leading the development of a Convention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The role that Australian universities could and should play in advancing the development of CROP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58E4-E170-3946-B080-0391A069A8A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3</a:t>
            </a:fld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2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4705" y="1049868"/>
            <a:ext cx="8154590" cy="515902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4800" dirty="0"/>
          </a:p>
          <a:p>
            <a:r>
              <a:rPr lang="en-US" sz="4800" dirty="0"/>
              <a:t>Convention on the</a:t>
            </a:r>
          </a:p>
          <a:p>
            <a:endParaRPr lang="en-US" sz="4800" dirty="0"/>
          </a:p>
          <a:p>
            <a:r>
              <a:rPr lang="en-US" sz="4800" dirty="0"/>
              <a:t> Rights of Older Persons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C58E4-E170-3946-B080-0391A069A8A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4</a:t>
            </a:fld>
            <a:endParaRPr lang="en-US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6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Universal Declaration of Human Rights, Article 2</a:t>
            </a:r>
            <a:br>
              <a:rPr lang="en-US" dirty="0"/>
            </a:b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5053" y="1698171"/>
            <a:ext cx="6955613" cy="4512129"/>
          </a:xfrm>
        </p:spPr>
        <p:txBody>
          <a:bodyPr>
            <a:normAutofit/>
          </a:bodyPr>
          <a:lstStyle/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Everyone is entitled to all the rights and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freedoms set forth in this Declaration,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without distinction of any kind, such as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race, colour, sex, language, religion,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political or other opinion, national or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social origin, property, birth or other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status.</a:t>
            </a:r>
            <a:endParaRPr lang="en-US" sz="3200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69C2-3ED0-7D4F-A539-E876F64E403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5</a:t>
            </a:fld>
            <a:r>
              <a:rPr lang="en-US" dirty="0">
                <a:latin typeface="Gotham Narrow Bold" pitchFamily="50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64854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5053" y="1698171"/>
            <a:ext cx="6955613" cy="4512129"/>
          </a:xfrm>
        </p:spPr>
        <p:txBody>
          <a:bodyPr>
            <a:normAutofit/>
          </a:bodyPr>
          <a:lstStyle/>
          <a:p>
            <a:endParaRPr lang="en-US" sz="3200" i="1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The International Covenant on Civil</a:t>
            </a: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 and Political Rights</a:t>
            </a:r>
          </a:p>
          <a:p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The International Covenant on</a:t>
            </a:r>
          </a:p>
          <a:p>
            <a:r>
              <a:rPr lang="en-US" sz="3200" dirty="0">
                <a:solidFill>
                  <a:schemeClr val="tx1"/>
                </a:solidFill>
                <a:latin typeface="+mn-lt"/>
              </a:rPr>
              <a:t> Economic, Social and Cultural Rights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69C2-3ED0-7D4F-A539-E876F64E403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6</a:t>
            </a:fld>
            <a:r>
              <a:rPr lang="en-US" dirty="0">
                <a:latin typeface="Gotham Narrow Bold" pitchFamily="50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160142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53" y="1010537"/>
            <a:ext cx="8153647" cy="75053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 </a:t>
            </a:r>
            <a:br>
              <a:rPr lang="en-US" sz="2800" i="1" dirty="0">
                <a:latin typeface="+mn-lt"/>
              </a:rPr>
            </a:br>
            <a:r>
              <a:rPr lang="en-US" sz="3600" dirty="0">
                <a:solidFill>
                  <a:schemeClr val="tx1"/>
                </a:solidFill>
                <a:latin typeface="+mn-lt"/>
              </a:rPr>
              <a:t>The International Covenant on Civil and Political</a:t>
            </a:r>
            <a:br>
              <a:rPr lang="en-US" sz="3600" dirty="0">
                <a:solidFill>
                  <a:schemeClr val="tx1"/>
                </a:solidFill>
                <a:latin typeface="+mn-lt"/>
              </a:rPr>
            </a:br>
            <a:br>
              <a:rPr lang="en-US" sz="3600" dirty="0">
                <a:solidFill>
                  <a:schemeClr val="tx1"/>
                </a:solidFill>
                <a:latin typeface="+mn-lt"/>
              </a:rPr>
            </a:br>
            <a:r>
              <a:rPr lang="en-US" sz="3600" dirty="0">
                <a:solidFill>
                  <a:schemeClr val="tx1"/>
                </a:solidFill>
                <a:latin typeface="+mn-lt"/>
              </a:rPr>
              <a:t> Rights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/>
              <a:t>Article 2</a:t>
            </a:r>
            <a:br>
              <a:rPr lang="en-US" dirty="0"/>
            </a:b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5053" y="2314222"/>
            <a:ext cx="6955613" cy="3896078"/>
          </a:xfrm>
        </p:spPr>
        <p:txBody>
          <a:bodyPr>
            <a:normAutofit/>
          </a:bodyPr>
          <a:lstStyle/>
          <a:p>
            <a:endParaRPr lang="en-AU" sz="3200" b="0" i="1" dirty="0">
              <a:solidFill>
                <a:srgbClr val="454545"/>
              </a:solidFill>
              <a:effectLst/>
              <a:latin typeface="+mn-lt"/>
            </a:endParaRPr>
          </a:p>
          <a:p>
            <a:endParaRPr lang="en-AU" sz="3200" b="0" i="1" dirty="0">
              <a:solidFill>
                <a:srgbClr val="454545"/>
              </a:solidFill>
              <a:effectLst/>
              <a:latin typeface="+mn-lt"/>
            </a:endParaRP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Everyone is entitled to all the rights and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freedoms set forth in this Declaration,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without distinction of any kind, such as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race, colour, sex, language, religion,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political or other opinion, national or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social origin, property, birth or other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status.</a:t>
            </a:r>
            <a:endParaRPr lang="en-US" sz="3200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69C2-3ED0-7D4F-A539-E876F64E403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7</a:t>
            </a:fld>
            <a:r>
              <a:rPr lang="en-US" dirty="0">
                <a:latin typeface="Gotham Narrow Bold" pitchFamily="50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934699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53" y="1010537"/>
            <a:ext cx="8153647" cy="75053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 </a:t>
            </a:r>
            <a:br>
              <a:rPr lang="en-US" sz="2800" i="1" dirty="0">
                <a:latin typeface="+mn-lt"/>
              </a:rPr>
            </a:br>
            <a:r>
              <a:rPr lang="en-US" sz="3600" dirty="0">
                <a:solidFill>
                  <a:schemeClr val="tx1"/>
                </a:solidFill>
                <a:latin typeface="+mn-lt"/>
              </a:rPr>
              <a:t>The International Covenant on Economic, Social</a:t>
            </a:r>
            <a:br>
              <a:rPr lang="en-US" sz="3600" dirty="0">
                <a:solidFill>
                  <a:schemeClr val="tx1"/>
                </a:solidFill>
                <a:latin typeface="+mn-lt"/>
              </a:rPr>
            </a:br>
            <a:br>
              <a:rPr lang="en-US" sz="3600" dirty="0">
                <a:solidFill>
                  <a:schemeClr val="tx1"/>
                </a:solidFill>
                <a:latin typeface="+mn-lt"/>
              </a:rPr>
            </a:br>
            <a:r>
              <a:rPr lang="en-US" sz="3600" dirty="0">
                <a:solidFill>
                  <a:schemeClr val="tx1"/>
                </a:solidFill>
                <a:latin typeface="+mn-lt"/>
              </a:rPr>
              <a:t> and Cultural Rights</a:t>
            </a:r>
            <a:br>
              <a:rPr lang="en-US" sz="3600" dirty="0">
                <a:solidFill>
                  <a:schemeClr val="tx1"/>
                </a:solidFill>
                <a:latin typeface="+mn-lt"/>
              </a:rPr>
            </a:br>
            <a:r>
              <a:rPr lang="en-US" sz="3600" dirty="0">
                <a:solidFill>
                  <a:schemeClr val="tx1"/>
                </a:solidFill>
                <a:latin typeface="+mn-lt"/>
              </a:rPr>
              <a:t> </a:t>
            </a:r>
            <a:br>
              <a:rPr lang="en-US" sz="3600" dirty="0">
                <a:solidFill>
                  <a:schemeClr val="tx1"/>
                </a:solidFill>
                <a:latin typeface="+mn-lt"/>
              </a:rPr>
            </a:b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/>
              <a:t>Article 2</a:t>
            </a:r>
            <a:br>
              <a:rPr lang="en-US" dirty="0"/>
            </a:b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95053" y="2314222"/>
            <a:ext cx="6955613" cy="3896078"/>
          </a:xfrm>
        </p:spPr>
        <p:txBody>
          <a:bodyPr>
            <a:normAutofit/>
          </a:bodyPr>
          <a:lstStyle/>
          <a:p>
            <a:endParaRPr lang="en-AU" sz="3200" b="0" i="1" dirty="0">
              <a:solidFill>
                <a:srgbClr val="454545"/>
              </a:solidFill>
              <a:effectLst/>
              <a:latin typeface="+mn-lt"/>
            </a:endParaRPr>
          </a:p>
          <a:p>
            <a:endParaRPr lang="en-AU" sz="3200" i="1" dirty="0">
              <a:solidFill>
                <a:srgbClr val="454545"/>
              </a:solidFill>
              <a:latin typeface="+mn-lt"/>
            </a:endParaRPr>
          </a:p>
          <a:p>
            <a:endParaRPr lang="en-AU" sz="3200" b="0" i="1" dirty="0">
              <a:solidFill>
                <a:srgbClr val="454545"/>
              </a:solidFill>
              <a:effectLst/>
              <a:latin typeface="+mn-lt"/>
            </a:endParaRP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Everyone is entitled to all the rights and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freedoms set forth in this Declaration,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without distinction of any kind, such as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race, colour, sex, language, religion,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political or other opinion, national or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social origin, property, birth or other</a:t>
            </a:r>
          </a:p>
          <a:p>
            <a:r>
              <a:rPr lang="en-AU" sz="3200" b="0" i="1" dirty="0">
                <a:solidFill>
                  <a:srgbClr val="454545"/>
                </a:solidFill>
                <a:effectLst/>
                <a:latin typeface="+mn-lt"/>
              </a:rPr>
              <a:t> status.</a:t>
            </a:r>
            <a:endParaRPr lang="en-US" sz="3200" i="1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69C2-3ED0-7D4F-A539-E876F64E4035}" type="datetime1">
              <a:rPr lang="en-US" smtClean="0"/>
              <a:pPr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8</a:t>
            </a:fld>
            <a:r>
              <a:rPr lang="en-US" dirty="0">
                <a:latin typeface="Gotham Narrow Bold" pitchFamily="50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39606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224CB-ED8F-584A-A5B8-C032F8F7C4EA}" type="datetime1">
              <a:rPr lang="en-US" smtClean="0"/>
              <a:t>10/30/22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US" smtClean="0">
                <a:latin typeface="Gotham Narrow Bold" pitchFamily="50" charset="0"/>
              </a:rPr>
              <a:pPr/>
              <a:t>9</a:t>
            </a:fld>
            <a:endParaRPr lang="en-US" dirty="0">
              <a:latin typeface="Gotham Narrow Bold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60802-77AA-82B3-7DEA-60F5E722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311" y="1010537"/>
            <a:ext cx="5644445" cy="550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846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EBB9748381F942B5A78692ABCAD71F" ma:contentTypeVersion="16" ma:contentTypeDescription="Create a new document." ma:contentTypeScope="" ma:versionID="de610c9cc30863bbdde33a93c4c06aa4">
  <xsd:schema xmlns:xsd="http://www.w3.org/2001/XMLSchema" xmlns:xs="http://www.w3.org/2001/XMLSchema" xmlns:p="http://schemas.microsoft.com/office/2006/metadata/properties" xmlns:ns2="1ecbbc78-2c9c-40c9-a456-4215206aa9bc" xmlns:ns3="fd5ed518-2f00-4ea0-950a-4affed1f16ec" targetNamespace="http://schemas.microsoft.com/office/2006/metadata/properties" ma:root="true" ma:fieldsID="2ddde5d0b4c4b4f7eac0d36e9e303f36" ns2:_="" ns3:_="">
    <xsd:import namespace="1ecbbc78-2c9c-40c9-a456-4215206aa9bc"/>
    <xsd:import namespace="fd5ed518-2f00-4ea0-950a-4affed1f1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bbc78-2c9c-40c9-a456-4215206aa9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aae0d8a-8891-48d9-ad2b-bad3da6b59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ed518-2f00-4ea0-950a-4affed1f1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8b527f-3053-426d-9c45-4bc8c1459e25}" ma:internalName="TaxCatchAll" ma:showField="CatchAllData" ma:web="fd5ed518-2f00-4ea0-950a-4affed1f16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d5ed518-2f00-4ea0-950a-4affed1f16ec" xsi:nil="true"/>
    <lcf76f155ced4ddcb4097134ff3c332f xmlns="1ecbbc78-2c9c-40c9-a456-4215206aa9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FDFE808-40D9-45E8-BD7B-9A15B4D55DD7}"/>
</file>

<file path=customXml/itemProps2.xml><?xml version="1.0" encoding="utf-8"?>
<ds:datastoreItem xmlns:ds="http://schemas.openxmlformats.org/officeDocument/2006/customXml" ds:itemID="{31A3FC99-C841-4D1F-B160-C3B80374EB54}"/>
</file>

<file path=customXml/itemProps3.xml><?xml version="1.0" encoding="utf-8"?>
<ds:datastoreItem xmlns:ds="http://schemas.openxmlformats.org/officeDocument/2006/customXml" ds:itemID="{40856E19-8C61-44DC-B58F-638DE70BA7A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4458</TotalTime>
  <Words>477</Words>
  <Application>Microsoft Macintosh PowerPoint</Application>
  <PresentationFormat>On-screen Show (4:3)</PresentationFormat>
  <Paragraphs>116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Gotham Narrow Book</vt:lpstr>
      <vt:lpstr>Gotham Narrow</vt:lpstr>
      <vt:lpstr>Chronicle Text G1 Roman</vt:lpstr>
      <vt:lpstr>Chronicle Text G1</vt:lpstr>
      <vt:lpstr>Gotham Narrow Bold</vt:lpstr>
      <vt:lpstr>Gotham Narrow Light</vt:lpstr>
      <vt:lpstr>Calibri</vt:lpstr>
      <vt:lpstr>1_Office Theme</vt:lpstr>
      <vt:lpstr>PowerPoint Presentation</vt:lpstr>
      <vt:lpstr>Australia and the Protection of Older Persons  Professor Catherine Renshaw  School of Law,  Western Sydney University</vt:lpstr>
      <vt:lpstr>PowerPoint Presentation</vt:lpstr>
      <vt:lpstr>PowerPoint Presentation</vt:lpstr>
      <vt:lpstr>Universal Declaration of Human Rights, Article 2 </vt:lpstr>
      <vt:lpstr>PowerPoint Presentation</vt:lpstr>
      <vt:lpstr>  The International Covenant on Civil and Political   Rights  Article 2 </vt:lpstr>
      <vt:lpstr>  The International Covenant on Economic, Social   and Cultural Rights     Article 2 </vt:lpstr>
      <vt:lpstr> </vt:lpstr>
      <vt:lpstr>The International Convention on the  Elimination of all forms of Racial   Discrimination (1965) </vt:lpstr>
      <vt:lpstr>The Convention on the Elimination of all   forms of Discrimination Against Women   (1979)</vt:lpstr>
      <vt:lpstr>The Convention on the Rights of the Child   (1989)</vt:lpstr>
      <vt:lpstr>The Convention on the Rights of Persons   with Disabilities (2006)</vt:lpstr>
      <vt:lpstr> Convention on the Rights of Older Persons?    </vt:lpstr>
      <vt:lpstr>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 Tapia</dc:creator>
  <cp:lastModifiedBy>Catherine Renshaw</cp:lastModifiedBy>
  <cp:revision>54</cp:revision>
  <dcterms:created xsi:type="dcterms:W3CDTF">2015-09-22T04:56:37Z</dcterms:created>
  <dcterms:modified xsi:type="dcterms:W3CDTF">2022-10-30T09:23:08Z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0x01010080EBB9748381F942B5A78692ABCAD71F</vt:lpwstr>
  </property>
</Properties>
</file>