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073"/>
    <a:srgbClr val="A52326"/>
    <a:srgbClr val="811B1D"/>
    <a:srgbClr val="D43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896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198" y="5466306"/>
            <a:ext cx="8419605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54" y="1400037"/>
            <a:ext cx="3456878" cy="3931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1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5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9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1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8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625"/>
              </a:lnSpc>
              <a:defRPr sz="2625"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10" y="1871498"/>
            <a:ext cx="8154590" cy="4326102"/>
          </a:xfrm>
        </p:spPr>
        <p:txBody>
          <a:bodyPr/>
          <a:lstStyle>
            <a:lvl1pPr>
              <a:lnSpc>
                <a:spcPts val="1275"/>
              </a:lnSpc>
              <a:spcAft>
                <a:spcPts val="0"/>
              </a:spcAft>
              <a:defRPr lang="en-AU" sz="1125" b="1" i="0" kern="1200" dirty="0" smtClean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61925" indent="0">
              <a:lnSpc>
                <a:spcPts val="1275"/>
              </a:lnSpc>
              <a:spcAft>
                <a:spcPts val="638"/>
              </a:spcAft>
              <a:tabLst/>
              <a:defRPr lang="en-AU" sz="1125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3536E21-BEA9-0843-BB9C-C6C3FA5E478E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07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4110" y="1867584"/>
            <a:ext cx="8154590" cy="4330017"/>
          </a:xfrm>
        </p:spPr>
        <p:txBody>
          <a:bodyPr/>
          <a:lstStyle>
            <a:lvl1pPr>
              <a:lnSpc>
                <a:spcPts val="2625"/>
              </a:lnSpc>
              <a:defRPr sz="2625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>
              <a:lnSpc>
                <a:spcPts val="2625"/>
              </a:lnSpc>
              <a:spcAft>
                <a:spcPts val="450"/>
              </a:spcAft>
              <a:defRPr sz="262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lnSpc>
                <a:spcPts val="1650"/>
              </a:lnSpc>
              <a:defRPr sz="15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CF49794A-F156-8443-AFB0-D6053EF71D28}" type="datetime1">
              <a:rPr lang="en-US" smtClean="0">
                <a:solidFill>
                  <a:srgbClr val="FFFFFF"/>
                </a:solidFill>
              </a:rPr>
              <a:pPr/>
              <a:t>7/25/2018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FE7073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FFFFFF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FFFFFF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FFFFFF"/>
              </a:solidFill>
              <a:latin typeface="Gotham Narrow Bold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578" y="1854200"/>
            <a:ext cx="6201022" cy="4343400"/>
          </a:xfrm>
        </p:spPr>
        <p:txBody>
          <a:bodyPr/>
          <a:lstStyle>
            <a:lvl1pPr>
              <a:lnSpc>
                <a:spcPts val="4875"/>
              </a:lnSpc>
              <a:defRPr lang="en-US" sz="4875" b="1" i="0" kern="1200" dirty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D41AC54-ACEA-E74A-A236-8CA4995D51A5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1300" y="6519864"/>
            <a:ext cx="20574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ECA7C0A-6EA2-2945-92B3-332C9C649462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824412" y="1871498"/>
            <a:ext cx="382428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397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94C0D1A5-277E-8E4E-A287-21A2C45B1049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2" y="1871664"/>
            <a:ext cx="38242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1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638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95250" indent="-95250">
              <a:lnSpc>
                <a:spcPts val="1050"/>
              </a:lnSpc>
              <a:spcAft>
                <a:spcPts val="638"/>
              </a:spcAft>
              <a:buFont typeface="Arial" charset="0"/>
              <a:buChar char="•"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D6734711-CBF7-0149-96E1-DB465890B982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2" y="1871664"/>
            <a:ext cx="38242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3824534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0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050"/>
              </a:lnSpc>
              <a:spcAft>
                <a:spcPts val="638"/>
              </a:spcAft>
              <a:buFont typeface="Arial" charset="0"/>
              <a:buNone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0479E50-DC0F-194F-BF55-6288B1AAE44C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24414" y="1871664"/>
            <a:ext cx="3824286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8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904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4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8153647" cy="4326102"/>
          </a:xfrm>
        </p:spPr>
        <p:txBody>
          <a:bodyPr/>
          <a:lstStyle>
            <a:lvl1pPr marL="0">
              <a:lnSpc>
                <a:spcPts val="1200"/>
              </a:lnSpc>
              <a:spcAft>
                <a:spcPts val="1125"/>
              </a:spcAft>
              <a:defRPr sz="135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33350" indent="-133350">
              <a:lnSpc>
                <a:spcPts val="1500"/>
              </a:lnSpc>
              <a:spcAft>
                <a:spcPts val="1125"/>
              </a:spcAft>
              <a:buFont typeface="Arial" charset="0"/>
              <a:buChar char="•"/>
              <a:tabLst/>
              <a:defRPr sz="135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3A0E362F-15F3-414F-AD19-772E0A70F7DD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80210" y="1871498"/>
            <a:ext cx="5068490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2914897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0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050"/>
              </a:lnSpc>
              <a:spcAft>
                <a:spcPts val="638"/>
              </a:spcAft>
              <a:buFont typeface="Arial" charset="0"/>
              <a:buNone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D3BF28-C868-1E42-AD12-0669017885B5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3733800" y="2134263"/>
            <a:ext cx="4648200" cy="3847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1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80210" y="1871498"/>
            <a:ext cx="5068490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871498"/>
            <a:ext cx="2914897" cy="4326102"/>
          </a:xfrm>
        </p:spPr>
        <p:txBody>
          <a:bodyPr/>
          <a:lstStyle>
            <a:lvl1pPr marL="0">
              <a:lnSpc>
                <a:spcPts val="1050"/>
              </a:lnSpc>
              <a:spcAft>
                <a:spcPts val="638"/>
              </a:spcAft>
              <a:defRPr sz="9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28588" indent="-128588">
              <a:lnSpc>
                <a:spcPts val="1050"/>
              </a:lnSpc>
              <a:spcAft>
                <a:spcPts val="638"/>
              </a:spcAft>
              <a:buFont typeface="Arial" charset="0"/>
              <a:buChar char="•"/>
              <a:tabLst/>
              <a:defRPr sz="9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050"/>
              </a:lnSpc>
              <a:spcAft>
                <a:spcPts val="225"/>
              </a:spcAft>
              <a:defRPr sz="9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4A54127-2AC4-624C-90C4-6E74D9031FD0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3714750" y="2120900"/>
            <a:ext cx="46863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8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54" y="1044576"/>
            <a:ext cx="3887638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51E290B4-B3E1-A34F-9420-070C7E24A97B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761310" y="1044576"/>
            <a:ext cx="3887390" cy="5165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78" y="1871498"/>
            <a:ext cx="5362821" cy="12273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F65FAE-121D-DF46-8371-2E67964D0BDF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5301" y="1871664"/>
            <a:ext cx="2676524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85879" y="3370098"/>
            <a:ext cx="2552947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095754" y="3370098"/>
            <a:ext cx="2552947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5535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89F7B0C-722D-8B45-BAF6-698B9FE8F812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solidFill>
                  <a:srgbClr val="A31E34"/>
                </a:solidFill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solidFill>
                  <a:srgbClr val="A31E34"/>
                </a:solidFill>
                <a:latin typeface="Gotham Narrow Bold" pitchFamily="50" charset="0"/>
              </a:rPr>
              <a:pPr/>
              <a:t>‹#›</a:t>
            </a:fld>
            <a:endParaRPr lang="en-AU" dirty="0">
              <a:solidFill>
                <a:srgbClr val="A31E34"/>
              </a:solidFill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95301" y="1871664"/>
            <a:ext cx="2676524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95301" y="3268664"/>
            <a:ext cx="2676524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295651" y="1871664"/>
            <a:ext cx="2543174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295651" y="4673600"/>
            <a:ext cx="2543174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962651" y="1871664"/>
            <a:ext cx="268604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9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4"/>
            <a:ext cx="440515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74" y="356258"/>
            <a:ext cx="904496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26" y="1224148"/>
            <a:ext cx="2644734" cy="401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5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 r="13866" b="10687"/>
          <a:stretch/>
        </p:blipFill>
        <p:spPr>
          <a:xfrm>
            <a:off x="0" y="0"/>
            <a:ext cx="9144000" cy="6835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21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0" y="5466306"/>
            <a:ext cx="8155781" cy="1065126"/>
          </a:xfrm>
        </p:spPr>
        <p:txBody>
          <a:bodyPr anchor="t">
            <a:noAutofit/>
          </a:bodyPr>
          <a:lstStyle>
            <a:lvl1pPr algn="ctr">
              <a:lnSpc>
                <a:spcPts val="2625"/>
              </a:lnSpc>
              <a:defRPr sz="2625">
                <a:solidFill>
                  <a:schemeClr val="tx2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55" y="391883"/>
            <a:ext cx="1217897" cy="52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03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1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2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3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4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4110" y="1701800"/>
            <a:ext cx="3888581" cy="4495800"/>
          </a:xfrm>
        </p:spPr>
        <p:txBody>
          <a:bodyPr anchor="t">
            <a:noAutofit/>
          </a:bodyPr>
          <a:lstStyle>
            <a:lvl1pPr algn="l">
              <a:lnSpc>
                <a:spcPts val="4875"/>
              </a:lnSpc>
              <a:defRPr sz="4875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0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6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053" y="1010537"/>
            <a:ext cx="8153647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53" y="1871498"/>
            <a:ext cx="8153647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110" y="6519864"/>
            <a:ext cx="20574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25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FF468EA-D9CE-8943-9C75-830D68AC402B}" type="datetime1">
              <a:rPr lang="en-US" smtClean="0">
                <a:solidFill>
                  <a:srgbClr val="A31E34"/>
                </a:solidFill>
              </a:rPr>
              <a:pPr/>
              <a:t>7/25/2018</a:t>
            </a:fld>
            <a:endParaRPr lang="en-US" dirty="0">
              <a:solidFill>
                <a:srgbClr val="A31E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10" y="391883"/>
            <a:ext cx="30861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525" b="1" i="0" kern="1200" dirty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>
                <a:solidFill>
                  <a:srgbClr val="A31E34"/>
                </a:solidFill>
              </a:rPr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519864"/>
            <a:ext cx="20574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525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>
                <a:solidFill>
                  <a:srgbClr val="A31E34"/>
                </a:solidFill>
              </a:rPr>
              <a:t>PAGE </a:t>
            </a:r>
            <a:fld id="{C9EE3F8F-BFD3-9842-9D76-CADACBFBDD00}" type="slidenum">
              <a:rPr>
                <a:solidFill>
                  <a:srgbClr val="A31E34"/>
                </a:solidFill>
              </a:rPr>
              <a:pPr/>
              <a:t>‹#›</a:t>
            </a:fld>
            <a:endParaRPr dirty="0">
              <a:solidFill>
                <a:srgbClr val="A31E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3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685800" rtl="0" eaLnBrk="1" latinLnBrk="0" hangingPunct="1">
        <a:lnSpc>
          <a:spcPts val="2025"/>
        </a:lnSpc>
        <a:spcBef>
          <a:spcPct val="0"/>
        </a:spcBef>
        <a:buNone/>
        <a:defRPr sz="1875" b="0" i="0" u="none" kern="1200">
          <a:solidFill>
            <a:schemeClr val="tx2"/>
          </a:solidFill>
          <a:latin typeface="Chronicle Text G1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975"/>
        </a:spcAft>
        <a:buFont typeface="Arial"/>
        <a:buNone/>
        <a:defRPr sz="1500" kern="1200">
          <a:solidFill>
            <a:schemeClr val="accent1"/>
          </a:solidFill>
          <a:latin typeface="Chronicle Text G1" pitchFamily="50" charset="0"/>
          <a:ea typeface="+mn-ea"/>
          <a:cs typeface="+mn-cs"/>
        </a:defRPr>
      </a:lvl1pPr>
      <a:lvl2pPr marL="0" indent="0" algn="l" defTabSz="685800" rtl="0" eaLnBrk="1" latinLnBrk="0" hangingPunct="1">
        <a:lnSpc>
          <a:spcPts val="1050"/>
        </a:lnSpc>
        <a:spcBef>
          <a:spcPts val="0"/>
        </a:spcBef>
        <a:buFont typeface="Arial"/>
        <a:buNone/>
        <a:tabLst/>
        <a:defRPr sz="900" b="1" i="0" u="none" kern="1200">
          <a:solidFill>
            <a:schemeClr val="tx2"/>
          </a:solidFill>
          <a:latin typeface="Gotham Narrow Bold" pitchFamily="50" charset="0"/>
          <a:ea typeface="Gotham Narrow Bold" pitchFamily="50" charset="0"/>
          <a:cs typeface="Gotham Narrow Bold" pitchFamily="50" charset="0"/>
        </a:defRPr>
      </a:lvl2pPr>
      <a:lvl3pPr marL="8335" indent="0" algn="l" defTabSz="685800" rtl="0" eaLnBrk="1" latinLnBrk="0" hangingPunct="1">
        <a:lnSpc>
          <a:spcPts val="1050"/>
        </a:lnSpc>
        <a:spcBef>
          <a:spcPts val="0"/>
        </a:spcBef>
        <a:spcAft>
          <a:spcPts val="638"/>
        </a:spcAft>
        <a:buFont typeface="Arial"/>
        <a:buNone/>
        <a:tabLst/>
        <a:defRPr sz="9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410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pos="2721" userDrawn="1">
          <p15:clr>
            <a:srgbClr val="F26B43"/>
          </p15:clr>
        </p15:guide>
        <p15:guide id="7" pos="3039" userDrawn="1">
          <p15:clr>
            <a:srgbClr val="F26B43"/>
          </p15:clr>
        </p15:guide>
        <p15:guide id="8" orient="horz" pos="3904">
          <p15:clr>
            <a:srgbClr val="F26B43"/>
          </p15:clr>
        </p15:guide>
        <p15:guide id="9" orient="horz" pos="1072">
          <p15:clr>
            <a:srgbClr val="F26B43"/>
          </p15:clr>
        </p15:guide>
        <p15:guide id="10" orient="horz" pos="1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rnsydney.edu.au/currentstudents/current_students/services_and_facilities/counselling_services/are_you_coping_with_study" TargetMode="External"/><Relationship Id="rId2" Type="http://schemas.openxmlformats.org/officeDocument/2006/relationships/hyperlink" Target="https://www.westernsydney.edu.au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westernsydney.edu.au/currentstudents/current_students/services_and_facilities/study_and_life_skills_worksho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53647" cy="687634"/>
          </a:xfrm>
        </p:spPr>
        <p:txBody>
          <a:bodyPr>
            <a:normAutofit/>
          </a:bodyPr>
          <a:lstStyle/>
          <a:p>
            <a:r>
              <a:rPr lang="en-US" sz="4000" b="1" dirty="0"/>
              <a:t>GETTING STARTED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748481"/>
            <a:ext cx="572206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Complete these </a:t>
            </a:r>
            <a:r>
              <a:rPr lang="en-AU" sz="2400" u="sng" dirty="0">
                <a:solidFill>
                  <a:srgbClr val="A52326"/>
                </a:solidFill>
              </a:rPr>
              <a:t>5 key activities </a:t>
            </a:r>
            <a:r>
              <a:rPr lang="en-AU" sz="2400" dirty="0"/>
              <a:t>by the end of this </a:t>
            </a:r>
            <a:r>
              <a:rPr lang="en-AU" sz="2400"/>
              <a:t>week:</a:t>
            </a:r>
            <a:endParaRPr lang="en-AU" b="1" dirty="0">
              <a:solidFill>
                <a:schemeClr val="accent1"/>
              </a:solidFill>
              <a:latin typeface="Chronicle Text G1" pitchFamily="50" charset="0"/>
            </a:endParaRPr>
          </a:p>
          <a:p>
            <a:pPr marL="266700"/>
            <a:r>
              <a:rPr lang="en-AU" dirty="0"/>
              <a:t>1.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Enrol correctly in your units</a:t>
            </a:r>
            <a:r>
              <a:rPr lang="en-AU" dirty="0"/>
              <a:t> &amp; check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Tutorial Registration (Allocate+)</a:t>
            </a:r>
            <a:r>
              <a:rPr lang="en-AU" dirty="0"/>
              <a:t>. If you need help, ask Student Central or your Academic Couse Advisor</a:t>
            </a:r>
          </a:p>
          <a:p>
            <a:pPr marL="266700"/>
            <a:endParaRPr lang="en-AU" dirty="0"/>
          </a:p>
          <a:p>
            <a:pPr marL="266700"/>
            <a:r>
              <a:rPr lang="en-AU" dirty="0"/>
              <a:t>2.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Access vUWS </a:t>
            </a:r>
            <a:r>
              <a:rPr lang="en-AU" dirty="0"/>
              <a:t> &amp; download Learning Guides for all</a:t>
            </a:r>
          </a:p>
          <a:p>
            <a:pPr marL="266700"/>
            <a:r>
              <a:rPr lang="en-AU" dirty="0"/>
              <a:t>units.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Connect to free Wi-Fi </a:t>
            </a:r>
            <a:r>
              <a:rPr lang="en-AU" dirty="0"/>
              <a:t>&amp;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 check your Student Email</a:t>
            </a:r>
          </a:p>
          <a:p>
            <a:pPr marL="539750"/>
            <a:r>
              <a:rPr lang="en-AU" b="1" dirty="0">
                <a:solidFill>
                  <a:srgbClr val="A52326"/>
                </a:solidFill>
                <a:latin typeface="Gotham Narrow Light" charset="0"/>
                <a:hlinkClick r:id="rId2"/>
              </a:rPr>
              <a:t>westernsydney.edu.au</a:t>
            </a:r>
            <a:r>
              <a:rPr lang="en-AU" b="1" dirty="0">
                <a:solidFill>
                  <a:srgbClr val="A52326"/>
                </a:solidFill>
                <a:latin typeface="Gotham Narrow Light" charset="0"/>
              </a:rPr>
              <a:t> </a:t>
            </a:r>
            <a:r>
              <a:rPr lang="en-AU" dirty="0"/>
              <a:t>– </a:t>
            </a:r>
            <a:r>
              <a:rPr lang="en-AU" sz="1600" b="1" dirty="0">
                <a:solidFill>
                  <a:srgbClr val="A52326"/>
                </a:solidFill>
                <a:latin typeface="Gotham Narrow Light" charset="0"/>
              </a:rPr>
              <a:t>Sign Into </a:t>
            </a:r>
            <a:r>
              <a:rPr lang="en-AU" dirty="0"/>
              <a:t>tab – </a:t>
            </a:r>
            <a:r>
              <a:rPr lang="en-AU" sz="1600" b="1" dirty="0">
                <a:solidFill>
                  <a:srgbClr val="A52326"/>
                </a:solidFill>
                <a:latin typeface="Gotham Narrow Light" charset="0"/>
              </a:rPr>
              <a:t>vUWS</a:t>
            </a:r>
          </a:p>
          <a:p>
            <a:pPr marL="266700"/>
            <a:endParaRPr lang="en-AU" dirty="0"/>
          </a:p>
          <a:p>
            <a:pPr marL="266700"/>
            <a:r>
              <a:rPr lang="en-AU" dirty="0"/>
              <a:t>3. Pick up your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Student Diary </a:t>
            </a:r>
            <a:r>
              <a:rPr lang="en-AU" dirty="0"/>
              <a:t>from Student Central, a </a:t>
            </a:r>
          </a:p>
          <a:p>
            <a:pPr marL="266700"/>
            <a:r>
              <a:rPr lang="en-AU" dirty="0"/>
              <a:t>Student Welfare Office or an info stall. Download a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Session Planner </a:t>
            </a:r>
            <a:r>
              <a:rPr lang="en-AU" b="1" dirty="0">
                <a:hlinkClick r:id="rId3"/>
              </a:rPr>
              <a:t>here</a:t>
            </a:r>
            <a:r>
              <a:rPr lang="en-AU" dirty="0"/>
              <a:t> to help with assessments, reading &amp; study time.</a:t>
            </a:r>
          </a:p>
          <a:p>
            <a:pPr marL="266700"/>
            <a:endParaRPr lang="en-AU" dirty="0"/>
          </a:p>
          <a:p>
            <a:pPr marL="266700"/>
            <a:r>
              <a:rPr lang="en-AU" dirty="0"/>
              <a:t>4.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Improve your Academic Literacy or Maths skills </a:t>
            </a:r>
          </a:p>
          <a:p>
            <a:pPr marL="266700"/>
            <a:r>
              <a:rPr lang="en-AU" dirty="0"/>
              <a:t>with online resources or attend a skills workshop </a:t>
            </a:r>
          </a:p>
          <a:p>
            <a:pPr marL="266700"/>
            <a:r>
              <a:rPr lang="en-AU" dirty="0"/>
              <a:t>run before or during session: </a:t>
            </a:r>
          </a:p>
          <a:p>
            <a:pPr marL="539750"/>
            <a:r>
              <a:rPr lang="en-AU" b="1" dirty="0">
                <a:solidFill>
                  <a:srgbClr val="A52326"/>
                </a:solidFill>
                <a:latin typeface="Gotham Narrow Light" charset="0"/>
                <a:ea typeface="Gotham Narrow Light" charset="0"/>
                <a:cs typeface="Gotham Narrow Light" charset="0"/>
                <a:hlinkClick r:id="rId4"/>
              </a:rPr>
              <a:t>westernsydney.edu.au/workshops</a:t>
            </a:r>
            <a:endParaRPr lang="en-AU" b="1" dirty="0">
              <a:solidFill>
                <a:srgbClr val="A52326"/>
              </a:solidFill>
              <a:latin typeface="Gotham Narrow Light" charset="0"/>
              <a:ea typeface="Gotham Narrow Light" charset="0"/>
              <a:cs typeface="Gotham Narrow Light" charset="0"/>
            </a:endParaRPr>
          </a:p>
          <a:p>
            <a:pPr marL="266700"/>
            <a:endParaRPr lang="en-AU" sz="1000" dirty="0">
              <a:solidFill>
                <a:srgbClr val="A52326"/>
              </a:solidFill>
            </a:endParaRPr>
          </a:p>
          <a:p>
            <a:pPr marL="266700"/>
            <a:r>
              <a:rPr lang="en-AU" dirty="0"/>
              <a:t>5. </a:t>
            </a:r>
            <a:r>
              <a:rPr lang="en-AU" b="1" dirty="0">
                <a:solidFill>
                  <a:schemeClr val="accent1"/>
                </a:solidFill>
                <a:latin typeface="Chronicle Text G1" pitchFamily="50" charset="0"/>
              </a:rPr>
              <a:t>Tour the Library </a:t>
            </a:r>
            <a:r>
              <a:rPr lang="en-AU" dirty="0"/>
              <a:t>if you haven't done so already 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FFE9035-5DCE-408A-B6D4-23744BE36AB3}"/>
              </a:ext>
            </a:extLst>
          </p:cNvPr>
          <p:cNvSpPr/>
          <p:nvPr/>
        </p:nvSpPr>
        <p:spPr>
          <a:xfrm>
            <a:off x="6078164" y="2005161"/>
            <a:ext cx="2886325" cy="3816424"/>
          </a:xfrm>
          <a:prstGeom prst="roundRect">
            <a:avLst/>
          </a:prstGeom>
          <a:gradFill flip="none" rotWithShape="1">
            <a:gsLst>
              <a:gs pos="0">
                <a:srgbClr val="FE7073">
                  <a:tint val="66000"/>
                  <a:satMod val="160000"/>
                </a:srgbClr>
              </a:gs>
              <a:gs pos="50000">
                <a:srgbClr val="FE7073">
                  <a:tint val="44500"/>
                  <a:satMod val="160000"/>
                </a:srgbClr>
              </a:gs>
              <a:gs pos="100000">
                <a:srgbClr val="FE707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BB3C6-293E-4771-858B-C3BAE1994EFE}"/>
              </a:ext>
            </a:extLst>
          </p:cNvPr>
          <p:cNvSpPr txBox="1"/>
          <p:nvPr/>
        </p:nvSpPr>
        <p:spPr>
          <a:xfrm>
            <a:off x="6215151" y="2204864"/>
            <a:ext cx="274933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A52326"/>
                </a:solidFill>
                <a:latin typeface="Gotham Narrow Light" charset="0"/>
                <a:ea typeface="Gotham Narrow Light" charset="0"/>
                <a:cs typeface="Gotham Narrow Light" charset="0"/>
              </a:rPr>
              <a:t>DON’T BE AFRAID TO ASK FOR HELP FROM:</a:t>
            </a:r>
          </a:p>
          <a:p>
            <a:endParaRPr lang="en-AU" sz="1400" b="1" dirty="0">
              <a:solidFill>
                <a:srgbClr val="A52326"/>
              </a:solidFill>
              <a:latin typeface="Gotham Narrow Light" charset="0"/>
            </a:endParaRPr>
          </a:p>
          <a:p>
            <a:r>
              <a:rPr lang="en-AU" sz="1600" dirty="0">
                <a:solidFill>
                  <a:srgbClr val="A52326"/>
                </a:solidFill>
                <a:latin typeface="MS Gothic"/>
                <a:ea typeface="MS Gothic"/>
              </a:rPr>
              <a:t>➢ </a:t>
            </a:r>
            <a:r>
              <a:rPr lang="en-AU" sz="1600" dirty="0">
                <a:latin typeface="Gotham Narrow Light" charset="0"/>
                <a:ea typeface="MS Gothic"/>
              </a:rPr>
              <a:t>T</a:t>
            </a:r>
            <a:r>
              <a:rPr lang="en-AU" sz="1600" dirty="0">
                <a:latin typeface="Gotham Narrow Light" charset="0"/>
                <a:ea typeface="Gotham Narrow Light" charset="0"/>
                <a:cs typeface="Gotham Narrow Light" charset="0"/>
              </a:rPr>
              <a:t>he knowledgeable staff at your </a:t>
            </a:r>
            <a:r>
              <a:rPr lang="en-AU" sz="1600" b="1" dirty="0">
                <a:solidFill>
                  <a:srgbClr val="A52326"/>
                </a:solidFill>
                <a:latin typeface="Gotham Narrow Light" charset="0"/>
                <a:ea typeface="Gotham Narrow Light" charset="0"/>
                <a:cs typeface="Gotham Narrow Light" charset="0"/>
              </a:rPr>
              <a:t>School reception</a:t>
            </a:r>
          </a:p>
          <a:p>
            <a:endParaRPr lang="en-AU" sz="1600" dirty="0">
              <a:latin typeface="Gotham Narrow Light" charset="0"/>
              <a:ea typeface="Gotham Narrow Light" charset="0"/>
              <a:cs typeface="Gotham Narrow Light" charset="0"/>
            </a:endParaRPr>
          </a:p>
          <a:p>
            <a:r>
              <a:rPr lang="en-AU" sz="1600" dirty="0">
                <a:solidFill>
                  <a:srgbClr val="A52326"/>
                </a:solidFill>
                <a:latin typeface="MS Gothic"/>
                <a:ea typeface="MS Gothic"/>
              </a:rPr>
              <a:t>➢ </a:t>
            </a:r>
            <a:r>
              <a:rPr lang="en-AU" sz="1600" b="1" dirty="0">
                <a:solidFill>
                  <a:srgbClr val="A52326"/>
                </a:solidFill>
                <a:latin typeface="Gotham Narrow Light" charset="0"/>
                <a:ea typeface="Gotham Narrow Light" charset="0"/>
                <a:cs typeface="Gotham Narrow Light" charset="0"/>
              </a:rPr>
              <a:t>Student Central </a:t>
            </a:r>
            <a:r>
              <a:rPr lang="en-AU" sz="1600" dirty="0">
                <a:latin typeface="Gotham Narrow Light" charset="0"/>
                <a:ea typeface="Gotham Narrow Light" charset="0"/>
                <a:cs typeface="Gotham Narrow Light" charset="0"/>
              </a:rPr>
              <a:t>for all general questions</a:t>
            </a:r>
          </a:p>
          <a:p>
            <a:endParaRPr lang="en-AU" sz="1600" dirty="0">
              <a:solidFill>
                <a:srgbClr val="A52326"/>
              </a:solidFill>
              <a:latin typeface="MS Gothic"/>
              <a:ea typeface="MS Gothic"/>
              <a:cs typeface="Gotham Narrow Light" charset="0"/>
            </a:endParaRPr>
          </a:p>
          <a:p>
            <a:r>
              <a:rPr lang="en-AU" sz="1600" dirty="0">
                <a:solidFill>
                  <a:srgbClr val="A52326"/>
                </a:solidFill>
                <a:latin typeface="MS Gothic"/>
                <a:ea typeface="MS Gothic"/>
              </a:rPr>
              <a:t>➢ </a:t>
            </a:r>
            <a:r>
              <a:rPr lang="en-AU" sz="1600" b="1" dirty="0">
                <a:solidFill>
                  <a:srgbClr val="A52326"/>
                </a:solidFill>
                <a:latin typeface="Gotham Narrow Light" charset="0"/>
                <a:ea typeface="Gotham Narrow Light" charset="0"/>
                <a:cs typeface="Gotham Narrow Light" charset="0"/>
              </a:rPr>
              <a:t>Ask Us Assistants</a:t>
            </a:r>
            <a:r>
              <a:rPr lang="en-AU" sz="1600" dirty="0">
                <a:latin typeface="Gotham Narrow Light" charset="0"/>
                <a:ea typeface="Gotham Narrow Light" charset="0"/>
                <a:cs typeface="Gotham Narrow Light" charset="0"/>
              </a:rPr>
              <a:t> wearing red shirts – they’re students like you &amp; will roam campuses during weeks 1 &amp; 2</a:t>
            </a:r>
          </a:p>
        </p:txBody>
      </p:sp>
    </p:spTree>
    <p:extLst>
      <p:ext uri="{BB962C8B-B14F-4D97-AF65-F5344CB8AC3E}">
        <p14:creationId xmlns:p14="http://schemas.microsoft.com/office/powerpoint/2010/main" val="239697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857&quot;&gt;&lt;object type=&quot;3&quot; unique_id=&quot;10858&quot;&gt;&lt;property id=&quot;20148&quot; value=&quot;5&quot;/&gt;&lt;property id=&quot;20300&quot; value=&quot;Slide 1 - &amp;quot;GETTING STARTED &amp;quot;&quot;/&gt;&lt;property id=&quot;20307&quot; value=&quot;257&quot;/&gt;&lt;/object&gt;&lt;/object&gt;&lt;object type=&quot;8&quot; unique_id=&quot;10861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Western Sydney University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7202</TotalTime>
  <Words>194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Gothic</vt:lpstr>
      <vt:lpstr>Arial</vt:lpstr>
      <vt:lpstr>Calibri</vt:lpstr>
      <vt:lpstr>Chronicle Text G1</vt:lpstr>
      <vt:lpstr>Chronicle Text G1 Roman</vt:lpstr>
      <vt:lpstr>Gotham Narrow</vt:lpstr>
      <vt:lpstr>Gotham Narrow Bold</vt:lpstr>
      <vt:lpstr>Gotham Narrow Book</vt:lpstr>
      <vt:lpstr>Gotham Narrow Light</vt:lpstr>
      <vt:lpstr>1_Office Theme</vt:lpstr>
      <vt:lpstr>GETTING STARTED </vt:lpstr>
    </vt:vector>
  </TitlesOfParts>
  <Company>University of Western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Roach</dc:creator>
  <cp:lastModifiedBy>VP</cp:lastModifiedBy>
  <cp:revision>32</cp:revision>
  <dcterms:created xsi:type="dcterms:W3CDTF">2016-02-10T23:35:05Z</dcterms:created>
  <dcterms:modified xsi:type="dcterms:W3CDTF">2018-07-25T01:07:43Z</dcterms:modified>
</cp:coreProperties>
</file>