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7" r:id="rId8"/>
    <p:sldId id="275" r:id="rId9"/>
    <p:sldId id="268" r:id="rId10"/>
    <p:sldId id="26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56" autoAdjust="0"/>
  </p:normalViewPr>
  <p:slideViewPr>
    <p:cSldViewPr>
      <p:cViewPr varScale="1">
        <p:scale>
          <a:sx n="56" d="100"/>
          <a:sy n="56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8D34-D54F-4D66-A75F-918AB8A198AB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6AC6-9958-425E-8100-946F3834FA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5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6E860-EEE4-45F5-BBDB-DC67166862D6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16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4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16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0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16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14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7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7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03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1ABF-693C-4D94-B4B8-DCD610DA0505}" type="datetimeFigureOut">
              <a:rPr lang="en-AU" smtClean="0"/>
              <a:t>31/05/2013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722D-A492-456F-B003-E173CD6100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5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How attitudes towards animals can influence animal welfare outcomes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49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AU" b="1" dirty="0"/>
              <a:t>How attitudes towards animals </a:t>
            </a:r>
            <a:r>
              <a:rPr lang="en-AU" b="1" dirty="0" smtClean="0"/>
              <a:t>can influence </a:t>
            </a:r>
            <a:r>
              <a:rPr lang="en-AU" b="1" dirty="0"/>
              <a:t>animal welfare </a:t>
            </a:r>
            <a:r>
              <a:rPr lang="en-AU" b="1" dirty="0" smtClean="0"/>
              <a:t>outcomes</a:t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pic>
        <p:nvPicPr>
          <p:cNvPr id="4" name="Picture 2" descr="\\ad.uws.edu.au\dfshare\HomesPTA$\30029542\Desktop\use these ones! resized devil pics and clips\DSC04357_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612236" cy="52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88224" y="5805264"/>
            <a:ext cx="2339752" cy="1015663"/>
          </a:xfrm>
          <a:prstGeom prst="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+mj-lt"/>
              </a:rPr>
              <a:t>Sarah Wilks</a:t>
            </a:r>
          </a:p>
          <a:p>
            <a:r>
              <a:rPr lang="en-AU" sz="2800" b="1" dirty="0" smtClean="0">
                <a:latin typeface="+mj-lt"/>
              </a:rPr>
              <a:t>May 2013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3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Factors affecting an animals’ welfare fate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Community knowledge (and expectations?)</a:t>
            </a:r>
          </a:p>
          <a:p>
            <a:r>
              <a:rPr lang="en-AU" dirty="0" smtClean="0"/>
              <a:t>Attitudes towards the ‘type’ of animal it is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Animal welfare law and policy</a:t>
            </a:r>
          </a:p>
          <a:p>
            <a:pPr lvl="1"/>
            <a:r>
              <a:rPr lang="en-AU" dirty="0" smtClean="0"/>
              <a:t>Is there a </a:t>
            </a:r>
            <a:r>
              <a:rPr lang="en-AU" dirty="0" err="1" smtClean="0"/>
              <a:t>CoP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is it exempt for some reason</a:t>
            </a:r>
          </a:p>
          <a:p>
            <a:pPr lvl="1"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( + in some instances- conservation ideas)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80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Changes needed?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Some animal welfare outcomes are out of step with welfare science  &amp; possibly out of step with community expectations</a:t>
            </a:r>
          </a:p>
          <a:p>
            <a:r>
              <a:rPr lang="en-AU" dirty="0" smtClean="0"/>
              <a:t>Present situation: values trade-off</a:t>
            </a:r>
          </a:p>
          <a:p>
            <a:r>
              <a:rPr lang="en-AU" dirty="0" smtClean="0"/>
              <a:t>Activism sometimes improves welfare</a:t>
            </a:r>
          </a:p>
          <a:p>
            <a:r>
              <a:rPr lang="en-AU" dirty="0" smtClean="0"/>
              <a:t>Money talks- buy high welfare products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7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4 different life stories. During its interactions with people.....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AU" dirty="0" smtClean="0"/>
              <a:t>A:		will be fed, vetted and sheltered &amp; will suffer minimal distress during its life. Its death will be humane.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B:		was selectively bred to be functionally deformed &amp; will suffer throughout its life due to this. Its life will be shorter than its wild-type relatives.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C:		has &gt;50% chance of experiencing very severe distress during a shortened life. It will be fed and sheltered but will be confined &amp; unable to express normal behaviours.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D:		will experience terror before/during death. It may suffer extreme distress for up to 2 days if poisoned, or for extended periods in a trap, or it may be shot (and perhaps wounded)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1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Animal welfare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The physical and psychological well being of animals</a:t>
            </a:r>
          </a:p>
          <a:p>
            <a:r>
              <a:rPr lang="en-AU" dirty="0" smtClean="0"/>
              <a:t>Animal welfare science</a:t>
            </a:r>
          </a:p>
          <a:p>
            <a:pPr lvl="1"/>
            <a:r>
              <a:rPr lang="en-AU" dirty="0" smtClean="0"/>
              <a:t>Behaviour</a:t>
            </a:r>
          </a:p>
          <a:p>
            <a:pPr lvl="1"/>
            <a:r>
              <a:rPr lang="en-AU" dirty="0" smtClean="0"/>
              <a:t>Physiology</a:t>
            </a:r>
          </a:p>
          <a:p>
            <a:r>
              <a:rPr lang="en-AU" dirty="0" smtClean="0"/>
              <a:t>Other factors that may shape welfare outcomes</a:t>
            </a:r>
          </a:p>
          <a:p>
            <a:pPr lvl="1"/>
            <a:r>
              <a:rPr lang="en-AU" dirty="0" smtClean="0"/>
              <a:t>Attitudes towards animals</a:t>
            </a:r>
          </a:p>
          <a:p>
            <a:pPr lvl="1"/>
            <a:r>
              <a:rPr lang="en-AU" dirty="0" smtClean="0"/>
              <a:t>Special/vested interests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9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Knowledge about how animals are treated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Pets: well known to most people</a:t>
            </a:r>
          </a:p>
          <a:p>
            <a:r>
              <a:rPr lang="en-AU" dirty="0" smtClean="0"/>
              <a:t>Farmed animals: generally poor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Distance (geography, complex supply chains)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Coping mechanisms (affected ignorance, dissimulative language)</a:t>
            </a:r>
          </a:p>
          <a:p>
            <a:r>
              <a:rPr lang="en-AU" dirty="0" smtClean="0"/>
              <a:t>Lab animals: some knowledge</a:t>
            </a:r>
          </a:p>
          <a:p>
            <a:r>
              <a:rPr lang="en-AU" dirty="0" smtClean="0"/>
              <a:t>Feral animals: blank spot</a:t>
            </a:r>
          </a:p>
          <a:p>
            <a:r>
              <a:rPr lang="en-AU" dirty="0" smtClean="0"/>
              <a:t>Special cases ≠ increased general knowledge but education can increase concern</a:t>
            </a:r>
          </a:p>
        </p:txBody>
      </p:sp>
    </p:spTree>
    <p:extLst>
      <p:ext uri="{BB962C8B-B14F-4D97-AF65-F5344CB8AC3E}">
        <p14:creationId xmlns:p14="http://schemas.microsoft.com/office/powerpoint/2010/main" val="40172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Attitudes towards animals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n-AU" dirty="0" smtClean="0"/>
              <a:t>Gender</a:t>
            </a:r>
          </a:p>
          <a:p>
            <a:r>
              <a:rPr lang="en-AU" dirty="0" smtClean="0"/>
              <a:t>Occupation</a:t>
            </a:r>
          </a:p>
          <a:p>
            <a:r>
              <a:rPr lang="en-AU" dirty="0" smtClean="0"/>
              <a:t>Type of animal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acey possum.jpg"/>
          <p:cNvPicPr>
            <a:picLocks noChangeAspect="1"/>
          </p:cNvPicPr>
          <p:nvPr/>
        </p:nvPicPr>
        <p:blipFill>
          <a:blip r:embed="rId4" cstate="print"/>
          <a:srcRect l="24931" t="21475" r="22941" b="5507"/>
          <a:stretch>
            <a:fillRect/>
          </a:stretch>
        </p:blipFill>
        <p:spPr>
          <a:xfrm>
            <a:off x="1619672" y="3789040"/>
            <a:ext cx="1656184" cy="2448272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 r="8696" b="1449"/>
          <a:stretch>
            <a:fillRect/>
          </a:stretch>
        </p:blipFill>
        <p:spPr bwMode="auto">
          <a:xfrm>
            <a:off x="3131840" y="3789040"/>
            <a:ext cx="15121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 descr="data:image/jpeg;base64,/9j/4AAQSkZJRgABAQAAAQABAAD/2wCEAAkGBhQQEA8QEBQQEA8QEA8PEBAQDw8PDg8QFBAVFBYQEhUXGyYeFxkjGhISHy8gIykpLDgsFR4xNzAsNSYrLCkBCQoKDgwOGg8PGCwkHyQsMDU1NSkpKSwsLCkpKTU1LC0sLSwsKSoqMCwsKSkqLC0pKS0qKiktLCkqLCwpLC0uLf/AABEIAQgAsAMBIgACEQEDEQH/xAAbAAABBQEBAAAAAAAAAAAAAAACAAEDBAUGB//EAEAQAAICAQMCBAQDBgMGBgMAAAECABEDBBIhMUEFEyJRBmFxgTKRoSNCUrHB8BRisiQzcpLR4RVDY3OCwhYlNP/EABoBAAIDAQEAAAAAAAAAAAAAAAABAgMEBQb/xAAxEQACAQIEBAQFAwUAAAAAAAAAAQIDEQQSITEFQVFxE2GB8CIyobHRkcHhBhQVFvH/2gAMAwEAAhEDEQA/AKrmUdUOJfIuVtSnEGVnOapeZW2TS1eHmVzjmZxArqsMLJlxSXyZHKIrAQhJvLglIOIwIxhERbZGwiIwDJtsjZZJARxw0YxASQwt5jXFFIsQoiY4EF1lbZGxGzyF3lgYpC49pSwsQ7YYWGFk+PSE/KKzZE7NMogZWuY2n8Tk7eIXOnnTLLj6hJU8qT+ZccSN7hciXHCYSQmQs0YxtsDIskAjMImhkBEvaXwgsodz5eMgkNVlvnyaUfMmTeEaANuz5AfIxEDtWXKeic/ur1Y9OkkORM2wP+LGQ60xpmUcPZX59PY9xNnDsLHEyk5bR07vp6aX79yEnYl0nhelbhmzc1tZsqKCSLArbQkuX4NxOP2OcqbojKEzJ+abSO/YzlNUWDkOlZaYq4R/N37gVK5DxtA2jjihzNfF8SOgByY3WgfUS+w/MiuPpOjSo4Ws5QcMrXf2iVSDgk73v0KXi/g+TSsBlWgxITIp3Yshq6VveuxoykDNtvi/awTOhOB/S6FgRkXd0K1+L1Agj2mM+LazLd7WZb9wCQD95ycVQhSd6cs0RK/MaEuK4wEnSYZMYPlReVJZDlY9pQxEGd+wkKYSZYTT+8uYNPGkIi02imguklzS6WX0w1NcKegrHCY3lzFlmchlhGlI7GphySbfM3FklvG8sTAnuKoyGEZYiSGuSaXSnK641O0seW67F7tXerEgZq+Xf7e8u/4bLhw+aVyKcpG2gb2AcX3FlifsIZZT+CDV3tcGpW+FXL3xLrce7HgxBtmnBVURFyW563ZHq+fPJMzc+vPqpWoUS2fbgCKb5P4rJ5rj7zIRiWPHqT8XqKqL7j37x0zd6UEFQz7S70RVi/oJ6bh1CGDw8aEXfz11e7f3K3rqzV0mo9K0KDV6fUjgs3I3noPV7XxwAJLqshtX9JX1laugPSAQOqjrx8hzMjPqfQ/UMCV2uSSC19+45u/eMusbemNFZim471oqEoXuJ+YP2j4nGo8PJU9W7ff8XNnD3TWIi6trLrttp9ToFxY3wZh5S0U3N6eBXN9PczmgOB/fadCdUMei3KCh1XmY1S7PlqwDOPZbBH2mDU8VQlOSef3Y38Vq0ak4+Da1uXn7+owEmSCqyVVl7OQORGXHDAhqsrZEYY5YwY+YyrLOnWC3A0dMnEshJHj6RZ9TsHS5ui9APOVEmQRlSSqsy3JhqZMjSNUkyrAROmSEHMBFlrDgJICi2YgKPck8CTuNGp8JaJcudjkXcuFA9sV8tMhJGPepHrunocfhPtNvxZ/2hIcuCbJJvt1Jl/H4UumwDEvqbcHyMOmXIOK+nNCZGfLa7tu1jaup5DD3E8zLH+PWco/LsvPz9dfoet4VR8KF+b3MvVeHI7b2BUj1ccX8iZk6nSbDeJS20WfejwVH5fynQnMpomyo4v2ETevlQ3IvgXXHS53sPxSpRu5O/fkacTwyhWsrZexyOUMCDsoAW5ojzADYH1l7NlD4bB5VaI44ViByfzmtl0p6lSR1PXipa0Xg3mmyqhOQzbRuIIqhOp/sMPCkprdPmcbE8CdNZoz0XVHHD/t9vaSJLPi3hTabKcTMHoAq4FBgfcdiO45lfGvM58ZKaUo7M4DTWjJUSSbYWNZLtkgIgkICHGYROIh1MsYWlO5IuSRSEbenyS3tBExMGeaOHV+80wYXOLXFDGOTBZIuOZLkrkAWEBJSkGpYiRJgHM6j4R0gbKzkA+Uli/42NL+gaczpxOq+G9cMSspFeadwc2Onp/T+sx8SlKOFnl3en67/AEuX4ZJ1Yo3dW1E8k7hwBZIa7/rMnxDFbbhSsP3aYg12YS7l8RpjiI6kNYBNUKr5dZT1upAWtnNWAwom+5nlaEJRaPZYZuNjO0m1shJ68kovpN/SWExMCQh42ghSxDUboSvgy7k2n0FOADXPvRmsu7KEBXp3qjXzPzm6pUy7myba3fv1HwYK/wAnP4b3Bj9ZoaYCySFv3C1Y7So+i726sP8AN0FSbTvtHfsSTyTOXUlmWhzKs1NaMzPjTSDIlBTvxo2QPVAqtWt/804fD/f9/ed/41qCxx4zQR22E9/UKqcBhFCu/T7z0vCJylSafu55bFxUalkW8Zh3IUaSBp2jIFcZjGuKMACY+OIiJTHlCxbSTY8kpjJDV4mJopKskAgqYdzKhIRWRMsnjbblsSxEeM1NfWa3ZjxoCFC4/MduOAR0o/W/tM9NPF4vxmA9JB02M0eP3PV+lflLFR8WpTi9sy+un7klVdLVe+a+q/Q2NF8R+dXmEY86ob9QAeu4MDxHXqKHmBiQOGayB3N/TtOPx6pdoVg3FkWhYkWOp+hv85H54JNDgdqruR0E6c/6bw8p3pzcV0te3q3/AD2NlLjFalFJxTt6fY6jQ6pdxFqw5og1a39+k6DT67oRk9NfvEVQ7XPNF1b4iQprb+6TdAns3WXv/wAny0LVCOxYk1OFi/6cxLnaCTXdfvY63+apVVeWj7X9/Q9JfxBCPxKbqtpuZg8bByFAQQKoWKN9BfvPOz4mxNjagJ52ihyeeZ2Xw7nxDEjbV9RKZSFHBcEbnck2SdvAA4mGvwCWFp+JPW7t2v15FdPiNG+WN2/NWLmbVHJlx7SHKFnoWcaECgpP7zE9/lXec3lX1MR03N/qM3NECh3WQ1KAO1/iLEflMrVY6fJVVveiOhG48j5Szh0UnKKOA5uo3KW7K0LdBdZH5s6oi0pjEyJc0Fs0EBKGj3IUeHcsQEqyZZXVpIGiaEyqHkqvKitJUeZbFaLQMnxLK2My4glsUWolSUs2MnOwYWp0zkD02asdSRVbh+c0sa1ItdiUo5YbtuPJx8iKN+4718pro6VI36r7kKvyM5YUovmlHt29/nIlFcr+HnmrPPTiFqMTYipI9JraxJplrkfkR+UZkFkdKC0L/d57/eeow1eNaN4PT3+CmcSpkyknjgcUSfaMTR79+eD+kLIu1hfHcDr+chyAHoeW4Hbn+zCo3G7b1HDUI+4r6kX9OJ1HhZYVj3dtwUK2xXHR6JqwaP2nPafRtTEVSg37n3CzW8MRX272zswsDaRuqvwc9ATfT2nA4hVz0rZtL66Xd+XbvuaYSpxupL4n8urVn6J69L6X6nW48dZEvoQqkH3Ivj5+k/nM3U4uW97b+c0dHlLbiPxIysh60QAP5mU8w9T9fxN169T1/Wea4b80uxVSdzMdZUyLNDMsqZROrMtK4ihEQSZWIa6k65JWJjb5NOwy4GhjJM//ABEMamPMRbNTUeCqmVcHn4zmf8KeWw71e4E9bFXUbL8P51NBN/8A7bK9/McgkcHmprfBGlxN/idRz5r5mG80SMZSwwJqqKnueo6TdQ2ca5PxhdrDkIHNWx4pgDf0s8yXhReqL3SjyOG2PjNZEyYz/wCpjdP9QEvadr6UfvNzwzxIZ8rkGwDtxKzfi/H6uenQmqrn6R9bqxixl82PG42WOFu67kdB7xqmJ0rczOU3x96HMmw4g25TyDjex8qmc3iecpjOMAYsmY4ExpuAVijPuvq5Ixt1m6nh2f8AEzY2yUFPNuNwr2/upGrGTg1F62Ium7HL+O6WsXSn2qdt3d+w7d/ynOnGTucfvKAQfde/9+07nW6DMF2nFuO1QHX1E83YHUCv5znvHNBsYkgAXZIBC7+BXIrk1NHA6rpPwKi1b0v16X7X77FtfDxjRjUUvTT3v+TCyDv3AqwbkFkldoJJIHA5q5Z1K0xPquyQdnWwO8j0WVcWbHke6RixXueOKPcXU72McoxkkuT9f5MFO1rmuvhRx6bzXYBvxrjUfuAkEOb6niuPfrLHhOnyeanFAnfd1XtNnFqBlxYclANkQFu6jgEUPbrJdKgDXwTRcrVbiK2rfYf9Z4KWOmlKMkr3fZf889xYiks2VheDKf8AEZUahyKr+EqGF/PkSHI9lvmzH8zcz/C/E2TU6hmA3efkRePSzIEA4B67FU/eWt1TTg4Zak2lpoWwjlvYh1JlJjJ9Rlsyu02SZNjNIjDJkbGVtgAxkbGExgExXAExoRENMULkWB4f41qdM27EzpxVH1JR62v5zawfG7tW9Acvqp9zh7NVwbFD+nzmFcZjLVNlyrdUai/EboxK0h3bgKsY2sEkBunIU/aXc3xAM+B9NlClWx7BlQkPuK8MQR0BqxfbvfHP1fXn68w1xDtxGpk/Fizs8HxQP2StjxjHiQKGX8Ry9LAIsChY7zXTxzDm2Im71kgqQALCj08kbB24u+faebriIumIvrfQ/lJfMcfP2INVJKY80Weh67U15leUUxuca4calWym1rcf3QN3Kg/umXdDifUYFbMMS4sqqG03l2rngLlq9oP4jY7EzzPHryDbLz1N87ubNn51Op8C8Vy5iiYjudFZa9RIS93Jvp/fEkpXJbooeOfBIBLYXA3WfLamruafdYAvkkGc7/4Fkd6ZlQ7iu4srD0ki/Twfr853/i3ix1hxYdEfKGfe2TUOGONFCisabSCd5UsGvqnS+mTqPCWXOuDCMu7Njx3ZAairEswB9k6dOJq/uJ83fz56md0Y3vsR+FLjXGuBTyiHm6PpHJ/P5CXsQ2nGpovlYMy1wig0PzJP/LIdT4CceJVLbTjO5XXHao42ijZ3AHd0/wA0LTZ2TIMuoKpuZV3oG8mjx1/dpaAU/wBbnm8fhWr1IrT9wxKc8r6HLaIlshZr51muy/SgiUfuT+U0M2fsJmeG6rzMQfu+TUO3/wAslyxunSisqsJjs0EmNGJg2IRMYxRGQbERuJERJ2gASNwEmOWsWKRLLGJoEWZBMaDuj3LgSJFkyyFZKsCYYiBjiOFgADGFpdU2J1fGxRlNgqSp/T+UZhIzAabRd0+fLkbIcSO4x7S2whWUZC1ECxZ4b9fedL4b8bgWuRKdEKbWZlO6gFDAqSLskj5CYfw9qdjNzQ3Yr+hD3fyuj9p02p0GPUFhkUFwW5s2Bf7pHIAmWvjf7eXxLTyLVUvJQa3J9L8ReZlUMo/2gqiksAcY2FeB07sevt9Zq+I6YYsl78hLowKqGUbRRvdfIF7encip534h4a2M1jdnHq4bhhfBWxV2O83fCPjR8R8vVAgttC5GsOASbQnuCAPUDxXebaOJp1NUxqSk2ovYuav4dR634PJJJPmIRhyOTtBbYAVbm+3tzMnL8J5bPlMuajtKspwZQfYgkqfsZ0vh/wAQhrKYw2PHlVWO4bPVwMqsR9L6dB78YWu8WbLkdcgCBWJAUMGRlBBJPBBvqZZKMWPLc5/W6Z8LBMytiY9A423/AMJ6H7GRT0rwfUZsiP5gV8Q9AxN61L7bL89D06dZl+LfD+HMTtrS5QBZClsY9VUycGuvQyp0nuit0ziIpe1vg2TEC5G/GOfNx2yV2Y9wPrKCsCAQQQehBBB+YlEk1uUtNDGBcNhInkBBhoQySsXgNlkguRBZIqR1WSBZZckhlWGBHAhVGSHEKCDExkhjMZFHLRRAW/DG9TD3A/1f952G/YcLiyHSz09hf85xeiNOPof5f9p22NBk0obviG4f8PIInOx0FKOoqkHKleO619+hjuhfUHYaVip+nPMteKC9Hq17DUaY/def/tK/h6bs24EVW76Eiv53Dzvu0msPUf4oD7KMY/rMeFv42nJDw2tGU+r+xz2LIyXsJAPVbNNR7w31WRdt04rd6cm4rfUMCOD14gCEJ3MzJKo0bnw/8UeW+xv9yw/aA2GPTkfPrwJ0C+Jpnx5QuRyjJ5bIyqikc0/NFW23yK6/ITgnQHqL+sfDmbHZRmHBHU9xXWWxq8iSmnud/wCD4lxgbMmTcAaJ2rt8vgszDgDiubNTG1y49TnZdgLEn9piATcR1YbRt+VG+3MydN8TPtGPNew0r0SDkXcpa29/Tx9es7jReIaZ1C4MiFaChT6AF3UPR2s/M9+BLNJFjszisvw3kLOuG8pXllA/aKOPxVx3mNq8LY3OPIr4sg6pkUo4+dGemabR49uDflpFdnbcyqruvPmEg0epFfPuITjTZsy4G3ZXVWIxN6sDlV4SiKBIN0B0WQlQXJlUqSex5QwkDCd7rfgbHk3nEw0bg15b5DnwdN3c714vpYH2nHeJ+GPp2rKBR6Ojb8TfRv6Gu8olTlHcolTlHcSpJNsJRFIXJIGoxjkwSZNEhXBYxEwZIBR4hHgAWFqZT7ETs/h7UjlG/AfQ3yVhtv8AScURNzwzWbcgB/DkX+fT9ZRXhnVi6m7Gp4foziyZEP4sY2t9mNN9xzKOlv8A8Oyk/wDmZ8z/AG8wV+gE7TVsH8Py5tq+aMY3MB6m2A1f6zj0T/8AXhf4cTMfqzXMGHg41JN+X4HGn4dJQ7mAIYkYMMGdQyjmCYiYJMLCAYdoAJUhlNMpDKf4WBsEfeETBJj2JJtbGt4b8Z58HDbcuPduZGUOOeyjsOvHPt3mt8OfFCDUNly+WXYs+4nYrWy/s+bAAA6Tj3kL4/sfl/WTVRoujV6nsfhPhmENlzruyvmZstly4Xdue8fZOT1569ABMPx3ZpyoC4w+VfMfBYemZr2sP4evJ9jx7cNpvH8+JQq5HCqGUbWKkA9R8xXT2llPFvNa2b1hUUsWJuhV89Owr5S1zi1oaIyvsyqDETADREzGYkOTBJgl4JeSQwyYG6CWikwJQY9yIGFcACuX9G9BGI3BXKkfLgkfrM4y94ebTKOpVsb/AGNqf6SMldEouzPR/D8taTU4+oRSy/Q3OQ0jf7FqfvXyFLU2vDtaV0mc11wtta+pHAH9+059z/sucgEKW69uq+kfPmZPDtPTy+7L3L4THBj7pFuiLTaZCTdGLSPdHuACYwCY5gmAhjGIhQGisMjeAvX2hOZETAaLYaItAEeRBDExoVRqjQxxHqOqQtkdxkcQMIiNGA4MteH5aY+xUg/MDn+kpyTTvtZSegPNccQBHYeBgEFSTt3URdja4618pU8UxHHptRjPTHl2A/xHzVBNfQRvhzNRrkjgE9e/p+nSP4oxbBqTx/v2Nd/95UzLR69S57aHNXEY0eaTOK49wTFcBBExo1xxAQoDQjBMBkbCRMJKxkbGMZKphiRAyRTMzkIlAi2R1klQTJACPUaGBJ3GRkQTjlkJEUhmAqFI1S0UkZSSUhHRfBtF3U0D5YYE9PS4/wCpgeIZgdNnro+pJX/hLWP5TK0bEHHtNEuMZrurHkfeXddi/YMRdIcYrsCTV/rE4q6LrvKYpjQzBIlhnBJjXEYJMACuODIyY9wAMmCTBLQS0dgGYyJjCZpGxgBZhiNUcTCMlSSBpEpjkxoYUlSV7kmNpaMsCIiMrRyZEATBIhRSaET+Ef8A9OmHbz8f+of0uaevIXHrE/zIB9mv+kytHqBjyK/8LBh9R0h6nxXfjy7hWTI4PA9O3cST9ZatiakstjOuMYJMYtGUiJgkxiYJMAHJgkxi0HdABy0EtGJgkxjEzSNmiYyMmMDWCxjHinNTGCGhAxRSxDHuEjRRSxATqY8UUAFBJiikkJgM0iYxRSxCAJgkxRSQgSYBMUUAAJgkxRQAEtBLRRRjAZpGTHij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 l="36632" t="-2941" r="1946" b="2941"/>
          <a:stretch>
            <a:fillRect/>
          </a:stretch>
        </p:blipFill>
        <p:spPr bwMode="auto">
          <a:xfrm>
            <a:off x="6084168" y="3717032"/>
            <a:ext cx="1512168" cy="25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ad.uws.edu.au\dfshare\HomesPTA$\30029542\Desktop\wa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789040"/>
            <a:ext cx="1547664" cy="2465851"/>
          </a:xfrm>
          <a:prstGeom prst="rect">
            <a:avLst/>
          </a:prstGeom>
          <a:noFill/>
        </p:spPr>
      </p:pic>
      <p:pic>
        <p:nvPicPr>
          <p:cNvPr id="1028" name="Picture 4" descr="\\ad.uws.edu.au\dfshare\HomesPTA$\30029542\Desktop\snak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789040"/>
            <a:ext cx="1440160" cy="24848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Animal Welfare </a:t>
            </a:r>
            <a:r>
              <a:rPr lang="en-AU" dirty="0"/>
              <a:t>L</a:t>
            </a:r>
            <a:r>
              <a:rPr lang="en-AU" dirty="0" smtClean="0"/>
              <a:t>egislation:</a:t>
            </a:r>
            <a:br>
              <a:rPr lang="en-AU" dirty="0" smtClean="0"/>
            </a:br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All States/Territories have anti-cruelty provisions (essentially “it is an offence to be cruel to an animal”)</a:t>
            </a:r>
          </a:p>
          <a:p>
            <a:r>
              <a:rPr lang="en-AU" dirty="0" smtClean="0"/>
              <a:t>Variations (which animals are covered etc)</a:t>
            </a:r>
          </a:p>
          <a:p>
            <a:r>
              <a:rPr lang="en-AU" dirty="0" smtClean="0"/>
              <a:t>Have provisions which in effect exempt certain practices although they are in fact cruel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Get out of jail free cards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AU" dirty="0" smtClean="0"/>
              <a:t>1.	     Subjective, qualifying words: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dirty="0" smtClean="0"/>
              <a:t>“</a:t>
            </a:r>
            <a:r>
              <a:rPr lang="en-AU" i="1" dirty="0" smtClean="0"/>
              <a:t>it is an offence to cause....</a:t>
            </a:r>
            <a:r>
              <a:rPr lang="en-AU" dirty="0" smtClean="0"/>
              <a:t> “ (</a:t>
            </a:r>
            <a:r>
              <a:rPr lang="en-AU" dirty="0" smtClean="0">
                <a:solidFill>
                  <a:srgbClr val="FF0000"/>
                </a:solidFill>
              </a:rPr>
              <a:t>‘unnecessary,’ ‘unjustifiable’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FF0000"/>
                </a:solidFill>
              </a:rPr>
              <a:t>‘unreasonable’</a:t>
            </a:r>
            <a:r>
              <a:rPr lang="en-AU" dirty="0" smtClean="0"/>
              <a:t>) “......</a:t>
            </a:r>
            <a:r>
              <a:rPr lang="en-AU" i="1" dirty="0" smtClean="0"/>
              <a:t>pain (suffering/distress etc) to an animal</a:t>
            </a:r>
            <a:r>
              <a:rPr lang="en-AU" dirty="0" smtClean="0"/>
              <a:t>”</a:t>
            </a:r>
          </a:p>
          <a:p>
            <a:pPr marL="514350" indent="-514350">
              <a:lnSpc>
                <a:spcPct val="110000"/>
              </a:lnSpc>
              <a:buAutoNum type="arabicPeriod" startAt="2"/>
            </a:pPr>
            <a:r>
              <a:rPr lang="en-AU" dirty="0" smtClean="0"/>
              <a:t>Exceptions </a:t>
            </a:r>
            <a:r>
              <a:rPr lang="en-AU" dirty="0" err="1" smtClean="0"/>
              <a:t>eg</a:t>
            </a:r>
            <a:r>
              <a:rPr lang="en-AU" dirty="0" smtClean="0"/>
              <a:t> animals used in research or    	‘feral’ or ‘pest’ animals 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AU" dirty="0" smtClean="0"/>
              <a:t>Codes of Practice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04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188640"/>
          <a:ext cx="8208913" cy="62646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5675"/>
                <a:gridCol w="505663"/>
                <a:gridCol w="574624"/>
                <a:gridCol w="985070"/>
                <a:gridCol w="1395514"/>
                <a:gridCol w="1559694"/>
                <a:gridCol w="2462673"/>
              </a:tblGrid>
              <a:tr h="109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Max 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penalty</a:t>
                      </a:r>
                      <a:endParaRPr lang="en-AU" sz="1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Yrs      $K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Fish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cephalopod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err="1" smtClean="0"/>
                        <a:t>Crustacea</a:t>
                      </a:r>
                      <a:r>
                        <a:rPr lang="en-AU" sz="1800" baseline="0" dirty="0" smtClean="0"/>
                        <a:t> for </a:t>
                      </a:r>
                      <a:r>
                        <a:rPr lang="en-AU" sz="1800" dirty="0" smtClean="0"/>
                        <a:t>human consumption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Undeveloped </a:t>
                      </a:r>
                      <a:endParaRPr lang="en-A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young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ACT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22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Y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Y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751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NSW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5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22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Y- at place of </a:t>
                      </a:r>
                      <a:r>
                        <a:rPr lang="en-AU" sz="1800" dirty="0" smtClean="0"/>
                        <a:t>sale/</a:t>
                      </a:r>
                      <a:r>
                        <a:rPr lang="en-AU" sz="1800" dirty="0" err="1" smtClean="0"/>
                        <a:t>prep’n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752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NT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1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14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in capti-vity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Y- at place of </a:t>
                      </a:r>
                      <a:r>
                        <a:rPr lang="en-AU" sz="1800" dirty="0" smtClean="0"/>
                        <a:t>sale/</a:t>
                      </a:r>
                      <a:r>
                        <a:rPr lang="en-AU" sz="1800" dirty="0" err="1" smtClean="0"/>
                        <a:t>prep’n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109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Qld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100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May be prescribed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&gt; </a:t>
                      </a:r>
                      <a:r>
                        <a:rPr lang="en-AU" sz="1800" dirty="0" smtClean="0"/>
                        <a:t>Half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dirty="0" smtClean="0"/>
                        <a:t>gestational </a:t>
                      </a:r>
                      <a:r>
                        <a:rPr lang="en-AU" sz="1800" dirty="0"/>
                        <a:t>age foetus or pouch /egg young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3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SA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4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50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3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Tas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1.5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26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109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Vic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29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Y (lobster, crab or crayfish only)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&gt; </a:t>
                      </a:r>
                      <a:r>
                        <a:rPr lang="en-AU" sz="1800" dirty="0" smtClean="0"/>
                        <a:t>Half gestational </a:t>
                      </a:r>
                      <a:r>
                        <a:rPr lang="en-AU" sz="1800" dirty="0"/>
                        <a:t>age foetus or pouch /egg young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  <a:tr h="3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WA</a:t>
                      </a:r>
                      <a:endParaRPr lang="en-A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5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50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/>
                        <a:t>N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/>
                        <a:t>N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0" marR="540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Codes of Practice (</a:t>
            </a:r>
            <a:r>
              <a:rPr lang="en-AU" dirty="0" err="1" smtClean="0"/>
              <a:t>CoPs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AU" dirty="0" smtClean="0"/>
              <a:t>Tend to cover large scale/industrial settings inc. agriculture, pest control</a:t>
            </a:r>
          </a:p>
          <a:p>
            <a:r>
              <a:rPr lang="en-AU" dirty="0" smtClean="0"/>
              <a:t>Set out ways to do things to animals, operate </a:t>
            </a:r>
            <a:r>
              <a:rPr lang="en-AU" dirty="0"/>
              <a:t>in conjunction with the </a:t>
            </a:r>
            <a:r>
              <a:rPr lang="en-AU" dirty="0" smtClean="0"/>
              <a:t>legislation</a:t>
            </a:r>
          </a:p>
          <a:p>
            <a:r>
              <a:rPr lang="en-AU" dirty="0"/>
              <a:t>compliance </a:t>
            </a:r>
            <a:r>
              <a:rPr lang="en-AU" dirty="0" smtClean="0"/>
              <a:t>shields against </a:t>
            </a:r>
            <a:r>
              <a:rPr lang="en-AU" dirty="0"/>
              <a:t>legal </a:t>
            </a:r>
            <a:r>
              <a:rPr lang="en-AU" dirty="0" smtClean="0"/>
              <a:t>proceedings</a:t>
            </a:r>
          </a:p>
          <a:p>
            <a:r>
              <a:rPr lang="en-AU" dirty="0" smtClean="0"/>
              <a:t>minimum standard</a:t>
            </a:r>
          </a:p>
          <a:p>
            <a:r>
              <a:rPr lang="en-AU" dirty="0" smtClean="0"/>
              <a:t>outcomes </a:t>
            </a:r>
            <a:r>
              <a:rPr lang="en-AU" dirty="0" err="1" smtClean="0"/>
              <a:t>vs</a:t>
            </a:r>
            <a:r>
              <a:rPr lang="en-AU" dirty="0" smtClean="0"/>
              <a:t> prescriptive (</a:t>
            </a:r>
            <a:r>
              <a:rPr lang="en-AU" dirty="0" err="1" smtClean="0"/>
              <a:t>Caulfied</a:t>
            </a:r>
            <a:r>
              <a:rPr lang="en-AU" dirty="0" smtClean="0"/>
              <a:t> 2009)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8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412</Words>
  <Application>Microsoft Office PowerPoint</Application>
  <PresentationFormat>On-screen Show (4:3)</PresentationFormat>
  <Paragraphs>132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attitudes towards animals can influence animal welfare outcomes   </vt:lpstr>
      <vt:lpstr>4 different life stories. During its interactions with people.....</vt:lpstr>
      <vt:lpstr>Animal welfare</vt:lpstr>
      <vt:lpstr>Knowledge about how animals are treated</vt:lpstr>
      <vt:lpstr>Attitudes towards animals</vt:lpstr>
      <vt:lpstr>Animal Welfare Legislation: Overview</vt:lpstr>
      <vt:lpstr>Get out of jail free cards</vt:lpstr>
      <vt:lpstr>PowerPoint Presentation</vt:lpstr>
      <vt:lpstr>Codes of Practice (CoPs)</vt:lpstr>
      <vt:lpstr>Factors affecting an animals’ welfare fate</vt:lpstr>
      <vt:lpstr>Changes needed?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attitudes towards animals can influence animal welfare outcomes</dc:title>
  <dc:creator>Sarah</dc:creator>
  <cp:lastModifiedBy>Varun Mudgil</cp:lastModifiedBy>
  <cp:revision>4</cp:revision>
  <dcterms:created xsi:type="dcterms:W3CDTF">2013-05-28T20:59:48Z</dcterms:created>
  <dcterms:modified xsi:type="dcterms:W3CDTF">2013-05-31T04:57:03Z</dcterms:modified>
</cp:coreProperties>
</file>