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90A0C-7E5D-4357-AB6D-60C7F1D45209}" v="3" dt="2022-07-13T22:15:15.439"/>
    <p1510:client id="{EEEFD5BC-7934-4893-8167-2F72DCAF9E15}" v="1" dt="2022-01-13T00:00:19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esternsydney.edu.au/main/guides/quick" TargetMode="External"/><Relationship Id="rId13" Type="http://schemas.openxmlformats.org/officeDocument/2006/relationships/hyperlink" Target="https://www.westernsydney.edu.au/currentstudents/current_students/services_and_facilities/student_central" TargetMode="External"/><Relationship Id="rId18" Type="http://schemas.openxmlformats.org/officeDocument/2006/relationships/hyperlink" Target="http://www.westernsydney.edu.au/westernwifi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library.westernsydney.edu.au/main/guides/referencing-citation" TargetMode="External"/><Relationship Id="rId12" Type="http://schemas.openxmlformats.org/officeDocument/2006/relationships/hyperlink" Target="https://www.westernsydney.edu.au/starting/help_and_support" TargetMode="External"/><Relationship Id="rId17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hyperlink" Target="https://www.westernsydney.edu.au/starting/how_uni_works/what_to_expec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brary.westernsydney.edu.au/main/guides/online-tutorials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library.westernsydney.edu.au/main/about-us/hours-locations" TargetMode="External"/><Relationship Id="rId15" Type="http://schemas.openxmlformats.org/officeDocument/2006/relationships/hyperlink" Target="https://www.westernsydney.edu.au/starting/useful_tools/student_guides" TargetMode="External"/><Relationship Id="rId10" Type="http://schemas.openxmlformats.org/officeDocument/2006/relationships/image" Target="../media/image4.png"/><Relationship Id="rId19" Type="http://schemas.openxmlformats.org/officeDocument/2006/relationships/image" Target="../media/image7.png"/><Relationship Id="rId4" Type="http://schemas.openxmlformats.org/officeDocument/2006/relationships/hyperlink" Target="https://www.westernsydney.edu.au/currentstudents/current_students/dates" TargetMode="External"/><Relationship Id="rId9" Type="http://schemas.openxmlformats.org/officeDocument/2006/relationships/image" Target="../media/image3.png"/><Relationship Id="rId14" Type="http://schemas.openxmlformats.org/officeDocument/2006/relationships/hyperlink" Target="http://www.westernsydney.edu.au/thecollege/fye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services_and_facilities/student_stores" TargetMode="External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hyperlink" Target="https://www.westernsydney.edu.au/campuslife/campus_life/westernlif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sternsydney.edu.au/mhwb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hyperlink" Target="https://vuws.westernsydney.edu.au/webapps/login/" TargetMode="External"/><Relationship Id="rId4" Type="http://schemas.openxmlformats.org/officeDocument/2006/relationships/hyperlink" Target="https://hbook.westernsydney.edu.au/" TargetMode="Externa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sternsydney.edu.au/int-suppor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services_and_facilities/counselling_services" TargetMode="External"/><Relationship Id="rId5" Type="http://schemas.openxmlformats.org/officeDocument/2006/relationships/hyperlink" Target="https://www.westernsydney.edu.au/currentstudents/current_students/services_and_facilities/disability_service" TargetMode="External"/><Relationship Id="rId4" Type="http://schemas.openxmlformats.org/officeDocument/2006/relationships/hyperlink" Target="https://www.westernsydney.edu.au/currentstudents/current_students/services_and_facilities/student_welfare_services2" TargetMode="External"/><Relationship Id="rId9" Type="http://schemas.openxmlformats.org/officeDocument/2006/relationships/hyperlink" Target="http://www.westernsydney.edu.au/badana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1" y="152790"/>
            <a:ext cx="9061359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COUNTRY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/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Narrow Bold" pitchFamily="50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538875" y="2843188"/>
            <a:ext cx="91142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Western Sydney University acknowledges the peoples of the </a:t>
            </a:r>
            <a:r>
              <a:rPr lang="en-AU" sz="2800" dirty="0" err="1">
                <a:latin typeface="Arial" panose="020B0604020202020204" pitchFamily="34" charset="0"/>
                <a:cs typeface="Arial" panose="020B0604020202020204" pitchFamily="34" charset="0"/>
              </a:rPr>
              <a:t>Darug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800" dirty="0" err="1">
                <a:latin typeface="Arial" panose="020B0604020202020204" pitchFamily="34" charset="0"/>
                <a:cs typeface="Arial" panose="020B0604020202020204" pitchFamily="34" charset="0"/>
              </a:rPr>
              <a:t>Tharawal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, Eora and Wiradjuri nations. We also acknowledge that the teaching and learning currently delivered across our campuses is a continuance of the teaching and learning that has occurred on these lands for tens of thousands of years.</a:t>
            </a:r>
          </a:p>
        </p:txBody>
      </p:sp>
    </p:spTree>
    <p:extLst>
      <p:ext uri="{BB962C8B-B14F-4D97-AF65-F5344CB8AC3E}">
        <p14:creationId xmlns:p14="http://schemas.microsoft.com/office/powerpoint/2010/main" val="290749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2029140"/>
            <a:ext cx="12192000" cy="482886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32" y="15279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613" y="109457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21" y="10945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4423892" y="4046868"/>
            <a:ext cx="3699508" cy="212328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Online Calendar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Get to know important dates. See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Important Dates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for 2023 online.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2553" y="1093842"/>
            <a:ext cx="3926536" cy="5076306"/>
            <a:chOff x="123270" y="3597966"/>
            <a:chExt cx="3825398" cy="3769873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123270" y="3597966"/>
              <a:ext cx="3825398" cy="3769873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The Library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The Library is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open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campus.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It’s a perfect place to study and find help with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6"/>
                </a:rPr>
                <a:t>successful searching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7"/>
                </a:rPr>
                <a:t>referencing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and lots more!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Find out about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8"/>
                </a:rPr>
                <a:t>Library services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and resources. 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120" y="3754426"/>
              <a:ext cx="1417697" cy="1045762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61705">
            <a:off x="5681432" y="3743940"/>
            <a:ext cx="1184427" cy="118442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213081" y="1091404"/>
            <a:ext cx="3763800" cy="2651228"/>
            <a:chOff x="3910538" y="1091410"/>
            <a:chExt cx="4463783" cy="2651228"/>
          </a:xfrm>
        </p:grpSpPr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047562" y="1091410"/>
              <a:ext cx="4220398" cy="26512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Reach Out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3483" y="1230358"/>
              <a:ext cx="988552" cy="800224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3910538" y="2517741"/>
              <a:ext cx="4463783" cy="1200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2"/>
                </a:rPr>
                <a:t>Help and support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Student Central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4"/>
                </a:rPr>
                <a:t>First Year Experience Coordinators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SzPts val="1000"/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Western U Student Guide</a:t>
              </a:r>
              <a:endParaRPr lang="en-AU" altLang="en-US" sz="180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6519866"/>
            <a:ext cx="12192000" cy="424818"/>
            <a:chOff x="0" y="6519866"/>
            <a:chExt cx="12192000" cy="424818"/>
          </a:xfrm>
        </p:grpSpPr>
        <p:sp>
          <p:nvSpPr>
            <p:cNvPr id="32" name="Rectangle 31"/>
            <p:cNvSpPr/>
            <p:nvPr/>
          </p:nvSpPr>
          <p:spPr>
            <a:xfrm>
              <a:off x="0" y="6519866"/>
              <a:ext cx="12192000" cy="34470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180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36">
              <a:extLst>
                <a:ext uri="{FF2B5EF4-FFF2-40B4-BE49-F238E27FC236}">
                  <a16:creationId xmlns:a16="http://schemas.microsoft.com/office/drawing/2014/main" id="{329EB367-4159-464D-8F2E-B53D713E3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29932"/>
              <a:ext cx="12192000" cy="414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Need help? Call Student Infoline on </a:t>
              </a:r>
              <a:r>
                <a:rPr lang="en-AU" alt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1300 668 370</a:t>
              </a:r>
              <a:endParaRPr lang="en-AU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23892" y="1091192"/>
            <a:ext cx="3699508" cy="2651439"/>
            <a:chOff x="4047564" y="1123295"/>
            <a:chExt cx="3983228" cy="2356763"/>
          </a:xfrm>
        </p:grpSpPr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4047564" y="1136764"/>
              <a:ext cx="3983228" cy="234329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solidFill>
                  <a:srgbClr val="A31E3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Your First Week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Find out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6"/>
                </a:rPr>
                <a:t>tips for success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. Learn what to expect in your first lectures, tutorials and assessments.</a:t>
              </a: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2530" y="1123295"/>
              <a:ext cx="1230905" cy="958677"/>
            </a:xfrm>
            <a:prstGeom prst="rect">
              <a:avLst/>
            </a:prstGeom>
          </p:spPr>
        </p:pic>
      </p:grp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8328618" y="4046868"/>
            <a:ext cx="3532727" cy="212328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Western Wifi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Our free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wireless internet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is available on all campuses.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19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17" y="4166026"/>
            <a:ext cx="606781" cy="57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1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" y="1480904"/>
            <a:ext cx="12192000" cy="537709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" name="Rectangle 2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37" y="257650"/>
            <a:ext cx="5393854" cy="87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GETTING</a:t>
            </a:r>
            <a:r>
              <a:rPr lang="en-AU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endParaRPr lang="en-AU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670" y="345283"/>
            <a:ext cx="1787742" cy="73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827" y="169604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33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1" y="6566484"/>
            <a:ext cx="11858079" cy="29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" name="Text Box 15"/>
          <p:cNvSpPr txBox="1">
            <a:spLocks noChangeArrowheads="1"/>
          </p:cNvSpPr>
          <p:nvPr/>
        </p:nvSpPr>
        <p:spPr bwMode="auto">
          <a:xfrm>
            <a:off x="7783097" y="3724240"/>
            <a:ext cx="3812411" cy="261242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 Handbook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University handbook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for information about your program and subjects.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584" y="3880472"/>
            <a:ext cx="856105" cy="813538"/>
          </a:xfrm>
          <a:prstGeom prst="rect">
            <a:avLst/>
          </a:prstGeom>
        </p:spPr>
      </p:pic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074765" y="3738343"/>
            <a:ext cx="3519372" cy="261242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and Wellbeing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Western promotes a number of initiatives to support your mental health and wellbeing. Access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resources 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solidFill>
                <a:srgbClr val="A31E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996" y="3861579"/>
            <a:ext cx="871170" cy="832431"/>
          </a:xfrm>
          <a:prstGeom prst="rect">
            <a:avLst/>
          </a:prstGeom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075508" y="1174226"/>
            <a:ext cx="3519374" cy="244656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Textbooks and Equipment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Student Stores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for information about purchasing textbooks and equipment.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994" y="1207239"/>
            <a:ext cx="974402" cy="974402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7783097" y="1121998"/>
            <a:ext cx="3812411" cy="2463135"/>
            <a:chOff x="-4406411" y="1699613"/>
            <a:chExt cx="3587390" cy="2350283"/>
          </a:xfrm>
        </p:grpSpPr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-4406411" y="1749448"/>
              <a:ext cx="3587390" cy="230044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Visit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vUWS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to access learning guides, assessments and weekly materials for your units.</a:t>
              </a:r>
              <a:endParaRPr lang="en-US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53688" y="1699613"/>
              <a:ext cx="1068363" cy="981814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314107" y="1686310"/>
            <a:ext cx="3636861" cy="4457846"/>
            <a:chOff x="7916768" y="1138564"/>
            <a:chExt cx="3970432" cy="4046282"/>
          </a:xfrm>
        </p:grpSpPr>
        <p:grpSp>
          <p:nvGrpSpPr>
            <p:cNvPr id="38" name="Group 37"/>
            <p:cNvGrpSpPr/>
            <p:nvPr/>
          </p:nvGrpSpPr>
          <p:grpSpPr>
            <a:xfrm>
              <a:off x="7916768" y="1138564"/>
              <a:ext cx="3970432" cy="4046282"/>
              <a:chOff x="116113" y="7034813"/>
              <a:chExt cx="3343732" cy="2523323"/>
            </a:xfrm>
          </p:grpSpPr>
          <p:sp>
            <p:nvSpPr>
              <p:cNvPr id="41" name="Text Box 14"/>
              <p:cNvSpPr txBox="1">
                <a:spLocks noChangeArrowheads="1"/>
              </p:cNvSpPr>
              <p:nvPr/>
            </p:nvSpPr>
            <p:spPr bwMode="auto">
              <a:xfrm>
                <a:off x="116113" y="7034813"/>
                <a:ext cx="3343732" cy="2523323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9900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31">
                <a:extLst>
                  <a:ext uri="{FF2B5EF4-FFF2-40B4-BE49-F238E27FC236}">
                    <a16:creationId xmlns:a16="http://schemas.microsoft.com/office/drawing/2014/main" id="{009534C3-D06C-40D3-9FD0-CF65A03F94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345" y="7873657"/>
                <a:ext cx="3166948" cy="16315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WESTERN</a:t>
                </a:r>
                <a:r>
                  <a:rPr lang="en-AU" altLang="en-US" sz="2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Life</a:t>
                </a: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Your virtual campus and a connection to the Western community. Find clubs, online events and fun activities. </a:t>
                </a: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Join </a:t>
                </a: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WESTERN</a:t>
                </a:r>
                <a:r>
                  <a:rPr lang="en-AU" altLang="en-US" sz="1801" i="1" dirty="0">
                    <a:latin typeface="Arial" panose="020B0604020202020204" pitchFamily="34" charset="0"/>
                    <a:cs typeface="Arial" panose="020B0604020202020204" pitchFamily="34" charset="0"/>
                    <a:hlinkClick r:id="rId12"/>
                  </a:rPr>
                  <a:t>Life</a:t>
                </a:r>
                <a:r>
                  <a:rPr lang="en-AU" altLang="en-US" sz="1801" dirty="0">
                    <a:latin typeface="Arial" panose="020B0604020202020204" pitchFamily="34" charset="0"/>
                    <a:cs typeface="Arial" panose="020B0604020202020204" pitchFamily="34" charset="0"/>
                  </a:rPr>
                  <a:t> today.</a:t>
                </a:r>
                <a:endParaRPr lang="en-AU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0086" y="1274438"/>
              <a:ext cx="1202643" cy="1208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690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6510381"/>
            <a:ext cx="12192000" cy="353071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17" name="Rectangle 1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/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48" y="320056"/>
            <a:ext cx="9267051" cy="620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SUPPORT AVAILABLE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668" y="235421"/>
            <a:ext cx="1827401" cy="75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2" y="2003222"/>
            <a:ext cx="12192000" cy="448771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15900" y="1183788"/>
            <a:ext cx="7589427" cy="519467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959827" y="3863794"/>
            <a:ext cx="3999600" cy="251467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4227" y="2471521"/>
            <a:ext cx="7508606" cy="36945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Student Welfare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assistance with academic issues, financial difficulties, Centrelink help, textbook vouchers, international student study load matters and other welfare concerns.</a:t>
            </a:r>
            <a:endParaRPr kumimoji="0" lang="en-AU" altLang="en-US" sz="1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Speak to a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Disability Advisor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about</a:t>
            </a:r>
            <a:r>
              <a:rPr kumimoji="0" lang="en-AU" altLang="en-US" sz="1801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with a disability, chronic health condition or temporary injury.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6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Reach out to the </a:t>
            </a:r>
            <a:r>
              <a:rPr kumimoji="0" lang="en-AU" altLang="en-US" sz="1801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Counselling Service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if you’re experiencing any personal, emotional, social or relationship issues, or finding it hard to adjust to </a:t>
            </a:r>
            <a:r>
              <a:rPr kumimoji="0" lang="en-AU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life.</a:t>
            </a: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tabLst/>
              <a:defRPr/>
            </a:pPr>
            <a:r>
              <a:rPr lang="en-AU" altLang="en-US" sz="180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the Student </a:t>
            </a: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Infoline on </a:t>
            </a:r>
            <a:r>
              <a:rPr lang="en-AU" altLang="en-US" sz="180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1300 668 370 </a:t>
            </a: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info, referrals to other services or to book a counselling, disability or welfare appointment.</a:t>
            </a: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717" y="1223101"/>
            <a:ext cx="1311918" cy="13119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70967" y="2329960"/>
            <a:ext cx="26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Student Services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83775" y="4047024"/>
            <a:ext cx="3940371" cy="1862048"/>
          </a:xfrm>
          <a:prstGeom prst="rect">
            <a:avLst/>
          </a:prstGeom>
          <a:ln w="28575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International Student Support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Discover a range of </a:t>
            </a: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international student support</a:t>
            </a:r>
            <a:r>
              <a:rPr kumimoji="0" lang="en-AU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from social activities, academic and English support to online resources and more.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59827" y="1183787"/>
            <a:ext cx="4022095" cy="2516400"/>
            <a:chOff x="3928153" y="7516022"/>
            <a:chExt cx="2797797" cy="2178745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3943800" y="7516022"/>
              <a:ext cx="2782150" cy="2178745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3928153" y="7808185"/>
              <a:ext cx="2773008" cy="171296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Indigenous Student Support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AU" altLang="en-US" dirty="0" err="1"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Badanami</a:t>
              </a:r>
              <a:r>
                <a:rPr lang="en-AU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 Centre for Indigenous Education supports Indigenous students to succeed in their studies. Learn in a friendly and supportive environment.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ts val="601"/>
                </a:spcAft>
                <a:defRPr/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76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406543-03A0-4DAB-8747-8D7CBEE1F2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D58864-BFB0-4489-9302-E3E85FF8EFF3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66e43306-e6d0-475f-a4ce-cec941bf8c9d"/>
    <ds:schemaRef ds:uri="http://schemas.microsoft.com/office/infopath/2007/PartnerControls"/>
    <ds:schemaRef ds:uri="http://schemas.openxmlformats.org/package/2006/metadata/core-properties"/>
    <ds:schemaRef ds:uri="c3de3ff6-a0c6-4105-9b2f-fc90d3c25a5e"/>
  </ds:schemaRefs>
</ds:datastoreItem>
</file>

<file path=customXml/itemProps3.xml><?xml version="1.0" encoding="utf-8"?>
<ds:datastoreItem xmlns:ds="http://schemas.openxmlformats.org/officeDocument/2006/customXml" ds:itemID="{F3F8DABF-8019-4789-BA5F-FB86E9750B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438</Words>
  <Application>Microsoft Office PowerPoint</Application>
  <PresentationFormat>Widescreen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Gotham Narrow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25</cp:revision>
  <dcterms:created xsi:type="dcterms:W3CDTF">2019-07-04T06:14:36Z</dcterms:created>
  <dcterms:modified xsi:type="dcterms:W3CDTF">2023-02-23T22:34:37Z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