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44"/>
  </p:notesMasterIdLst>
  <p:sldIdLst>
    <p:sldId id="564" r:id="rId5"/>
    <p:sldId id="258" r:id="rId6"/>
    <p:sldId id="327" r:id="rId7"/>
    <p:sldId id="418" r:id="rId8"/>
    <p:sldId id="620" r:id="rId9"/>
    <p:sldId id="637" r:id="rId10"/>
    <p:sldId id="668" r:id="rId11"/>
    <p:sldId id="642" r:id="rId12"/>
    <p:sldId id="643" r:id="rId13"/>
    <p:sldId id="638" r:id="rId14"/>
    <p:sldId id="644" r:id="rId15"/>
    <p:sldId id="645" r:id="rId16"/>
    <p:sldId id="646" r:id="rId17"/>
    <p:sldId id="647" r:id="rId18"/>
    <p:sldId id="648" r:id="rId19"/>
    <p:sldId id="649" r:id="rId20"/>
    <p:sldId id="650" r:id="rId21"/>
    <p:sldId id="654" r:id="rId22"/>
    <p:sldId id="655" r:id="rId23"/>
    <p:sldId id="656" r:id="rId24"/>
    <p:sldId id="639" r:id="rId25"/>
    <p:sldId id="651" r:id="rId26"/>
    <p:sldId id="652" r:id="rId27"/>
    <p:sldId id="641" r:id="rId28"/>
    <p:sldId id="657" r:id="rId29"/>
    <p:sldId id="658" r:id="rId30"/>
    <p:sldId id="659" r:id="rId31"/>
    <p:sldId id="660" r:id="rId32"/>
    <p:sldId id="664" r:id="rId33"/>
    <p:sldId id="661" r:id="rId34"/>
    <p:sldId id="665" r:id="rId35"/>
    <p:sldId id="666" r:id="rId36"/>
    <p:sldId id="667" r:id="rId37"/>
    <p:sldId id="316" r:id="rId38"/>
    <p:sldId id="662" r:id="rId39"/>
    <p:sldId id="588" r:id="rId40"/>
    <p:sldId id="663" r:id="rId41"/>
    <p:sldId id="590" r:id="rId42"/>
    <p:sldId id="63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AD0832"/>
    <a:srgbClr val="F20E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1" autoAdjust="0"/>
    <p:restoredTop sz="65452" autoAdjust="0"/>
  </p:normalViewPr>
  <p:slideViewPr>
    <p:cSldViewPr snapToGrid="0">
      <p:cViewPr varScale="1">
        <p:scale>
          <a:sx n="43" d="100"/>
          <a:sy n="43" d="100"/>
        </p:scale>
        <p:origin x="153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C92A4-E110-42EE-B367-6E9A98F7BBA7}" type="datetimeFigureOut">
              <a:rPr lang="en-AU" smtClean="0"/>
              <a:t>17/02/2023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FC29D-AE4A-492C-89AC-917338199F3D}" type="slidenum">
              <a:rPr lang="en-AU" smtClean="0"/>
              <a:t>‹#›</a:t>
            </a:fld>
            <a:endParaRPr lang="en-AU"/>
          </a:p>
        </p:txBody>
      </p:sp>
    </p:spTree>
    <p:extLst>
      <p:ext uri="{BB962C8B-B14F-4D97-AF65-F5344CB8AC3E}">
        <p14:creationId xmlns:p14="http://schemas.microsoft.com/office/powerpoint/2010/main" val="2554107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westernsydney.edu.au/digital_futures/dft/services_and_resources/Learning_Futures_Online_Workshops/LF_Workshop_Schedule"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vision6.com.au/ch/81515/17x4f/2480098/QW5osZGhHEkPlUAGUtbtIWjh10z4kGwgOKuNgwSf.html" TargetMode="External"/><Relationship Id="rId4" Type="http://schemas.openxmlformats.org/officeDocument/2006/relationships/hyperlink" Target="https://lf.westernsydney.edu.au/suppor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226563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i="0" dirty="0"/>
          </a:p>
        </p:txBody>
      </p:sp>
      <p:sp>
        <p:nvSpPr>
          <p:cNvPr id="4" name="Slide Number Placeholder 3"/>
          <p:cNvSpPr>
            <a:spLocks noGrp="1"/>
          </p:cNvSpPr>
          <p:nvPr>
            <p:ph type="sldNum" sz="quarter" idx="5"/>
          </p:nvPr>
        </p:nvSpPr>
        <p:spPr/>
        <p:txBody>
          <a:bodyPr/>
          <a:lstStyle/>
          <a:p>
            <a:fld id="{DF61EA0F-A667-4B49-8422-0062BC55E249}" type="slidenum">
              <a:rPr lang="en-US" smtClean="0"/>
              <a:t>10</a:t>
            </a:fld>
            <a:endParaRPr lang="en-US"/>
          </a:p>
        </p:txBody>
      </p:sp>
    </p:spTree>
    <p:extLst>
      <p:ext uri="{BB962C8B-B14F-4D97-AF65-F5344CB8AC3E}">
        <p14:creationId xmlns:p14="http://schemas.microsoft.com/office/powerpoint/2010/main" val="281814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11</a:t>
            </a:fld>
            <a:endParaRPr lang="en-US"/>
          </a:p>
        </p:txBody>
      </p:sp>
    </p:spTree>
    <p:extLst>
      <p:ext uri="{BB962C8B-B14F-4D97-AF65-F5344CB8AC3E}">
        <p14:creationId xmlns:p14="http://schemas.microsoft.com/office/powerpoint/2010/main" val="342286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12</a:t>
            </a:fld>
            <a:endParaRPr lang="en-US"/>
          </a:p>
        </p:txBody>
      </p:sp>
    </p:spTree>
    <p:extLst>
      <p:ext uri="{BB962C8B-B14F-4D97-AF65-F5344CB8AC3E}">
        <p14:creationId xmlns:p14="http://schemas.microsoft.com/office/powerpoint/2010/main" val="224174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13</a:t>
            </a:fld>
            <a:endParaRPr lang="en-US"/>
          </a:p>
        </p:txBody>
      </p:sp>
    </p:spTree>
    <p:extLst>
      <p:ext uri="{BB962C8B-B14F-4D97-AF65-F5344CB8AC3E}">
        <p14:creationId xmlns:p14="http://schemas.microsoft.com/office/powerpoint/2010/main" val="161035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14</a:t>
            </a:fld>
            <a:endParaRPr lang="en-US"/>
          </a:p>
        </p:txBody>
      </p:sp>
    </p:spTree>
    <p:extLst>
      <p:ext uri="{BB962C8B-B14F-4D97-AF65-F5344CB8AC3E}">
        <p14:creationId xmlns:p14="http://schemas.microsoft.com/office/powerpoint/2010/main" val="391028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15</a:t>
            </a:fld>
            <a:endParaRPr lang="en-US"/>
          </a:p>
        </p:txBody>
      </p:sp>
    </p:spTree>
    <p:extLst>
      <p:ext uri="{BB962C8B-B14F-4D97-AF65-F5344CB8AC3E}">
        <p14:creationId xmlns:p14="http://schemas.microsoft.com/office/powerpoint/2010/main" val="1701991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16</a:t>
            </a:fld>
            <a:endParaRPr lang="en-US"/>
          </a:p>
        </p:txBody>
      </p:sp>
    </p:spTree>
    <p:extLst>
      <p:ext uri="{BB962C8B-B14F-4D97-AF65-F5344CB8AC3E}">
        <p14:creationId xmlns:p14="http://schemas.microsoft.com/office/powerpoint/2010/main" val="418231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17</a:t>
            </a:fld>
            <a:endParaRPr lang="en-US"/>
          </a:p>
        </p:txBody>
      </p:sp>
    </p:spTree>
    <p:extLst>
      <p:ext uri="{BB962C8B-B14F-4D97-AF65-F5344CB8AC3E}">
        <p14:creationId xmlns:p14="http://schemas.microsoft.com/office/powerpoint/2010/main" val="2250942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18</a:t>
            </a:fld>
            <a:endParaRPr lang="en-US"/>
          </a:p>
        </p:txBody>
      </p:sp>
    </p:spTree>
    <p:extLst>
      <p:ext uri="{BB962C8B-B14F-4D97-AF65-F5344CB8AC3E}">
        <p14:creationId xmlns:p14="http://schemas.microsoft.com/office/powerpoint/2010/main" val="4179529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19</a:t>
            </a:fld>
            <a:endParaRPr lang="en-US"/>
          </a:p>
        </p:txBody>
      </p:sp>
    </p:spTree>
    <p:extLst>
      <p:ext uri="{BB962C8B-B14F-4D97-AF65-F5344CB8AC3E}">
        <p14:creationId xmlns:p14="http://schemas.microsoft.com/office/powerpoint/2010/main" val="169942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would like to begin today’s workshop by </a:t>
            </a:r>
            <a:r>
              <a:rPr lang="en-AU" b="0" i="0" dirty="0">
                <a:solidFill>
                  <a:srgbClr val="3A3A44"/>
                </a:solidFill>
                <a:effectLst/>
                <a:latin typeface="Calibri" panose="020F0502020204030204" pitchFamily="34" charset="0"/>
              </a:rPr>
              <a:t>acknowledging the Traditional Custodians of the land on which we meet today, and pay my respects to their Elders past and present. I extend that respect to Aboriginal and Torres Strait Islander peoples here today.</a:t>
            </a:r>
          </a:p>
          <a:p>
            <a:endParaRPr lang="en-AU" b="0" i="0" dirty="0">
              <a:solidFill>
                <a:srgbClr val="3A3A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prstClr val="white"/>
                </a:solidFill>
                <a:latin typeface="+mn-lt"/>
              </a:rPr>
              <a:t>I am joining you today from [</a:t>
            </a:r>
            <a:r>
              <a:rPr lang="en-GB" sz="1200" b="0" i="1" dirty="0" err="1">
                <a:solidFill>
                  <a:prstClr val="white"/>
                </a:solidFill>
                <a:latin typeface="+mn-lt"/>
              </a:rPr>
              <a:t>Darug</a:t>
            </a:r>
            <a:r>
              <a:rPr lang="en-GB" sz="1200" b="0" dirty="0">
                <a:solidFill>
                  <a:prstClr val="white"/>
                </a:solidFill>
                <a:latin typeface="+mn-lt"/>
              </a:rPr>
              <a:t>] Land. You may wish to add in the chat which land you are joining us from. </a:t>
            </a:r>
            <a:endParaRPr lang="en-AU" sz="1200" b="0" dirty="0">
              <a:solidFill>
                <a:prstClr val="white"/>
              </a:solidFill>
              <a:latin typeface="+mn-l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B1405-97A7-4939-B0C1-08666212746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902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20</a:t>
            </a:fld>
            <a:endParaRPr lang="en-US"/>
          </a:p>
        </p:txBody>
      </p:sp>
    </p:spTree>
    <p:extLst>
      <p:ext uri="{BB962C8B-B14F-4D97-AF65-F5344CB8AC3E}">
        <p14:creationId xmlns:p14="http://schemas.microsoft.com/office/powerpoint/2010/main" val="2012082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21</a:t>
            </a:fld>
            <a:endParaRPr lang="en-US"/>
          </a:p>
        </p:txBody>
      </p:sp>
    </p:spTree>
    <p:extLst>
      <p:ext uri="{BB962C8B-B14F-4D97-AF65-F5344CB8AC3E}">
        <p14:creationId xmlns:p14="http://schemas.microsoft.com/office/powerpoint/2010/main" val="62980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22</a:t>
            </a:fld>
            <a:endParaRPr lang="en-US"/>
          </a:p>
        </p:txBody>
      </p:sp>
    </p:spTree>
    <p:extLst>
      <p:ext uri="{BB962C8B-B14F-4D97-AF65-F5344CB8AC3E}">
        <p14:creationId xmlns:p14="http://schemas.microsoft.com/office/powerpoint/2010/main" val="1343628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i="0" dirty="0"/>
          </a:p>
        </p:txBody>
      </p:sp>
      <p:sp>
        <p:nvSpPr>
          <p:cNvPr id="4" name="Slide Number Placeholder 3"/>
          <p:cNvSpPr>
            <a:spLocks noGrp="1"/>
          </p:cNvSpPr>
          <p:nvPr>
            <p:ph type="sldNum" sz="quarter" idx="5"/>
          </p:nvPr>
        </p:nvSpPr>
        <p:spPr/>
        <p:txBody>
          <a:bodyPr/>
          <a:lstStyle/>
          <a:p>
            <a:fld id="{DF61EA0F-A667-4B49-8422-0062BC55E249}" type="slidenum">
              <a:rPr lang="en-US" smtClean="0"/>
              <a:t>23</a:t>
            </a:fld>
            <a:endParaRPr lang="en-US"/>
          </a:p>
        </p:txBody>
      </p:sp>
    </p:spTree>
    <p:extLst>
      <p:ext uri="{BB962C8B-B14F-4D97-AF65-F5344CB8AC3E}">
        <p14:creationId xmlns:p14="http://schemas.microsoft.com/office/powerpoint/2010/main" val="820935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b="1" i="0" dirty="0">
              <a:solidFill>
                <a:srgbClr val="3A3537"/>
              </a:solidFill>
              <a:effectLst/>
              <a:latin typeface="Open Sans" panose="020B0606030504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24</a:t>
            </a:fld>
            <a:endParaRPr lang="en-US"/>
          </a:p>
        </p:txBody>
      </p:sp>
    </p:spTree>
    <p:extLst>
      <p:ext uri="{BB962C8B-B14F-4D97-AF65-F5344CB8AC3E}">
        <p14:creationId xmlns:p14="http://schemas.microsoft.com/office/powerpoint/2010/main" val="3086466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25</a:t>
            </a:fld>
            <a:endParaRPr lang="en-US"/>
          </a:p>
        </p:txBody>
      </p:sp>
    </p:spTree>
    <p:extLst>
      <p:ext uri="{BB962C8B-B14F-4D97-AF65-F5344CB8AC3E}">
        <p14:creationId xmlns:p14="http://schemas.microsoft.com/office/powerpoint/2010/main" val="1352495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26</a:t>
            </a:fld>
            <a:endParaRPr lang="en-US"/>
          </a:p>
        </p:txBody>
      </p:sp>
    </p:spTree>
    <p:extLst>
      <p:ext uri="{BB962C8B-B14F-4D97-AF65-F5344CB8AC3E}">
        <p14:creationId xmlns:p14="http://schemas.microsoft.com/office/powerpoint/2010/main" val="2310791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dirty="0"/>
          </a:p>
        </p:txBody>
      </p:sp>
      <p:sp>
        <p:nvSpPr>
          <p:cNvPr id="4" name="Slide Number Placeholder 3"/>
          <p:cNvSpPr>
            <a:spLocks noGrp="1"/>
          </p:cNvSpPr>
          <p:nvPr>
            <p:ph type="sldNum" sz="quarter" idx="5"/>
          </p:nvPr>
        </p:nvSpPr>
        <p:spPr/>
        <p:txBody>
          <a:bodyPr/>
          <a:lstStyle/>
          <a:p>
            <a:fld id="{DF61EA0F-A667-4B49-8422-0062BC55E249}" type="slidenum">
              <a:rPr lang="en-US" smtClean="0"/>
              <a:t>27</a:t>
            </a:fld>
            <a:endParaRPr lang="en-US"/>
          </a:p>
        </p:txBody>
      </p:sp>
    </p:spTree>
    <p:extLst>
      <p:ext uri="{BB962C8B-B14F-4D97-AF65-F5344CB8AC3E}">
        <p14:creationId xmlns:p14="http://schemas.microsoft.com/office/powerpoint/2010/main" val="2688258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2800" b="0" i="0" dirty="0">
              <a:solidFill>
                <a:srgbClr val="2B2627"/>
              </a:solidFill>
              <a:effectLst/>
              <a:latin typeface="GothamNarrow-Book" pitchFamily="50"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28</a:t>
            </a:fld>
            <a:endParaRPr lang="en-US"/>
          </a:p>
        </p:txBody>
      </p:sp>
    </p:spTree>
    <p:extLst>
      <p:ext uri="{BB962C8B-B14F-4D97-AF65-F5344CB8AC3E}">
        <p14:creationId xmlns:p14="http://schemas.microsoft.com/office/powerpoint/2010/main" val="2732290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b="0" i="0" dirty="0">
              <a:solidFill>
                <a:srgbClr val="2B2627"/>
              </a:solidFill>
              <a:effectLst/>
              <a:latin typeface="GothamNarrow-Book" pitchFamily="50"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29</a:t>
            </a:fld>
            <a:endParaRPr lang="en-US"/>
          </a:p>
        </p:txBody>
      </p:sp>
    </p:spTree>
    <p:extLst>
      <p:ext uri="{BB962C8B-B14F-4D97-AF65-F5344CB8AC3E}">
        <p14:creationId xmlns:p14="http://schemas.microsoft.com/office/powerpoint/2010/main" val="33411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RECORDING/MUTE</a:t>
            </a:r>
          </a:p>
          <a:p>
            <a:r>
              <a:rPr lang="en-US" dirty="0"/>
              <a:t>Please note that this session will be recorded, please make sure your microphone is muted and disable your camera if you don’t want to be visible on the recording. </a:t>
            </a:r>
          </a:p>
          <a:p>
            <a:endParaRPr lang="en-US" dirty="0"/>
          </a:p>
          <a:p>
            <a:r>
              <a:rPr lang="en-US" b="1" dirty="0"/>
              <a:t>QUESTIONS</a:t>
            </a:r>
          </a:p>
          <a:p>
            <a:r>
              <a:rPr lang="en-US" dirty="0"/>
              <a:t>If you do have any questions, please post them in the chat and one of my colleagues will respond to you, I will also be available to answer your questions at the end of the workshop.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B3D88-1CE6-DA43-B589-2F3912E95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206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b="0" dirty="0"/>
          </a:p>
        </p:txBody>
      </p:sp>
      <p:sp>
        <p:nvSpPr>
          <p:cNvPr id="4" name="Slide Number Placeholder 3"/>
          <p:cNvSpPr>
            <a:spLocks noGrp="1"/>
          </p:cNvSpPr>
          <p:nvPr>
            <p:ph type="sldNum" sz="quarter" idx="5"/>
          </p:nvPr>
        </p:nvSpPr>
        <p:spPr/>
        <p:txBody>
          <a:bodyPr/>
          <a:lstStyle/>
          <a:p>
            <a:fld id="{DF61EA0F-A667-4B49-8422-0062BC55E249}" type="slidenum">
              <a:rPr lang="en-US" smtClean="0"/>
              <a:t>30</a:t>
            </a:fld>
            <a:endParaRPr lang="en-US"/>
          </a:p>
        </p:txBody>
      </p:sp>
    </p:spTree>
    <p:extLst>
      <p:ext uri="{BB962C8B-B14F-4D97-AF65-F5344CB8AC3E}">
        <p14:creationId xmlns:p14="http://schemas.microsoft.com/office/powerpoint/2010/main" val="488685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b="0" i="0" dirty="0">
              <a:solidFill>
                <a:srgbClr val="2B2627"/>
              </a:solidFill>
              <a:effectLst/>
              <a:latin typeface="GothamNarrow-Book" pitchFamily="50"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31</a:t>
            </a:fld>
            <a:endParaRPr lang="en-US"/>
          </a:p>
        </p:txBody>
      </p:sp>
    </p:spTree>
    <p:extLst>
      <p:ext uri="{BB962C8B-B14F-4D97-AF65-F5344CB8AC3E}">
        <p14:creationId xmlns:p14="http://schemas.microsoft.com/office/powerpoint/2010/main" val="820261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32</a:t>
            </a:fld>
            <a:endParaRPr lang="en-US"/>
          </a:p>
        </p:txBody>
      </p:sp>
    </p:spTree>
    <p:extLst>
      <p:ext uri="{BB962C8B-B14F-4D97-AF65-F5344CB8AC3E}">
        <p14:creationId xmlns:p14="http://schemas.microsoft.com/office/powerpoint/2010/main" val="2745916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33</a:t>
            </a:fld>
            <a:endParaRPr lang="en-US"/>
          </a:p>
        </p:txBody>
      </p:sp>
    </p:spTree>
    <p:extLst>
      <p:ext uri="{BB962C8B-B14F-4D97-AF65-F5344CB8AC3E}">
        <p14:creationId xmlns:p14="http://schemas.microsoft.com/office/powerpoint/2010/main" val="1172455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249196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35</a:t>
            </a:fld>
            <a:endParaRPr lang="en-US"/>
          </a:p>
        </p:txBody>
      </p:sp>
    </p:spTree>
    <p:extLst>
      <p:ext uri="{BB962C8B-B14F-4D97-AF65-F5344CB8AC3E}">
        <p14:creationId xmlns:p14="http://schemas.microsoft.com/office/powerpoint/2010/main" val="3575344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sz="2400" b="0" noProof="0" dirty="0">
              <a:solidFill>
                <a:srgbClr val="3A353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05264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37</a:t>
            </a:fld>
            <a:endParaRPr lang="en-US"/>
          </a:p>
        </p:txBody>
      </p:sp>
    </p:spTree>
    <p:extLst>
      <p:ext uri="{BB962C8B-B14F-4D97-AF65-F5344CB8AC3E}">
        <p14:creationId xmlns:p14="http://schemas.microsoft.com/office/powerpoint/2010/main" val="1554892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pPr hangingPunct="1"/>
            <a:r>
              <a:rPr lang="en-AU" sz="1800" dirty="0">
                <a:solidFill>
                  <a:schemeClr val="tx1"/>
                </a:solidFill>
              </a:rPr>
              <a:t>You can also find other </a:t>
            </a:r>
            <a:r>
              <a:rPr lang="en-AU" sz="1800" b="1" dirty="0">
                <a:solidFill>
                  <a:schemeClr val="tx1"/>
                </a:solidFill>
              </a:rPr>
              <a:t>Training Sessions </a:t>
            </a:r>
            <a:r>
              <a:rPr lang="en-AU" sz="1800" dirty="0">
                <a:solidFill>
                  <a:schemeClr val="tx1"/>
                </a:solidFill>
              </a:rPr>
              <a:t>on the </a:t>
            </a:r>
            <a:r>
              <a:rPr lang="en-AU" sz="1800" b="0" dirty="0">
                <a:solidFill>
                  <a:srgbClr val="99003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Learning Futures Workshop Schedule </a:t>
            </a:r>
            <a:r>
              <a:rPr lang="en-AU" sz="1800" dirty="0">
                <a:solidFill>
                  <a:schemeClr val="tx1"/>
                </a:solidFill>
              </a:rPr>
              <a:t>website.</a:t>
            </a:r>
          </a:p>
          <a:p>
            <a:pPr marL="0" lvl="1" indent="0">
              <a:lnSpc>
                <a:spcPct val="150000"/>
              </a:lnSpc>
              <a:buNone/>
            </a:pPr>
            <a:endParaRPr lang="en-AU" b="1" noProof="0" dirty="0">
              <a:solidFill>
                <a:schemeClr val="tx1"/>
              </a:solidFill>
            </a:endParaRPr>
          </a:p>
          <a:p>
            <a:pPr marL="0" lvl="1" indent="0">
              <a:lnSpc>
                <a:spcPct val="150000"/>
              </a:lnSpc>
              <a:buNone/>
            </a:pPr>
            <a:r>
              <a:rPr lang="en-AU" b="0" noProof="0" dirty="0">
                <a:solidFill>
                  <a:schemeClr val="tx1"/>
                </a:solidFill>
              </a:rPr>
              <a:t>We have </a:t>
            </a:r>
            <a:r>
              <a:rPr lang="en-AU" b="1" noProof="0" dirty="0">
                <a:solidFill>
                  <a:schemeClr val="tx1"/>
                </a:solidFill>
              </a:rPr>
              <a:t>Self help </a:t>
            </a:r>
            <a:r>
              <a:rPr lang="en-AU" noProof="0" dirty="0">
                <a:solidFill>
                  <a:schemeClr val="tx1"/>
                </a:solidFill>
              </a:rPr>
              <a:t>articles (vUWS support):</a:t>
            </a:r>
            <a:r>
              <a:rPr lang="en-AU" noProof="0" dirty="0">
                <a:solidFill>
                  <a:schemeClr val="tx1">
                    <a:lumMod val="75000"/>
                    <a:lumOff val="25000"/>
                  </a:schemeClr>
                </a:solidFill>
              </a:rPr>
              <a:t> </a:t>
            </a:r>
            <a:r>
              <a:rPr lang="en-AU" noProof="0" dirty="0">
                <a:solidFill>
                  <a:srgbClr val="990033"/>
                </a:solidFill>
                <a:hlinkClick r:id="rId4">
                  <a:extLst>
                    <a:ext uri="{A12FA001-AC4F-418D-AE19-62706E023703}">
                      <ahyp:hlinkClr xmlns:ahyp="http://schemas.microsoft.com/office/drawing/2018/hyperlinkcolor" val="tx"/>
                    </a:ext>
                  </a:extLst>
                </a:hlinkClick>
              </a:rPr>
              <a:t>https://lf.westernsydney.edu.au/support/ </a:t>
            </a:r>
            <a:endParaRPr lang="en-AU" dirty="0">
              <a:solidFill>
                <a:srgbClr val="990033"/>
              </a:solidFill>
            </a:endParaRPr>
          </a:p>
          <a:p>
            <a:pPr marL="0" lvl="1" indent="0">
              <a:lnSpc>
                <a:spcPct val="150000"/>
              </a:lnSpc>
              <a:buNone/>
            </a:pPr>
            <a:endParaRPr lang="en-AU" b="1" dirty="0">
              <a:solidFill>
                <a:schemeClr val="tx1"/>
              </a:solidFill>
            </a:endParaRPr>
          </a:p>
          <a:p>
            <a:pPr marL="0" lvl="1" indent="0">
              <a:lnSpc>
                <a:spcPct val="150000"/>
              </a:lnSpc>
              <a:buNone/>
            </a:pPr>
            <a:r>
              <a:rPr lang="en-AU" b="0" dirty="0">
                <a:solidFill>
                  <a:schemeClr val="tx1"/>
                </a:solidFill>
              </a:rPr>
              <a:t>You can request for </a:t>
            </a:r>
            <a:r>
              <a:rPr lang="en-AU" b="1" dirty="0">
                <a:solidFill>
                  <a:schemeClr val="tx1"/>
                </a:solidFill>
              </a:rPr>
              <a:t>Support </a:t>
            </a:r>
            <a:r>
              <a:rPr lang="en-AU" b="0" dirty="0">
                <a:solidFill>
                  <a:schemeClr val="tx1"/>
                </a:solidFill>
              </a:rPr>
              <a:t>by</a:t>
            </a:r>
            <a:r>
              <a:rPr lang="en-AU" b="1" dirty="0">
                <a:solidFill>
                  <a:schemeClr val="tx1"/>
                </a:solidFill>
              </a:rPr>
              <a:t> </a:t>
            </a:r>
            <a:r>
              <a:rPr lang="en-AU" b="0" dirty="0">
                <a:solidFill>
                  <a:schemeClr val="tx1"/>
                </a:solidFill>
              </a:rPr>
              <a:t>contacting</a:t>
            </a:r>
            <a:r>
              <a:rPr lang="en-AU" dirty="0">
                <a:solidFill>
                  <a:schemeClr val="tx1"/>
                </a:solidFill>
              </a:rPr>
              <a:t> us at </a:t>
            </a:r>
            <a:r>
              <a:rPr lang="en-AU" dirty="0">
                <a:solidFill>
                  <a:srgbClr val="990033"/>
                </a:solidFill>
                <a:hlinkClick r:id="rId5">
                  <a:extLst>
                    <a:ext uri="{A12FA001-AC4F-418D-AE19-62706E023703}">
                      <ahyp:hlinkClr xmlns:ahyp="http://schemas.microsoft.com/office/drawing/2018/hyperlinkcolor" val="tx"/>
                    </a:ext>
                  </a:extLst>
                </a:hlinkClick>
              </a:rPr>
              <a:t>Western Now</a:t>
            </a:r>
            <a:r>
              <a:rPr lang="en-AU" dirty="0">
                <a:solidFill>
                  <a:srgbClr val="990033"/>
                </a:solidFill>
              </a:rPr>
              <a:t> </a:t>
            </a:r>
          </a:p>
          <a:p>
            <a:pPr marL="0" lvl="1" indent="0">
              <a:lnSpc>
                <a:spcPct val="150000"/>
              </a:lnSpc>
              <a:buNone/>
            </a:pPr>
            <a:endParaRPr lang="en-AU" dirty="0">
              <a:solidFill>
                <a:srgbClr val="990033"/>
              </a:solidFill>
            </a:endParaRPr>
          </a:p>
          <a:p>
            <a:pPr marL="0" lvl="1" indent="0">
              <a:lnSpc>
                <a:spcPct val="150000"/>
              </a:lnSpc>
              <a:buNone/>
            </a:pPr>
            <a:r>
              <a:rPr lang="en-AU" dirty="0">
                <a:solidFill>
                  <a:srgbClr val="990033"/>
                </a:solidFill>
              </a:rPr>
              <a:t>You can also schedule a 101 booking with us via our </a:t>
            </a:r>
            <a:r>
              <a:rPr lang="en-AU" b="1" dirty="0">
                <a:solidFill>
                  <a:srgbClr val="990033"/>
                </a:solidFill>
              </a:rPr>
              <a:t>Booking</a:t>
            </a:r>
            <a:r>
              <a:rPr lang="en-AU" dirty="0">
                <a:solidFill>
                  <a:srgbClr val="990033"/>
                </a:solidFill>
              </a:rPr>
              <a:t> form</a:t>
            </a:r>
          </a:p>
        </p:txBody>
      </p:sp>
    </p:spTree>
    <p:extLst>
      <p:ext uri="{BB962C8B-B14F-4D97-AF65-F5344CB8AC3E}">
        <p14:creationId xmlns:p14="http://schemas.microsoft.com/office/powerpoint/2010/main" val="734927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3DFC29D-AE4A-492C-89AC-917338199F3D}" type="slidenum">
              <a:rPr lang="en-AU" smtClean="0"/>
              <a:t>39</a:t>
            </a:fld>
            <a:endParaRPr lang="en-AU"/>
          </a:p>
        </p:txBody>
      </p:sp>
    </p:spTree>
    <p:extLst>
      <p:ext uri="{BB962C8B-B14F-4D97-AF65-F5344CB8AC3E}">
        <p14:creationId xmlns:p14="http://schemas.microsoft.com/office/powerpoint/2010/main" val="204695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endParaRPr lang="en-AU" sz="2800" dirty="0"/>
          </a:p>
        </p:txBody>
      </p:sp>
    </p:spTree>
    <p:extLst>
      <p:ext uri="{BB962C8B-B14F-4D97-AF65-F5344CB8AC3E}">
        <p14:creationId xmlns:p14="http://schemas.microsoft.com/office/powerpoint/2010/main" val="155428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1679835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i="1"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rPr>
              <a:t> </a:t>
            </a: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364732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AutoNum type="arabicPeriod"/>
            </a:pPr>
            <a:endParaRPr lang="en-AU" sz="1800"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i="1"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rPr>
              <a:t> </a:t>
            </a: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1831835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0" i="1" dirty="0">
                <a:solidFill>
                  <a:srgbClr val="3A3537"/>
                </a:solidFill>
                <a:effectLst/>
                <a:latin typeface="Open Sans" panose="020B0606030504020204" pitchFamily="34" charset="0"/>
                <a:ea typeface="Calibri" panose="020F0502020204030204" pitchFamily="34" charset="0"/>
                <a:cs typeface="Times New Roman" panose="02020603050405020304" pitchFamily="18" charset="0"/>
              </a:rPr>
              <a:t> </a:t>
            </a: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4079431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F61EA0F-A667-4B49-8422-0062BC55E249}" type="slidenum">
              <a:rPr lang="en-US" smtClean="0"/>
              <a:t>9</a:t>
            </a:fld>
            <a:endParaRPr lang="en-US"/>
          </a:p>
        </p:txBody>
      </p:sp>
    </p:spTree>
    <p:extLst>
      <p:ext uri="{BB962C8B-B14F-4D97-AF65-F5344CB8AC3E}">
        <p14:creationId xmlns:p14="http://schemas.microsoft.com/office/powerpoint/2010/main" val="339081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9CD5-3D97-4C2F-A058-3CB6C3F4D5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D9C9ADE-C2C9-4EB4-B144-5905D592E8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DFB260C-9CD1-4283-8C7D-8F9E56AB9EA5}"/>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5" name="Footer Placeholder 4">
            <a:extLst>
              <a:ext uri="{FF2B5EF4-FFF2-40B4-BE49-F238E27FC236}">
                <a16:creationId xmlns:a16="http://schemas.microsoft.com/office/drawing/2014/main" id="{8E0348E6-551F-4D30-BCDE-6FBEDA9B82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042FF8-9A50-43FB-B9AB-DEBDCCF3C5D6}"/>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2423075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AF7D-EFB0-44D9-8440-FA8AD9DC7B5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8B0F3E2-559D-4402-BBB3-C890C6573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BEDDFDD-0A80-459E-8AEC-6609069E64C9}"/>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5" name="Footer Placeholder 4">
            <a:extLst>
              <a:ext uri="{FF2B5EF4-FFF2-40B4-BE49-F238E27FC236}">
                <a16:creationId xmlns:a16="http://schemas.microsoft.com/office/drawing/2014/main" id="{19E31CB0-FAD7-40B7-BAB3-B864EBD509B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CA63BF2-4EC5-4291-8F7F-EC708DAECA4B}"/>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3635805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C9B80-2512-45AD-B2FE-7528A3080F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495FDB8-1F30-40B3-9261-77D640F78B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CBF6A48-86F4-47BD-8215-8BD25D3D1EB4}"/>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5" name="Footer Placeholder 4">
            <a:extLst>
              <a:ext uri="{FF2B5EF4-FFF2-40B4-BE49-F238E27FC236}">
                <a16:creationId xmlns:a16="http://schemas.microsoft.com/office/drawing/2014/main" id="{2E65A99B-222F-4D29-810B-373EE6F4F0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600F336-6376-44DE-B1CC-D4BB7E5933B7}"/>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1062761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10871529" cy="4326102"/>
          </a:xfrm>
        </p:spPr>
        <p:txBody>
          <a:bodyPr/>
          <a:lstStyle>
            <a:lvl1pPr marL="0">
              <a:lnSpc>
                <a:spcPts val="1600"/>
              </a:lnSpc>
              <a:spcAft>
                <a:spcPts val="1500"/>
              </a:spcAft>
              <a:defRPr sz="1800" b="1" i="0">
                <a:solidFill>
                  <a:schemeClr val="tx2"/>
                </a:solidFill>
                <a:latin typeface="Gotham Narrow Bold" pitchFamily="50" charset="0"/>
                <a:ea typeface="Gotham Narrow Bold" pitchFamily="50" charset="0"/>
                <a:cs typeface="Gotham Narrow Bold" pitchFamily="50" charset="0"/>
              </a:defRPr>
            </a:lvl1pPr>
            <a:lvl2pPr marL="177800" indent="-177800">
              <a:lnSpc>
                <a:spcPts val="2000"/>
              </a:lnSpc>
              <a:spcAft>
                <a:spcPts val="1500"/>
              </a:spcAft>
              <a:buFont typeface="Arial" charset="0"/>
              <a:buChar char="•"/>
              <a:tabLst/>
              <a:defRPr sz="18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3A0E362F-15F3-414F-AD19-772E0A70F7DD}" type="datetime1">
              <a:rPr lang="en-US" smtClean="0"/>
              <a:pPr/>
              <a:t>2/17/2023</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490456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copy &amp; photo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DD149E-E971-416F-BC27-CD21AFA5104C}"/>
              </a:ext>
            </a:extLst>
          </p:cNvPr>
          <p:cNvSpPr>
            <a:spLocks noGrp="1"/>
          </p:cNvSpPr>
          <p:nvPr>
            <p:ph type="sldNum" sz="quarter" idx="10"/>
          </p:nvPr>
        </p:nvSpPr>
        <p:spPr/>
        <p:txBody>
          <a:bodyPr/>
          <a:lstStyle/>
          <a:p>
            <a:fld id="{86CB4B4D-7CA3-9044-876B-883B54F8677D}" type="slidenum">
              <a:rPr lang="en-GB" smtClean="0"/>
              <a:t>‹#›</a:t>
            </a:fld>
            <a:endParaRPr lang="en-GB" dirty="0"/>
          </a:p>
        </p:txBody>
      </p:sp>
      <p:sp>
        <p:nvSpPr>
          <p:cNvPr id="6" name="Рисунок 4">
            <a:extLst>
              <a:ext uri="{FF2B5EF4-FFF2-40B4-BE49-F238E27FC236}">
                <a16:creationId xmlns:a16="http://schemas.microsoft.com/office/drawing/2014/main" id="{1F03DD34-7D81-48AB-A09A-CC4E0707C0C5}"/>
              </a:ext>
            </a:extLst>
          </p:cNvPr>
          <p:cNvSpPr>
            <a:spLocks noGrp="1"/>
          </p:cNvSpPr>
          <p:nvPr>
            <p:ph type="pic" sz="quarter" idx="13"/>
          </p:nvPr>
        </p:nvSpPr>
        <p:spPr>
          <a:xfrm>
            <a:off x="6686245" y="333971"/>
            <a:ext cx="5178287" cy="6138248"/>
          </a:xfrm>
          <a:solidFill>
            <a:schemeClr val="bg1">
              <a:lumMod val="85000"/>
            </a:schemeClr>
          </a:solidFill>
        </p:spPr>
      </p:sp>
      <p:sp>
        <p:nvSpPr>
          <p:cNvPr id="9" name="Title 1">
            <a:extLst>
              <a:ext uri="{FF2B5EF4-FFF2-40B4-BE49-F238E27FC236}">
                <a16:creationId xmlns:a16="http://schemas.microsoft.com/office/drawing/2014/main" id="{D0A9EEAB-7A05-4174-8E65-319F7A1970C9}"/>
              </a:ext>
            </a:extLst>
          </p:cNvPr>
          <p:cNvSpPr>
            <a:spLocks noGrp="1"/>
          </p:cNvSpPr>
          <p:nvPr>
            <p:ph type="title"/>
          </p:nvPr>
        </p:nvSpPr>
        <p:spPr>
          <a:xfrm>
            <a:off x="1450718" y="1139707"/>
            <a:ext cx="4645283" cy="1088418"/>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26CB2508-FAF2-4BB9-85CF-E4EACBDDD8BE}"/>
              </a:ext>
            </a:extLst>
          </p:cNvPr>
          <p:cNvSpPr>
            <a:spLocks noGrp="1"/>
          </p:cNvSpPr>
          <p:nvPr>
            <p:ph type="body" sz="quarter" idx="11"/>
          </p:nvPr>
        </p:nvSpPr>
        <p:spPr>
          <a:xfrm>
            <a:off x="1450718" y="3344779"/>
            <a:ext cx="4645283" cy="27480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hape 10">
            <a:extLst>
              <a:ext uri="{FF2B5EF4-FFF2-40B4-BE49-F238E27FC236}">
                <a16:creationId xmlns:a16="http://schemas.microsoft.com/office/drawing/2014/main" id="{5F3DA87B-5620-495F-A9E3-3C06D165EFAE}"/>
              </a:ext>
            </a:extLst>
          </p:cNvPr>
          <p:cNvSpPr/>
          <p:nvPr userDrawn="1"/>
        </p:nvSpPr>
        <p:spPr>
          <a:xfrm flipV="1">
            <a:off x="433974" y="827527"/>
            <a:ext cx="1" cy="1712779"/>
          </a:xfrm>
          <a:prstGeom prst="line">
            <a:avLst/>
          </a:prstGeom>
          <a:ln w="127000">
            <a:solidFill>
              <a:schemeClr val="accent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82403762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elcome Slide v1">
    <p:bg>
      <p:bgPr>
        <a:solidFill>
          <a:srgbClr val="990033"/>
        </a:solidFill>
        <a:effectLst/>
      </p:bgPr>
    </p:bg>
    <p:spTree>
      <p:nvGrpSpPr>
        <p:cNvPr id="1" name=""/>
        <p:cNvGrpSpPr/>
        <p:nvPr/>
      </p:nvGrpSpPr>
      <p:grpSpPr>
        <a:xfrm>
          <a:off x="0" y="0"/>
          <a:ext cx="0" cy="0"/>
          <a:chOff x="0" y="0"/>
          <a:chExt cx="0" cy="0"/>
        </a:xfrm>
      </p:grpSpPr>
      <p:pic>
        <p:nvPicPr>
          <p:cNvPr id="3" name="Picture 2" descr="Western Sydney University Logo">
            <a:extLst>
              <a:ext uri="{FF2B5EF4-FFF2-40B4-BE49-F238E27FC236}">
                <a16:creationId xmlns:a16="http://schemas.microsoft.com/office/drawing/2014/main" id="{D4763BB7-C310-493A-9333-AD6FCA4F9F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1698" y="441093"/>
            <a:ext cx="1768815" cy="744241"/>
          </a:xfrm>
          <a:prstGeom prst="rect">
            <a:avLst/>
          </a:prstGeom>
        </p:spPr>
      </p:pic>
      <p:sp>
        <p:nvSpPr>
          <p:cNvPr id="5" name="Text Placeholder 12">
            <a:extLst>
              <a:ext uri="{FF2B5EF4-FFF2-40B4-BE49-F238E27FC236}">
                <a16:creationId xmlns:a16="http://schemas.microsoft.com/office/drawing/2014/main" id="{3CBCF908-36C3-44ED-AFE0-02B326B0A4B2}"/>
              </a:ext>
            </a:extLst>
          </p:cNvPr>
          <p:cNvSpPr>
            <a:spLocks noGrp="1"/>
          </p:cNvSpPr>
          <p:nvPr>
            <p:ph type="body" sz="quarter" idx="12" hasCustomPrompt="1"/>
          </p:nvPr>
        </p:nvSpPr>
        <p:spPr>
          <a:xfrm>
            <a:off x="266701" y="205180"/>
            <a:ext cx="4896360" cy="471824"/>
          </a:xfrm>
          <a:prstGeom prst="rect">
            <a:avLst/>
          </a:prstGeom>
        </p:spPr>
        <p:txBody>
          <a:bodyPr>
            <a:noAutofit/>
          </a:bodyPr>
          <a:lstStyle>
            <a:lvl1pPr algn="l">
              <a:lnSpc>
                <a:spcPct val="100000"/>
              </a:lnSpc>
              <a:spcBef>
                <a:spcPts val="0"/>
              </a:spcBef>
              <a:spcAft>
                <a:spcPts val="0"/>
              </a:spcAft>
              <a:defRPr lang="en-AU" sz="1867"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School</a:t>
            </a:r>
            <a:endParaRPr lang="en-AU" dirty="0"/>
          </a:p>
        </p:txBody>
      </p:sp>
      <p:sp>
        <p:nvSpPr>
          <p:cNvPr id="8" name="Text Placeholder 12">
            <a:extLst>
              <a:ext uri="{FF2B5EF4-FFF2-40B4-BE49-F238E27FC236}">
                <a16:creationId xmlns:a16="http://schemas.microsoft.com/office/drawing/2014/main" id="{9B1C4973-DEF3-4A48-B515-44A6932AA24C}"/>
              </a:ext>
            </a:extLst>
          </p:cNvPr>
          <p:cNvSpPr>
            <a:spLocks noGrp="1"/>
          </p:cNvSpPr>
          <p:nvPr>
            <p:ph type="body" sz="quarter" idx="11" hasCustomPrompt="1"/>
          </p:nvPr>
        </p:nvSpPr>
        <p:spPr>
          <a:xfrm>
            <a:off x="266701" y="5031656"/>
            <a:ext cx="11709400" cy="1013545"/>
          </a:xfrm>
          <a:prstGeom prst="rect">
            <a:avLst/>
          </a:prstGeom>
        </p:spPr>
        <p:txBody>
          <a:bodyPr>
            <a:noAutofit/>
          </a:bodyPr>
          <a:lstStyle>
            <a:lvl1pPr algn="ctr">
              <a:lnSpc>
                <a:spcPct val="100000"/>
              </a:lnSpc>
              <a:spcBef>
                <a:spcPts val="0"/>
              </a:spcBef>
              <a:spcAft>
                <a:spcPts val="0"/>
              </a:spcAft>
              <a:defRPr lang="en-AU" sz="6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Topic</a:t>
            </a:r>
            <a:endParaRPr lang="en-AU" dirty="0"/>
          </a:p>
        </p:txBody>
      </p:sp>
      <p:sp>
        <p:nvSpPr>
          <p:cNvPr id="2" name="Title 1">
            <a:extLst>
              <a:ext uri="{FF2B5EF4-FFF2-40B4-BE49-F238E27FC236}">
                <a16:creationId xmlns:a16="http://schemas.microsoft.com/office/drawing/2014/main" id="{E87450E2-950B-4E2F-AAC4-E09964D41CCF}"/>
              </a:ext>
            </a:extLst>
          </p:cNvPr>
          <p:cNvSpPr>
            <a:spLocks noGrp="1"/>
          </p:cNvSpPr>
          <p:nvPr>
            <p:ph type="title" hasCustomPrompt="1"/>
          </p:nvPr>
        </p:nvSpPr>
        <p:spPr>
          <a:xfrm>
            <a:off x="266702" y="1506305"/>
            <a:ext cx="11594373" cy="3017020"/>
          </a:xfrm>
        </p:spPr>
        <p:txBody>
          <a:bodyPr anchor="t"/>
          <a:lstStyle>
            <a:lvl1pPr>
              <a:defRPr sz="7200"/>
            </a:lvl1pPr>
          </a:lstStyle>
          <a:p>
            <a:pPr marL="0" lvl="0" indent="0" algn="ctr" defTabSz="914377" rtl="0" eaLnBrk="1" latinLnBrk="0" hangingPunct="1">
              <a:lnSpc>
                <a:spcPct val="100000"/>
              </a:lnSpc>
              <a:spcBef>
                <a:spcPts val="0"/>
              </a:spcBef>
              <a:spcAft>
                <a:spcPts val="0"/>
              </a:spcAft>
              <a:buFontTx/>
              <a:buNone/>
            </a:pPr>
            <a:r>
              <a:rPr lang="en-US" dirty="0"/>
              <a:t>Unit Number</a:t>
            </a:r>
            <a:br>
              <a:rPr lang="en-US" dirty="0"/>
            </a:br>
            <a:r>
              <a:rPr lang="en-US" dirty="0"/>
              <a:t>Unit Name</a:t>
            </a:r>
            <a:endParaRPr lang="en-AU" dirty="0"/>
          </a:p>
        </p:txBody>
      </p:sp>
    </p:spTree>
    <p:extLst>
      <p:ext uri="{BB962C8B-B14F-4D97-AF65-F5344CB8AC3E}">
        <p14:creationId xmlns:p14="http://schemas.microsoft.com/office/powerpoint/2010/main" val="303569519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hape Photo (2)">
    <p:spTree>
      <p:nvGrpSpPr>
        <p:cNvPr id="1" name=""/>
        <p:cNvGrpSpPr/>
        <p:nvPr/>
      </p:nvGrpSpPr>
      <p:grpSpPr>
        <a:xfrm>
          <a:off x="0" y="0"/>
          <a:ext cx="0" cy="0"/>
          <a:chOff x="0" y="0"/>
          <a:chExt cx="0" cy="0"/>
        </a:xfrm>
      </p:grpSpPr>
      <p:sp>
        <p:nvSpPr>
          <p:cNvPr id="26" name="Shape 26"/>
          <p:cNvSpPr>
            <a:spLocks noGrp="1"/>
          </p:cNvSpPr>
          <p:nvPr>
            <p:ph type="sldNum" sz="quarter" idx="2"/>
          </p:nvPr>
        </p:nvSpPr>
        <p:spPr>
          <a:xfrm>
            <a:off x="215635" y="303683"/>
            <a:ext cx="436679" cy="230832"/>
          </a:xfrm>
          <a:prstGeom prst="rect">
            <a:avLst/>
          </a:prstGeom>
        </p:spPr>
        <p:txBody>
          <a:bodyPr/>
          <a:lstStyle/>
          <a:p>
            <a:fld id="{86CB4B4D-7CA3-9044-876B-883B54F8677D}" type="slidenum">
              <a:t>‹#›</a:t>
            </a:fld>
            <a:endParaRPr/>
          </a:p>
        </p:txBody>
      </p:sp>
      <p:sp>
        <p:nvSpPr>
          <p:cNvPr id="13" name="Полилиния 12"/>
          <p:cNvSpPr>
            <a:spLocks noGrp="1"/>
          </p:cNvSpPr>
          <p:nvPr>
            <p:ph type="pic" sz="quarter" idx="14"/>
          </p:nvPr>
        </p:nvSpPr>
        <p:spPr>
          <a:xfrm>
            <a:off x="6458600" y="-13062"/>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solidFill>
            <a:schemeClr val="bg1">
              <a:lumMod val="85000"/>
            </a:schemeClr>
          </a:solidFill>
          <a:ln w="3175">
            <a:miter lim="400000"/>
          </a:ln>
          <a:extLst>
            <a:ext uri="{C572A759-6A51-4108-AA02-DFA0A04FC94B}">
              <ma14:wrappingTextBoxFlag xmlns="" xmlns:ma14="http://schemas.microsoft.com/office/mac/drawingml/2011/main" val="1"/>
            </a:ext>
          </a:extLst>
        </p:spPr>
        <p:txBody>
          <a:bodyPr wrap="square">
            <a:noAutofit/>
          </a:bodyPr>
          <a:lstStyle/>
          <a:p>
            <a:r>
              <a:rPr lang="en-US"/>
              <a:t>Click icon to add picture</a:t>
            </a:r>
          </a:p>
        </p:txBody>
      </p:sp>
    </p:spTree>
    <p:extLst>
      <p:ext uri="{BB962C8B-B14F-4D97-AF65-F5344CB8AC3E}">
        <p14:creationId xmlns:p14="http://schemas.microsoft.com/office/powerpoint/2010/main" val="392182344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copy &amp; photo left">
    <p:spTree>
      <p:nvGrpSpPr>
        <p:cNvPr id="1" name=""/>
        <p:cNvGrpSpPr/>
        <p:nvPr/>
      </p:nvGrpSpPr>
      <p:grpSpPr>
        <a:xfrm>
          <a:off x="0" y="0"/>
          <a:ext cx="0" cy="0"/>
          <a:chOff x="0" y="0"/>
          <a:chExt cx="0" cy="0"/>
        </a:xfrm>
      </p:grpSpPr>
      <p:sp>
        <p:nvSpPr>
          <p:cNvPr id="6" name="Рисунок 4">
            <a:extLst>
              <a:ext uri="{FF2B5EF4-FFF2-40B4-BE49-F238E27FC236}">
                <a16:creationId xmlns:a16="http://schemas.microsoft.com/office/drawing/2014/main" id="{1F03DD34-7D81-48AB-A09A-CC4E0707C0C5}"/>
              </a:ext>
            </a:extLst>
          </p:cNvPr>
          <p:cNvSpPr>
            <a:spLocks noGrp="1"/>
          </p:cNvSpPr>
          <p:nvPr>
            <p:ph type="pic" sz="quarter" idx="13"/>
          </p:nvPr>
        </p:nvSpPr>
        <p:spPr>
          <a:xfrm>
            <a:off x="6686246" y="333971"/>
            <a:ext cx="5178287" cy="6138248"/>
          </a:xfrm>
          <a:solidFill>
            <a:schemeClr val="bg1">
              <a:lumMod val="85000"/>
            </a:schemeClr>
          </a:solidFill>
        </p:spPr>
      </p:sp>
      <p:sp>
        <p:nvSpPr>
          <p:cNvPr id="9" name="Title 1">
            <a:extLst>
              <a:ext uri="{FF2B5EF4-FFF2-40B4-BE49-F238E27FC236}">
                <a16:creationId xmlns:a16="http://schemas.microsoft.com/office/drawing/2014/main" id="{D0A9EEAB-7A05-4174-8E65-319F7A1970C9}"/>
              </a:ext>
            </a:extLst>
          </p:cNvPr>
          <p:cNvSpPr>
            <a:spLocks noGrp="1"/>
          </p:cNvSpPr>
          <p:nvPr>
            <p:ph type="title"/>
          </p:nvPr>
        </p:nvSpPr>
        <p:spPr>
          <a:xfrm>
            <a:off x="660400" y="457201"/>
            <a:ext cx="5435600" cy="1384300"/>
          </a:xfrm>
        </p:spPr>
        <p:txBody>
          <a:bodyPr anchor="t">
            <a:noAutofit/>
          </a:bodyPr>
          <a:lstStyle>
            <a:lvl1pPr>
              <a:defRPr sz="3600"/>
            </a:lvl1pPr>
          </a:lstStyle>
          <a:p>
            <a:r>
              <a:rPr lang="en-US"/>
              <a:t>Click to edit Master title style</a:t>
            </a:r>
            <a:endParaRPr lang="en-GB" dirty="0"/>
          </a:p>
        </p:txBody>
      </p:sp>
      <p:sp>
        <p:nvSpPr>
          <p:cNvPr id="10" name="Text Placeholder 5">
            <a:extLst>
              <a:ext uri="{FF2B5EF4-FFF2-40B4-BE49-F238E27FC236}">
                <a16:creationId xmlns:a16="http://schemas.microsoft.com/office/drawing/2014/main" id="{26CB2508-FAF2-4BB9-85CF-E4EACBDDD8BE}"/>
              </a:ext>
            </a:extLst>
          </p:cNvPr>
          <p:cNvSpPr>
            <a:spLocks noGrp="1"/>
          </p:cNvSpPr>
          <p:nvPr>
            <p:ph type="body" sz="quarter" idx="11"/>
          </p:nvPr>
        </p:nvSpPr>
        <p:spPr>
          <a:xfrm>
            <a:off x="660400" y="2082801"/>
            <a:ext cx="5435600" cy="4010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6914173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073" y="408427"/>
            <a:ext cx="9919028" cy="793840"/>
          </a:xfrm>
        </p:spPr>
        <p:txBody>
          <a:bodyPr anchor="t">
            <a:noAutofit/>
          </a:bodyPr>
          <a:lstStyle>
            <a:lvl1pPr>
              <a:lnSpc>
                <a:spcPct val="100000"/>
              </a:lnSpc>
              <a:defRPr lang="en-US" sz="4000" b="1" i="0" u="none" strike="noStrike" cap="none" spc="151" baseline="0" dirty="0">
                <a:ln>
                  <a:noFill/>
                </a:ln>
                <a:solidFill>
                  <a:srgbClr val="990033"/>
                </a:solidFill>
                <a:uFillTx/>
                <a:latin typeface="Gotham Narrow"/>
                <a:ea typeface="Gotham Narrow"/>
                <a:cs typeface="Gotham Narrow"/>
                <a:sym typeface="Bebas"/>
              </a:defRPr>
            </a:lvl1pPr>
          </a:lstStyle>
          <a:p>
            <a:r>
              <a:rPr lang="en-US"/>
              <a:t>Click to edit Master title style</a:t>
            </a:r>
            <a:endParaRPr lang="en-US" dirty="0"/>
          </a:p>
        </p:txBody>
      </p:sp>
      <p:sp>
        <p:nvSpPr>
          <p:cNvPr id="3" name="Content Placeholder 2"/>
          <p:cNvSpPr>
            <a:spLocks noGrp="1"/>
          </p:cNvSpPr>
          <p:nvPr>
            <p:ph idx="1"/>
          </p:nvPr>
        </p:nvSpPr>
        <p:spPr>
          <a:xfrm>
            <a:off x="660237" y="1371601"/>
            <a:ext cx="10871529" cy="4762500"/>
          </a:xfrm>
        </p:spPr>
        <p:txBody>
          <a:bodyPr/>
          <a:lstStyle>
            <a:lvl1pPr marL="0">
              <a:lnSpc>
                <a:spcPct val="150000"/>
              </a:lnSpc>
              <a:spcAft>
                <a:spcPts val="900"/>
              </a:spcAft>
              <a:defRPr sz="2400" b="1" i="0">
                <a:solidFill>
                  <a:schemeClr val="tx1"/>
                </a:solidFill>
                <a:latin typeface="+mj-lt"/>
                <a:ea typeface="Gotham Narrow Bold"/>
                <a:cs typeface="Gotham Narrow Bold"/>
              </a:defRPr>
            </a:lvl1pPr>
            <a:lvl2pPr marL="0" indent="0">
              <a:lnSpc>
                <a:spcPts val="2000"/>
              </a:lnSpc>
              <a:spcAft>
                <a:spcPts val="1500"/>
              </a:spcAft>
              <a:buFont typeface="Arial" charset="0"/>
              <a:buNone/>
              <a:tabLst/>
              <a:defRPr lang="en-AU" sz="2000" b="0" i="0" u="none" strike="noStrike" cap="none" spc="0" baseline="0" dirty="0" smtClean="0">
                <a:ln>
                  <a:noFill/>
                </a:ln>
                <a:solidFill>
                  <a:srgbClr val="3A3537"/>
                </a:solidFill>
                <a:uFillTx/>
                <a:latin typeface="Open Sans" panose="020B0606030504020204" pitchFamily="34" charset="0"/>
                <a:ea typeface="Open Sans" panose="020B0606030504020204" pitchFamily="34" charset="0"/>
                <a:cs typeface="Open Sans" panose="020B0606030504020204" pitchFamily="34" charset="0"/>
                <a:sym typeface="Avenir Book"/>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marL="0" marR="0" lvl="0" indent="0" algn="l" defTabSz="412740" rtl="0" eaLnBrk="1" fontAlgn="auto" latinLnBrk="0" hangingPunct="1">
              <a:lnSpc>
                <a:spcPts val="2000"/>
              </a:lnSpc>
              <a:spcBef>
                <a:spcPts val="0"/>
              </a:spcBef>
              <a:spcAft>
                <a:spcPts val="1500"/>
              </a:spcAft>
              <a:buClrTx/>
              <a:buSzTx/>
              <a:buFont typeface="Arial" charset="0"/>
              <a:buNone/>
              <a:tabLst/>
              <a:defRPr/>
            </a:pPr>
            <a:r>
              <a:rPr lang="en-US"/>
              <a:t>Click to edit Master text styles</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endParaRPr lang="en-AU" dirty="0"/>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endParaRPr lang="en-AU" dirty="0">
              <a:latin typeface="Gotham Narrow Bold" pitchFamily="50" charset="0"/>
            </a:endParaRPr>
          </a:p>
        </p:txBody>
      </p:sp>
    </p:spTree>
    <p:extLst>
      <p:ext uri="{BB962C8B-B14F-4D97-AF65-F5344CB8AC3E}">
        <p14:creationId xmlns:p14="http://schemas.microsoft.com/office/powerpoint/2010/main" val="539828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Slide v1">
    <p:bg>
      <p:bgPr>
        <a:solidFill>
          <a:srgbClr val="990033"/>
        </a:solidFill>
        <a:effectLst/>
      </p:bgPr>
    </p:bg>
    <p:spTree>
      <p:nvGrpSpPr>
        <p:cNvPr id="1" name=""/>
        <p:cNvGrpSpPr/>
        <p:nvPr/>
      </p:nvGrpSpPr>
      <p:grpSpPr>
        <a:xfrm>
          <a:off x="0" y="0"/>
          <a:ext cx="0" cy="0"/>
          <a:chOff x="0" y="0"/>
          <a:chExt cx="0" cy="0"/>
        </a:xfrm>
      </p:grpSpPr>
      <p:pic>
        <p:nvPicPr>
          <p:cNvPr id="3" name="Picture 2" descr="Decorative ">
            <a:extLst>
              <a:ext uri="{FF2B5EF4-FFF2-40B4-BE49-F238E27FC236}">
                <a16:creationId xmlns:a16="http://schemas.microsoft.com/office/drawing/2014/main" id="{C3B7C749-7836-49F2-8652-225F660A8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2585" y="1202267"/>
            <a:ext cx="3166831" cy="3951471"/>
          </a:xfrm>
          <a:prstGeom prst="rect">
            <a:avLst/>
          </a:prstGeom>
        </p:spPr>
      </p:pic>
      <p:sp>
        <p:nvSpPr>
          <p:cNvPr id="9" name="TextBox 8">
            <a:extLst>
              <a:ext uri="{FF2B5EF4-FFF2-40B4-BE49-F238E27FC236}">
                <a16:creationId xmlns:a16="http://schemas.microsoft.com/office/drawing/2014/main" id="{ED5ABB4D-5E42-4187-806D-4165665E3959}"/>
              </a:ext>
            </a:extLst>
          </p:cNvPr>
          <p:cNvSpPr txBox="1"/>
          <p:nvPr userDrawn="1"/>
        </p:nvSpPr>
        <p:spPr>
          <a:xfrm>
            <a:off x="0" y="5317179"/>
            <a:ext cx="12192000" cy="9541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WESTERNSYDNEY.EDU.AU</a:t>
            </a:r>
          </a:p>
          <a:p>
            <a:endParaRPr lang="en-AU" sz="2400" dirty="0"/>
          </a:p>
        </p:txBody>
      </p:sp>
      <p:sp>
        <p:nvSpPr>
          <p:cNvPr id="4" name="Title 3">
            <a:extLst>
              <a:ext uri="{FF2B5EF4-FFF2-40B4-BE49-F238E27FC236}">
                <a16:creationId xmlns:a16="http://schemas.microsoft.com/office/drawing/2014/main" id="{977CEBBA-D9C2-4FFE-9A6F-C3AE3A56B384}"/>
              </a:ext>
            </a:extLst>
          </p:cNvPr>
          <p:cNvSpPr>
            <a:spLocks noGrp="1"/>
          </p:cNvSpPr>
          <p:nvPr>
            <p:ph type="title"/>
          </p:nvPr>
        </p:nvSpPr>
        <p:spPr>
          <a:xfrm>
            <a:off x="0" y="-640080"/>
            <a:ext cx="11434272" cy="640080"/>
          </a:xfrm>
        </p:spPr>
        <p:txBody>
          <a:bodyPr/>
          <a:lstStyle/>
          <a:p>
            <a:r>
              <a:rPr lang="en-US"/>
              <a:t>Click to edit Master title style</a:t>
            </a:r>
            <a:endParaRPr lang="en-AU" dirty="0"/>
          </a:p>
        </p:txBody>
      </p:sp>
    </p:spTree>
    <p:extLst>
      <p:ext uri="{BB962C8B-B14F-4D97-AF65-F5344CB8AC3E}">
        <p14:creationId xmlns:p14="http://schemas.microsoft.com/office/powerpoint/2010/main" val="1766112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12" name="Straight Connector 11"/>
          <p:cNvCxnSpPr>
            <a:cxnSpLocks/>
          </p:cNvCxnSpPr>
          <p:nvPr userDrawn="1"/>
        </p:nvCxnSpPr>
        <p:spPr>
          <a:xfrm>
            <a:off x="521209" y="1196392"/>
            <a:ext cx="11066359" cy="0"/>
          </a:xfrm>
          <a:prstGeom prst="line">
            <a:avLst/>
          </a:prstGeom>
          <a:ln w="25400">
            <a:solidFill>
              <a:srgbClr val="990033"/>
            </a:solidFill>
          </a:ln>
        </p:spPr>
        <p:style>
          <a:lnRef idx="1">
            <a:schemeClr val="accent1"/>
          </a:lnRef>
          <a:fillRef idx="0">
            <a:schemeClr val="accent1"/>
          </a:fillRef>
          <a:effectRef idx="0">
            <a:schemeClr val="accent1"/>
          </a:effectRef>
          <a:fontRef idx="minor">
            <a:schemeClr val="tx1"/>
          </a:fontRef>
        </p:style>
      </p:cxn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2/17/2023</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8371927"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
        <p:nvSpPr>
          <p:cNvPr id="3" name="Content Placeholder 2"/>
          <p:cNvSpPr>
            <a:spLocks noGrp="1"/>
          </p:cNvSpPr>
          <p:nvPr>
            <p:ph sz="quarter" idx="10" hasCustomPrompt="1"/>
          </p:nvPr>
        </p:nvSpPr>
        <p:spPr>
          <a:xfrm>
            <a:off x="539496" y="1435608"/>
            <a:ext cx="10983131" cy="4524923"/>
          </a:xfrm>
        </p:spPr>
        <p:txBody>
          <a:bodyPr vert="horz" lIns="91440" tIns="45720" rIns="91440" bIns="45720" rtlCol="0">
            <a:normAutofit/>
          </a:bodyPr>
          <a:lstStyle>
            <a:lvl1pPr>
              <a:defRPr lang="en-US" sz="2800" smtClean="0">
                <a:solidFill>
                  <a:schemeClr val="tx1">
                    <a:lumMod val="75000"/>
                    <a:lumOff val="25000"/>
                  </a:schemeClr>
                </a:solidFill>
              </a:defRPr>
            </a:lvl1pPr>
            <a:lvl2pPr>
              <a:defRPr lang="en-US" sz="2400" smtClean="0">
                <a:solidFill>
                  <a:schemeClr val="tx1">
                    <a:lumMod val="75000"/>
                    <a:lumOff val="25000"/>
                  </a:schemeClr>
                </a:solidFill>
              </a:defRPr>
            </a:lvl2pPr>
            <a:lvl3pPr>
              <a:defRPr lang="en-US" sz="2000" smtClean="0">
                <a:solidFill>
                  <a:schemeClr val="tx1">
                    <a:lumMod val="75000"/>
                    <a:lumOff val="25000"/>
                  </a:schemeClr>
                </a:solidFill>
              </a:defRPr>
            </a:lvl3pPr>
            <a:lvl4pPr>
              <a:defRPr lang="en-US" sz="1800" smtClean="0">
                <a:solidFill>
                  <a:schemeClr val="tx1">
                    <a:lumMod val="75000"/>
                    <a:lumOff val="25000"/>
                  </a:schemeClr>
                </a:solidFill>
              </a:defRPr>
            </a:lvl4pPr>
            <a:lvl5pPr>
              <a:defRPr lang="en-US" sz="1200">
                <a:solidFill>
                  <a:schemeClr val="tx1">
                    <a:lumMod val="75000"/>
                    <a:lumOff val="25000"/>
                  </a:schemeClr>
                </a:solidFill>
              </a:defRPr>
            </a:lvl5pPr>
          </a:lstStyle>
          <a:p>
            <a:pPr lvl="0"/>
            <a:r>
              <a:rPr lang="en-US" dirty="0"/>
              <a:t>Edit Master text styles</a:t>
            </a:r>
          </a:p>
          <a:p>
            <a:pPr marL="228594" lvl="0" indent="-228594" algn="l" defTabSz="914377" rtl="0" eaLnBrk="1" latinLnBrk="0" hangingPunct="1">
              <a:lnSpc>
                <a:spcPct val="90000"/>
              </a:lnSpc>
              <a:spcBef>
                <a:spcPct val="30000"/>
              </a:spcBef>
              <a:buFont typeface="Arial" panose="020B0604020202020204" pitchFamily="34" charset="0"/>
              <a:buChar char="•"/>
            </a:pPr>
            <a:r>
              <a:rPr lang="en-US" dirty="0"/>
              <a:t>Second level</a:t>
            </a:r>
          </a:p>
          <a:p>
            <a:pPr marL="685783" lvl="1" indent="-228594" algn="l" defTabSz="914377" rtl="0" eaLnBrk="1" latinLnBrk="0" hangingPunct="1">
              <a:lnSpc>
                <a:spcPct val="90000"/>
              </a:lnSpc>
              <a:spcBef>
                <a:spcPct val="30000"/>
              </a:spcBef>
              <a:buFont typeface="Arial" panose="020B0604020202020204" pitchFamily="34" charset="0"/>
              <a:buChar char="•"/>
            </a:pPr>
            <a:r>
              <a:rPr lang="en-US" dirty="0"/>
              <a:t>Third level</a:t>
            </a:r>
          </a:p>
          <a:p>
            <a:pPr marL="1142971" lvl="2" indent="-228594" algn="l" defTabSz="914377" rtl="0" eaLnBrk="1" latinLnBrk="0" hangingPunct="1">
              <a:lnSpc>
                <a:spcPct val="90000"/>
              </a:lnSpc>
              <a:spcBef>
                <a:spcPct val="30000"/>
              </a:spcBef>
              <a:buFont typeface="Arial" panose="020B0604020202020204" pitchFamily="34" charset="0"/>
              <a:buChar char="•"/>
            </a:pPr>
            <a:r>
              <a:rPr lang="en-US" dirty="0"/>
              <a:t>Fourth level</a:t>
            </a:r>
          </a:p>
          <a:p>
            <a:pPr marL="1600160" lvl="3" indent="-228594" algn="l" defTabSz="914377" rtl="0" eaLnBrk="1" latinLnBrk="0" hangingPunct="1">
              <a:lnSpc>
                <a:spcPct val="90000"/>
              </a:lnSpc>
              <a:spcBef>
                <a:spcPct val="30000"/>
              </a:spcBef>
              <a:buFont typeface="Arial" panose="020B0604020202020204" pitchFamily="34" charset="0"/>
              <a:buChar char="•"/>
            </a:pPr>
            <a:r>
              <a:rPr lang="en-US" dirty="0"/>
              <a:t>Fifth level</a:t>
            </a:r>
          </a:p>
          <a:p>
            <a:pPr marL="0" lvl="0" indent="0">
              <a:lnSpc>
                <a:spcPct val="150000"/>
              </a:lnSpc>
              <a:spcBef>
                <a:spcPts val="1000"/>
              </a:spcBef>
              <a:spcAft>
                <a:spcPts val="1200"/>
              </a:spcAft>
              <a:buNone/>
            </a:pPr>
            <a:endParaRPr lang="en-US" dirty="0"/>
          </a:p>
        </p:txBody>
      </p:sp>
      <p:sp>
        <p:nvSpPr>
          <p:cNvPr id="4" name="Title 3"/>
          <p:cNvSpPr>
            <a:spLocks noGrp="1"/>
          </p:cNvSpPr>
          <p:nvPr>
            <p:ph type="title" hasCustomPrompt="1"/>
          </p:nvPr>
        </p:nvSpPr>
        <p:spPr>
          <a:xfrm>
            <a:off x="521209" y="448056"/>
            <a:ext cx="6877119" cy="640080"/>
          </a:xfrm>
        </p:spPr>
        <p:txBody>
          <a:bodyPr anchor="b" anchorCtr="0">
            <a:normAutofit/>
          </a:bodyPr>
          <a:lstStyle>
            <a:lvl1pPr>
              <a:defRPr sz="3200">
                <a:solidFill>
                  <a:schemeClr val="tx1"/>
                </a:solidFill>
              </a:defRPr>
            </a:lvl1pPr>
          </a:lstStyle>
          <a:p>
            <a:r>
              <a:rPr lang="en-US" dirty="0"/>
              <a:t>Click to edit Title</a:t>
            </a:r>
          </a:p>
        </p:txBody>
      </p:sp>
    </p:spTree>
    <p:extLst>
      <p:ext uri="{BB962C8B-B14F-4D97-AF65-F5344CB8AC3E}">
        <p14:creationId xmlns:p14="http://schemas.microsoft.com/office/powerpoint/2010/main" val="428733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A5E6-91E7-4F70-8D00-6C98F763B81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57B9D86-B85F-46B8-987C-A4960612B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74064FA-C027-45E5-939C-98A0E428D0B5}"/>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5" name="Footer Placeholder 4">
            <a:extLst>
              <a:ext uri="{FF2B5EF4-FFF2-40B4-BE49-F238E27FC236}">
                <a16:creationId xmlns:a16="http://schemas.microsoft.com/office/drawing/2014/main" id="{79E70A09-D699-490F-B276-EF6DAE402BF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DA7F7E1-29C0-4913-851F-20164FD5DD30}"/>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2999991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1FFC-719F-46A8-895A-A413C73CE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B00CC9E-3528-4D85-82D0-00EAE17A6A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DCBE38-2D0F-424A-81A3-6A25DD2C07AD}"/>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5" name="Footer Placeholder 4">
            <a:extLst>
              <a:ext uri="{FF2B5EF4-FFF2-40B4-BE49-F238E27FC236}">
                <a16:creationId xmlns:a16="http://schemas.microsoft.com/office/drawing/2014/main" id="{583369DF-C2BA-475E-8E08-D3FD18DB312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55A33A-35EF-4D11-B4EB-D3A4610A3110}"/>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275952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D96D0-FB44-4BA7-B4D8-75A28B3F4D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FA2568A-01A9-44D0-9FA6-29E1DDE4F9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99A217E-3363-439D-9579-59A1714924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C733B1E-B56B-45BE-ABEF-611731666BA9}"/>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6" name="Footer Placeholder 5">
            <a:extLst>
              <a:ext uri="{FF2B5EF4-FFF2-40B4-BE49-F238E27FC236}">
                <a16:creationId xmlns:a16="http://schemas.microsoft.com/office/drawing/2014/main" id="{D8D00BB1-8A35-4B3F-9ACD-0A8B08CEFA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352376-7860-4871-8CAC-D404E0E40655}"/>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277044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37D3-D83C-4D79-A1B0-6A791EECBE9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092091A-C424-4E8E-89F1-F50906AC2F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E64E6E-1B69-4CF3-9DDD-97332FC275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66ED257-0898-4000-8AF4-3A54A9BB49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828F6-F2C4-46C0-9BE0-C7741DCA2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9F4A90A-1E73-4F8E-96F0-CAA4B53DA967}"/>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8" name="Footer Placeholder 7">
            <a:extLst>
              <a:ext uri="{FF2B5EF4-FFF2-40B4-BE49-F238E27FC236}">
                <a16:creationId xmlns:a16="http://schemas.microsoft.com/office/drawing/2014/main" id="{E13CBB45-88AF-482E-B868-779344B3C04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316877-2650-420E-80DE-A9D549993EF0}"/>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110118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4F70-7F78-4B80-83D4-F9074CE97D4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5D8751E-2606-44F8-924D-6000CD2A6D37}"/>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4" name="Footer Placeholder 3">
            <a:extLst>
              <a:ext uri="{FF2B5EF4-FFF2-40B4-BE49-F238E27FC236}">
                <a16:creationId xmlns:a16="http://schemas.microsoft.com/office/drawing/2014/main" id="{CA296749-0300-470F-BED8-35DB06AB4DD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F9D8CB2-08DE-4996-AB20-48E5F8236B12}"/>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312173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A2302-D475-4395-9150-2ADB9570C380}"/>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3" name="Footer Placeholder 2">
            <a:extLst>
              <a:ext uri="{FF2B5EF4-FFF2-40B4-BE49-F238E27FC236}">
                <a16:creationId xmlns:a16="http://schemas.microsoft.com/office/drawing/2014/main" id="{C9D2E075-21AE-4AB4-91A0-DDC67010435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87385BC-24E8-49B9-BBDC-551CF9003888}"/>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304269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E63B-B394-4D91-8EAE-87FEEFFC0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FA3EF18-048D-4118-905E-405C59A70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F7F76B1-5C2F-48D2-99FA-E0B3E2F45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531DA-0343-4B92-ABFC-61CAB19E7DAF}"/>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6" name="Footer Placeholder 5">
            <a:extLst>
              <a:ext uri="{FF2B5EF4-FFF2-40B4-BE49-F238E27FC236}">
                <a16:creationId xmlns:a16="http://schemas.microsoft.com/office/drawing/2014/main" id="{D9719CC3-9962-4168-AA18-99739A85C49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E8EA1EF-DB24-4488-9069-8EAE3046E2D5}"/>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87741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7ACE-57EA-41D4-832D-1E8144300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41F884B-C755-467B-B0CB-E77C528E4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ED8172D-1135-4D13-813F-5769A836F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94E66-A294-41F0-B645-57999A6310D1}"/>
              </a:ext>
            </a:extLst>
          </p:cNvPr>
          <p:cNvSpPr>
            <a:spLocks noGrp="1"/>
          </p:cNvSpPr>
          <p:nvPr>
            <p:ph type="dt" sz="half" idx="10"/>
          </p:nvPr>
        </p:nvSpPr>
        <p:spPr/>
        <p:txBody>
          <a:bodyPr/>
          <a:lstStyle/>
          <a:p>
            <a:fld id="{43FBA730-C35E-4F4F-A93F-2A6643D0DE14}" type="datetimeFigureOut">
              <a:rPr lang="en-AU" smtClean="0"/>
              <a:t>17/02/2023</a:t>
            </a:fld>
            <a:endParaRPr lang="en-AU"/>
          </a:p>
        </p:txBody>
      </p:sp>
      <p:sp>
        <p:nvSpPr>
          <p:cNvPr id="6" name="Footer Placeholder 5">
            <a:extLst>
              <a:ext uri="{FF2B5EF4-FFF2-40B4-BE49-F238E27FC236}">
                <a16:creationId xmlns:a16="http://schemas.microsoft.com/office/drawing/2014/main" id="{D22CE448-BC6D-43E9-AA3B-F62953ABEE4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E3F64C3-BA6D-4DC0-8C84-0C316B909551}"/>
              </a:ext>
            </a:extLst>
          </p:cNvPr>
          <p:cNvSpPr>
            <a:spLocks noGrp="1"/>
          </p:cNvSpPr>
          <p:nvPr>
            <p:ph type="sldNum" sz="quarter" idx="12"/>
          </p:nvPr>
        </p:nvSpPr>
        <p:spPr/>
        <p:txBody>
          <a:bodyPr/>
          <a:lstStyle/>
          <a:p>
            <a:fld id="{9C4C8971-0770-4B83-B864-7EF3C1220F51}" type="slidenum">
              <a:rPr lang="en-AU" smtClean="0"/>
              <a:t>‹#›</a:t>
            </a:fld>
            <a:endParaRPr lang="en-AU"/>
          </a:p>
        </p:txBody>
      </p:sp>
    </p:spTree>
    <p:extLst>
      <p:ext uri="{BB962C8B-B14F-4D97-AF65-F5344CB8AC3E}">
        <p14:creationId xmlns:p14="http://schemas.microsoft.com/office/powerpoint/2010/main" val="1474646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F6CAA-28AE-4E90-90C6-872899185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FDD96D-2798-4B78-BCA7-C0092D67D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CA1D4CC-09DE-435E-9E32-7EDAC5F2C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BA730-C35E-4F4F-A93F-2A6643D0DE14}" type="datetimeFigureOut">
              <a:rPr lang="en-AU" smtClean="0"/>
              <a:t>17/02/2023</a:t>
            </a:fld>
            <a:endParaRPr lang="en-AU"/>
          </a:p>
        </p:txBody>
      </p:sp>
      <p:sp>
        <p:nvSpPr>
          <p:cNvPr id="5" name="Footer Placeholder 4">
            <a:extLst>
              <a:ext uri="{FF2B5EF4-FFF2-40B4-BE49-F238E27FC236}">
                <a16:creationId xmlns:a16="http://schemas.microsoft.com/office/drawing/2014/main" id="{01476DF5-4581-4819-9C07-ECC2074BA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09ED1E6-CE4C-4DC0-A882-A6D9AF1EB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C8971-0770-4B83-B864-7EF3C1220F51}" type="slidenum">
              <a:rPr lang="en-AU" smtClean="0"/>
              <a:t>‹#›</a:t>
            </a:fld>
            <a:endParaRPr lang="en-AU"/>
          </a:p>
        </p:txBody>
      </p:sp>
    </p:spTree>
    <p:extLst>
      <p:ext uri="{BB962C8B-B14F-4D97-AF65-F5344CB8AC3E}">
        <p14:creationId xmlns:p14="http://schemas.microsoft.com/office/powerpoint/2010/main" val="3050898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8" r:id="rId12"/>
    <p:sldLayoutId id="2147483680" r:id="rId13"/>
    <p:sldLayoutId id="2147483681" r:id="rId14"/>
    <p:sldLayoutId id="2147483682" r:id="rId15"/>
    <p:sldLayoutId id="2147483683" r:id="rId16"/>
    <p:sldLayoutId id="2147483684" r:id="rId17"/>
    <p:sldLayoutId id="2147483685" r:id="rId18"/>
    <p:sldLayoutId id="214748368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hyperlink" Target="https://uws.zoom.us/"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uws.zoom.us/"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westernsydney.edu.au/learning_futures/home/professional_learning/L_and_T_Workshops/2023_workshop_schedule" TargetMode="External"/><Relationship Id="rId7" Type="http://schemas.openxmlformats.org/officeDocument/2006/relationships/hyperlink" Target="https://www.westernsydney.edu.au/learning_futures/home/teaching_support/DigitalLearning" TargetMode="External"/><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hyperlink" Target="https://outlook.office365.com/owa/calendar/DigitalLearningSupport101@westernsydneyedu.onmicrosoft.com/bookings/s/Zdai0b_bUk6ADvEtAmGWRQ2" TargetMode="External"/><Relationship Id="rId5" Type="http://schemas.openxmlformats.org/officeDocument/2006/relationships/hyperlink" Target="https://www.vision6.com.au/ch/81515/17x4f/2480098/QW5osZGhHEkPlUAGUtbtIWjh10z4kGwgOKuNgwSf.html" TargetMode="External"/><Relationship Id="rId4" Type="http://schemas.openxmlformats.org/officeDocument/2006/relationships/hyperlink" Target="https://lf.westernsydney.edu.au/suppor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FFAAA-84B2-4715-8180-85373963B977}"/>
              </a:ext>
            </a:extLst>
          </p:cNvPr>
          <p:cNvSpPr>
            <a:spLocks noGrp="1"/>
          </p:cNvSpPr>
          <p:nvPr>
            <p:ph type="title"/>
          </p:nvPr>
        </p:nvSpPr>
        <p:spPr>
          <a:xfrm>
            <a:off x="513253" y="2295981"/>
            <a:ext cx="9953068" cy="2336516"/>
          </a:xfrm>
        </p:spPr>
        <p:txBody>
          <a:bodyPr>
            <a:normAutofit/>
          </a:bodyPr>
          <a:lstStyle/>
          <a:p>
            <a:r>
              <a:rPr lang="en-AU" sz="6400" b="1" dirty="0"/>
              <a:t>Zoom LTI</a:t>
            </a:r>
          </a:p>
        </p:txBody>
      </p:sp>
      <p:sp>
        <p:nvSpPr>
          <p:cNvPr id="5" name="TextBox 4">
            <a:extLst>
              <a:ext uri="{FF2B5EF4-FFF2-40B4-BE49-F238E27FC236}">
                <a16:creationId xmlns:a16="http://schemas.microsoft.com/office/drawing/2014/main" id="{8E7BF906-8F60-4583-BB82-6503D0918AD3}"/>
              </a:ext>
            </a:extLst>
          </p:cNvPr>
          <p:cNvSpPr txBox="1"/>
          <p:nvPr/>
        </p:nvSpPr>
        <p:spPr>
          <a:xfrm>
            <a:off x="5489787" y="5055215"/>
            <a:ext cx="6096000" cy="1107996"/>
          </a:xfrm>
          <a:prstGeom prst="rect">
            <a:avLst/>
          </a:prstGeom>
          <a:noFill/>
        </p:spPr>
        <p:txBody>
          <a:bodyPr wrap="square">
            <a:spAutoFit/>
          </a:bodyPr>
          <a:lstStyle/>
          <a:p>
            <a:pPr algn="r"/>
            <a:r>
              <a:rPr lang="en-AU" sz="2200" dirty="0"/>
              <a:t>Presenter:</a:t>
            </a:r>
            <a:r>
              <a:rPr lang="en-AU" sz="2200" i="1" dirty="0"/>
              <a:t> Robert Ycasiano</a:t>
            </a:r>
          </a:p>
          <a:p>
            <a:pPr algn="r"/>
            <a:r>
              <a:rPr lang="en-AU" sz="2200" i="1" dirty="0"/>
              <a:t>Digital Learning Administration Officer,</a:t>
            </a:r>
          </a:p>
          <a:p>
            <a:pPr algn="r"/>
            <a:r>
              <a:rPr lang="en-AU" sz="2200" i="1" dirty="0"/>
              <a:t>Learning Futures</a:t>
            </a:r>
          </a:p>
        </p:txBody>
      </p:sp>
    </p:spTree>
    <p:extLst>
      <p:ext uri="{BB962C8B-B14F-4D97-AF65-F5344CB8AC3E}">
        <p14:creationId xmlns:p14="http://schemas.microsoft.com/office/powerpoint/2010/main" val="3363087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Zoom LTI as Instructor – Zoom Dashboard</a:t>
            </a:r>
            <a:br>
              <a:rPr lang="en-AU" b="1" dirty="0"/>
            </a:br>
            <a:endParaRPr lang="en-AU" dirty="0">
              <a:solidFill>
                <a:srgbClr val="990033"/>
              </a:solidFill>
            </a:endParaRPr>
          </a:p>
        </p:txBody>
      </p:sp>
      <p:sp>
        <p:nvSpPr>
          <p:cNvPr id="5" name="TextBox 4">
            <a:extLst>
              <a:ext uri="{FF2B5EF4-FFF2-40B4-BE49-F238E27FC236}">
                <a16:creationId xmlns:a16="http://schemas.microsoft.com/office/drawing/2014/main" id="{2DBAA16B-F18E-40A7-9753-45528752E9E0}"/>
              </a:ext>
            </a:extLst>
          </p:cNvPr>
          <p:cNvSpPr txBox="1"/>
          <p:nvPr/>
        </p:nvSpPr>
        <p:spPr>
          <a:xfrm>
            <a:off x="521210" y="1544622"/>
            <a:ext cx="3587152" cy="1815882"/>
          </a:xfrm>
          <a:prstGeom prst="rect">
            <a:avLst/>
          </a:prstGeom>
          <a:noFill/>
        </p:spPr>
        <p:txBody>
          <a:bodyPr wrap="square" rtlCol="0">
            <a:spAutoFit/>
          </a:bodyPr>
          <a:lstStyle/>
          <a:p>
            <a:pPr marL="285750" indent="-285750">
              <a:buFont typeface="Arial" panose="020B0604020202020204" pitchFamily="34" charset="0"/>
              <a:buChar char="•"/>
            </a:pPr>
            <a:r>
              <a:rPr lang="en-AU" sz="2800" dirty="0">
                <a:latin typeface="GothamNarrow-Book" pitchFamily="50" charset="0"/>
              </a:rPr>
              <a:t>Three Main Sections</a:t>
            </a:r>
            <a:br>
              <a:rPr lang="en-AU" sz="2800" dirty="0">
                <a:latin typeface="GothamNarrow-Book" pitchFamily="50" charset="0"/>
              </a:rPr>
            </a:br>
            <a:br>
              <a:rPr lang="en-AU" sz="2800" dirty="0">
                <a:latin typeface="Gotham Narrow"/>
              </a:rPr>
            </a:br>
            <a:endParaRPr lang="en-AU" sz="2800" dirty="0">
              <a:latin typeface="Gotham Narrow"/>
            </a:endParaRPr>
          </a:p>
          <a:p>
            <a:pPr marL="514350" indent="-514350">
              <a:buFont typeface="+mj-lt"/>
              <a:buAutoNum type="arabicPeriod"/>
            </a:pPr>
            <a:endParaRPr lang="en-AU" sz="2800" dirty="0">
              <a:latin typeface="Gotham Narrow"/>
            </a:endParaRPr>
          </a:p>
        </p:txBody>
      </p:sp>
      <p:pic>
        <p:nvPicPr>
          <p:cNvPr id="6" name="Picture 5" descr="Graphical user interface, application&#10;&#10;Description automatically generated">
            <a:extLst>
              <a:ext uri="{FF2B5EF4-FFF2-40B4-BE49-F238E27FC236}">
                <a16:creationId xmlns:a16="http://schemas.microsoft.com/office/drawing/2014/main" id="{E727803E-E8F9-4D1A-8057-88F94CA7B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66" y="3568013"/>
            <a:ext cx="11710002" cy="2375022"/>
          </a:xfrm>
          <a:prstGeom prst="rect">
            <a:avLst/>
          </a:prstGeom>
        </p:spPr>
      </p:pic>
      <p:sp>
        <p:nvSpPr>
          <p:cNvPr id="7" name="Rectangle 6">
            <a:extLst>
              <a:ext uri="{FF2B5EF4-FFF2-40B4-BE49-F238E27FC236}">
                <a16:creationId xmlns:a16="http://schemas.microsoft.com/office/drawing/2014/main" id="{622F5833-B7AC-403D-9DF5-7BF93167C2F1}"/>
              </a:ext>
            </a:extLst>
          </p:cNvPr>
          <p:cNvSpPr/>
          <p:nvPr/>
        </p:nvSpPr>
        <p:spPr>
          <a:xfrm>
            <a:off x="521209" y="4481848"/>
            <a:ext cx="4295490" cy="244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785828E-08AB-430F-AD91-95D57B327C7B}"/>
              </a:ext>
            </a:extLst>
          </p:cNvPr>
          <p:cNvSpPr/>
          <p:nvPr/>
        </p:nvSpPr>
        <p:spPr>
          <a:xfrm>
            <a:off x="10200067" y="3990459"/>
            <a:ext cx="1210614" cy="244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AF47E55-E5D9-4F5C-8414-096E8861EB19}"/>
              </a:ext>
            </a:extLst>
          </p:cNvPr>
          <p:cNvSpPr/>
          <p:nvPr/>
        </p:nvSpPr>
        <p:spPr>
          <a:xfrm>
            <a:off x="382666" y="5090092"/>
            <a:ext cx="11710002" cy="7569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C491EB71-FA6B-41AA-B873-EF87B0461877}"/>
              </a:ext>
            </a:extLst>
          </p:cNvPr>
          <p:cNvSpPr txBox="1"/>
          <p:nvPr/>
        </p:nvSpPr>
        <p:spPr>
          <a:xfrm>
            <a:off x="4816699" y="4419531"/>
            <a:ext cx="264816" cy="369332"/>
          </a:xfrm>
          <a:prstGeom prst="rect">
            <a:avLst/>
          </a:prstGeom>
          <a:noFill/>
        </p:spPr>
        <p:txBody>
          <a:bodyPr wrap="none" rtlCol="0">
            <a:spAutoFit/>
          </a:bodyPr>
          <a:lstStyle/>
          <a:p>
            <a:r>
              <a:rPr lang="en-AU" b="1" dirty="0">
                <a:solidFill>
                  <a:srgbClr val="FF0000"/>
                </a:solidFill>
                <a:latin typeface="GothamNarrow-Book" pitchFamily="50" charset="0"/>
              </a:rPr>
              <a:t>1</a:t>
            </a:r>
          </a:p>
        </p:txBody>
      </p:sp>
      <p:sp>
        <p:nvSpPr>
          <p:cNvPr id="11" name="TextBox 10">
            <a:extLst>
              <a:ext uri="{FF2B5EF4-FFF2-40B4-BE49-F238E27FC236}">
                <a16:creationId xmlns:a16="http://schemas.microsoft.com/office/drawing/2014/main" id="{36125DD2-D534-46C2-9F03-F49634BEAB4E}"/>
              </a:ext>
            </a:extLst>
          </p:cNvPr>
          <p:cNvSpPr txBox="1"/>
          <p:nvPr/>
        </p:nvSpPr>
        <p:spPr>
          <a:xfrm>
            <a:off x="11410681" y="3901628"/>
            <a:ext cx="311304" cy="369332"/>
          </a:xfrm>
          <a:prstGeom prst="rect">
            <a:avLst/>
          </a:prstGeom>
          <a:noFill/>
        </p:spPr>
        <p:txBody>
          <a:bodyPr wrap="none" rtlCol="0">
            <a:spAutoFit/>
          </a:bodyPr>
          <a:lstStyle/>
          <a:p>
            <a:r>
              <a:rPr lang="en-AU" b="1" dirty="0">
                <a:solidFill>
                  <a:srgbClr val="FF0000"/>
                </a:solidFill>
                <a:latin typeface="GothamNarrow-Book" pitchFamily="50" charset="0"/>
              </a:rPr>
              <a:t>2</a:t>
            </a:r>
          </a:p>
        </p:txBody>
      </p:sp>
      <p:sp>
        <p:nvSpPr>
          <p:cNvPr id="12" name="TextBox 11">
            <a:extLst>
              <a:ext uri="{FF2B5EF4-FFF2-40B4-BE49-F238E27FC236}">
                <a16:creationId xmlns:a16="http://schemas.microsoft.com/office/drawing/2014/main" id="{72658BF5-1B36-42DC-B34F-809E6EAED623}"/>
              </a:ext>
            </a:extLst>
          </p:cNvPr>
          <p:cNvSpPr txBox="1"/>
          <p:nvPr/>
        </p:nvSpPr>
        <p:spPr>
          <a:xfrm>
            <a:off x="11410681" y="5459911"/>
            <a:ext cx="311304" cy="369332"/>
          </a:xfrm>
          <a:prstGeom prst="rect">
            <a:avLst/>
          </a:prstGeom>
          <a:noFill/>
        </p:spPr>
        <p:txBody>
          <a:bodyPr wrap="none" rtlCol="0">
            <a:spAutoFit/>
          </a:bodyPr>
          <a:lstStyle/>
          <a:p>
            <a:r>
              <a:rPr lang="en-AU" b="1" dirty="0">
                <a:solidFill>
                  <a:srgbClr val="FF0000"/>
                </a:solidFill>
                <a:latin typeface="GothamNarrow-Book" pitchFamily="50" charset="0"/>
              </a:rPr>
              <a:t>3</a:t>
            </a:r>
          </a:p>
        </p:txBody>
      </p:sp>
      <p:sp>
        <p:nvSpPr>
          <p:cNvPr id="14" name="TextBox 13">
            <a:extLst>
              <a:ext uri="{FF2B5EF4-FFF2-40B4-BE49-F238E27FC236}">
                <a16:creationId xmlns:a16="http://schemas.microsoft.com/office/drawing/2014/main" id="{4CEAF6BD-2665-4AE3-BFAA-51ABF14CC990}"/>
              </a:ext>
            </a:extLst>
          </p:cNvPr>
          <p:cNvSpPr txBox="1"/>
          <p:nvPr/>
        </p:nvSpPr>
        <p:spPr>
          <a:xfrm>
            <a:off x="850005" y="2049888"/>
            <a:ext cx="6104586" cy="523220"/>
          </a:xfrm>
          <a:prstGeom prst="rect">
            <a:avLst/>
          </a:prstGeom>
          <a:noFill/>
        </p:spPr>
        <p:txBody>
          <a:bodyPr wrap="square">
            <a:spAutoFit/>
          </a:bodyPr>
          <a:lstStyle/>
          <a:p>
            <a:r>
              <a:rPr lang="en-AU" sz="2800" dirty="0">
                <a:latin typeface="GothamNarrow-Book" pitchFamily="50" charset="0"/>
              </a:rPr>
              <a:t>1. Navigation Tabs</a:t>
            </a:r>
            <a:endParaRPr lang="en-AU" sz="2800" dirty="0"/>
          </a:p>
        </p:txBody>
      </p:sp>
      <p:sp>
        <p:nvSpPr>
          <p:cNvPr id="16" name="TextBox 15">
            <a:extLst>
              <a:ext uri="{FF2B5EF4-FFF2-40B4-BE49-F238E27FC236}">
                <a16:creationId xmlns:a16="http://schemas.microsoft.com/office/drawing/2014/main" id="{A6503B30-5C1E-49D6-A689-37042A54CE4A}"/>
              </a:ext>
            </a:extLst>
          </p:cNvPr>
          <p:cNvSpPr txBox="1"/>
          <p:nvPr/>
        </p:nvSpPr>
        <p:spPr>
          <a:xfrm>
            <a:off x="806346" y="2500919"/>
            <a:ext cx="6098146" cy="523220"/>
          </a:xfrm>
          <a:prstGeom prst="rect">
            <a:avLst/>
          </a:prstGeom>
          <a:noFill/>
        </p:spPr>
        <p:txBody>
          <a:bodyPr wrap="square">
            <a:spAutoFit/>
          </a:bodyPr>
          <a:lstStyle/>
          <a:p>
            <a:r>
              <a:rPr lang="en-AU" sz="2800" dirty="0">
                <a:latin typeface="GothamNarrow-Book" pitchFamily="50" charset="0"/>
              </a:rPr>
              <a:t>2. Schedule New Meeting</a:t>
            </a:r>
            <a:endParaRPr lang="en-AU" sz="2800" dirty="0"/>
          </a:p>
        </p:txBody>
      </p:sp>
      <p:sp>
        <p:nvSpPr>
          <p:cNvPr id="18" name="TextBox 17">
            <a:extLst>
              <a:ext uri="{FF2B5EF4-FFF2-40B4-BE49-F238E27FC236}">
                <a16:creationId xmlns:a16="http://schemas.microsoft.com/office/drawing/2014/main" id="{7B296751-5AA8-4408-91C0-AD2227FCB247}"/>
              </a:ext>
            </a:extLst>
          </p:cNvPr>
          <p:cNvSpPr txBox="1"/>
          <p:nvPr/>
        </p:nvSpPr>
        <p:spPr>
          <a:xfrm>
            <a:off x="806346" y="2963723"/>
            <a:ext cx="6233374" cy="523220"/>
          </a:xfrm>
          <a:prstGeom prst="rect">
            <a:avLst/>
          </a:prstGeom>
          <a:noFill/>
        </p:spPr>
        <p:txBody>
          <a:bodyPr wrap="square">
            <a:spAutoFit/>
          </a:bodyPr>
          <a:lstStyle/>
          <a:p>
            <a:r>
              <a:rPr lang="en-AU" sz="2800" dirty="0">
                <a:latin typeface="GothamNarrow-Book" pitchFamily="50" charset="0"/>
              </a:rPr>
              <a:t>3. List of Meetings</a:t>
            </a:r>
            <a:endParaRPr lang="en-AU" sz="2800" dirty="0"/>
          </a:p>
        </p:txBody>
      </p:sp>
    </p:spTree>
    <p:extLst>
      <p:ext uri="{BB962C8B-B14F-4D97-AF65-F5344CB8AC3E}">
        <p14:creationId xmlns:p14="http://schemas.microsoft.com/office/powerpoint/2010/main" val="2421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Zoom LTI as Instructor – Schedule a Meeting</a:t>
            </a:r>
            <a:br>
              <a:rPr lang="en-AU" b="1" dirty="0"/>
            </a:br>
            <a:endParaRPr lang="en-AU" dirty="0">
              <a:solidFill>
                <a:srgbClr val="990033"/>
              </a:solidFill>
            </a:endParaRPr>
          </a:p>
        </p:txBody>
      </p:sp>
      <p:pic>
        <p:nvPicPr>
          <p:cNvPr id="20" name="Picture 19" descr="Graphical user interface, text, application, email&#10;&#10;Description automatically generated">
            <a:extLst>
              <a:ext uri="{FF2B5EF4-FFF2-40B4-BE49-F238E27FC236}">
                <a16:creationId xmlns:a16="http://schemas.microsoft.com/office/drawing/2014/main" id="{82AAFFF3-9326-4EBE-BDE5-4C6D57AD6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479" y="1381000"/>
            <a:ext cx="6599081" cy="5130384"/>
          </a:xfrm>
          <a:prstGeom prst="rect">
            <a:avLst/>
          </a:prstGeom>
        </p:spPr>
      </p:pic>
      <p:sp>
        <p:nvSpPr>
          <p:cNvPr id="4" name="Rectangle 3">
            <a:extLst>
              <a:ext uri="{FF2B5EF4-FFF2-40B4-BE49-F238E27FC236}">
                <a16:creationId xmlns:a16="http://schemas.microsoft.com/office/drawing/2014/main" id="{C3AB2A9C-E1AC-41AE-BE4C-E71618CCFE98}"/>
              </a:ext>
            </a:extLst>
          </p:cNvPr>
          <p:cNvSpPr/>
          <p:nvPr/>
        </p:nvSpPr>
        <p:spPr>
          <a:xfrm>
            <a:off x="2453479" y="1867437"/>
            <a:ext cx="6742036" cy="360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17A0D541-A9B8-434E-B210-C3A6F9F36BE8}"/>
              </a:ext>
            </a:extLst>
          </p:cNvPr>
          <p:cNvSpPr/>
          <p:nvPr/>
        </p:nvSpPr>
        <p:spPr>
          <a:xfrm>
            <a:off x="2539339" y="2800382"/>
            <a:ext cx="6742036" cy="6286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B4EA8DAD-9028-406A-87DB-37EC8E14C8ED}"/>
              </a:ext>
            </a:extLst>
          </p:cNvPr>
          <p:cNvSpPr/>
          <p:nvPr/>
        </p:nvSpPr>
        <p:spPr>
          <a:xfrm>
            <a:off x="2539339" y="3588933"/>
            <a:ext cx="5918861" cy="1086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B2792CDB-85EA-430A-B3BC-BB31E1E135E6}"/>
              </a:ext>
            </a:extLst>
          </p:cNvPr>
          <p:cNvSpPr/>
          <p:nvPr/>
        </p:nvSpPr>
        <p:spPr>
          <a:xfrm>
            <a:off x="2539339" y="4800619"/>
            <a:ext cx="4273585" cy="3766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AD116DC4-C7A2-4AF1-AC54-599A27052F18}"/>
              </a:ext>
            </a:extLst>
          </p:cNvPr>
          <p:cNvSpPr/>
          <p:nvPr/>
        </p:nvSpPr>
        <p:spPr>
          <a:xfrm>
            <a:off x="3893766" y="5232598"/>
            <a:ext cx="4564434" cy="12787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92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Zoom LTI as Instructor – Schedule a Meeting</a:t>
            </a:r>
            <a:br>
              <a:rPr lang="en-AU" b="1" dirty="0"/>
            </a:br>
            <a:endParaRPr lang="en-AU" dirty="0">
              <a:solidFill>
                <a:srgbClr val="990033"/>
              </a:solidFill>
            </a:endParaRPr>
          </a:p>
        </p:txBody>
      </p:sp>
      <p:sp>
        <p:nvSpPr>
          <p:cNvPr id="5" name="TextBox 4">
            <a:extLst>
              <a:ext uri="{FF2B5EF4-FFF2-40B4-BE49-F238E27FC236}">
                <a16:creationId xmlns:a16="http://schemas.microsoft.com/office/drawing/2014/main" id="{2DBAA16B-F18E-40A7-9753-45528752E9E0}"/>
              </a:ext>
            </a:extLst>
          </p:cNvPr>
          <p:cNvSpPr txBox="1"/>
          <p:nvPr/>
        </p:nvSpPr>
        <p:spPr>
          <a:xfrm>
            <a:off x="521209" y="1544622"/>
            <a:ext cx="4660391" cy="1384995"/>
          </a:xfrm>
          <a:prstGeom prst="rect">
            <a:avLst/>
          </a:prstGeom>
          <a:noFill/>
        </p:spPr>
        <p:txBody>
          <a:bodyPr wrap="square" rtlCol="0">
            <a:spAutoFit/>
          </a:bodyPr>
          <a:lstStyle/>
          <a:p>
            <a:br>
              <a:rPr lang="en-AU" sz="2800" dirty="0">
                <a:latin typeface="Gotham Narrow"/>
              </a:rPr>
            </a:br>
            <a:endParaRPr lang="en-AU" sz="2800" dirty="0">
              <a:latin typeface="Gotham Narrow"/>
            </a:endParaRPr>
          </a:p>
          <a:p>
            <a:pPr marL="514350" indent="-514350">
              <a:buFont typeface="+mj-lt"/>
              <a:buAutoNum type="arabicPeriod"/>
            </a:pPr>
            <a:endParaRPr lang="en-AU" sz="2800" dirty="0">
              <a:latin typeface="Gotham Narrow"/>
            </a:endParaRPr>
          </a:p>
        </p:txBody>
      </p:sp>
      <p:pic>
        <p:nvPicPr>
          <p:cNvPr id="6" name="Picture 5" descr="Graphical user interface, text, application, email&#10;&#10;Description automatically generated">
            <a:extLst>
              <a:ext uri="{FF2B5EF4-FFF2-40B4-BE49-F238E27FC236}">
                <a16:creationId xmlns:a16="http://schemas.microsoft.com/office/drawing/2014/main" id="{11D8405C-D485-4EEE-BF54-7C01812B7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486" y="1367179"/>
            <a:ext cx="5301222" cy="5479355"/>
          </a:xfrm>
          <a:prstGeom prst="rect">
            <a:avLst/>
          </a:prstGeom>
        </p:spPr>
      </p:pic>
      <p:sp>
        <p:nvSpPr>
          <p:cNvPr id="7" name="Rectangle 6">
            <a:extLst>
              <a:ext uri="{FF2B5EF4-FFF2-40B4-BE49-F238E27FC236}">
                <a16:creationId xmlns:a16="http://schemas.microsoft.com/office/drawing/2014/main" id="{5E28E466-9172-4D4E-900E-BDEA05862FC6}"/>
              </a:ext>
            </a:extLst>
          </p:cNvPr>
          <p:cNvSpPr/>
          <p:nvPr/>
        </p:nvSpPr>
        <p:spPr>
          <a:xfrm>
            <a:off x="2763486" y="1275597"/>
            <a:ext cx="6742036" cy="360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2D9C5493-BBE3-4579-96CB-CCA6FCB2F5D1}"/>
              </a:ext>
            </a:extLst>
          </p:cNvPr>
          <p:cNvSpPr/>
          <p:nvPr/>
        </p:nvSpPr>
        <p:spPr>
          <a:xfrm>
            <a:off x="2763486" y="1905230"/>
            <a:ext cx="6742036" cy="474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2D11D30-72F7-48DE-BDEB-581D20306CBC}"/>
              </a:ext>
            </a:extLst>
          </p:cNvPr>
          <p:cNvSpPr/>
          <p:nvPr/>
        </p:nvSpPr>
        <p:spPr>
          <a:xfrm>
            <a:off x="2787009" y="2423680"/>
            <a:ext cx="6742036" cy="360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AB34260-7077-4C2C-B2BF-D1644D59817F}"/>
              </a:ext>
            </a:extLst>
          </p:cNvPr>
          <p:cNvSpPr/>
          <p:nvPr/>
        </p:nvSpPr>
        <p:spPr>
          <a:xfrm>
            <a:off x="2763485" y="2834229"/>
            <a:ext cx="6765559" cy="737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9C46796E-4B17-4E74-8943-CD5C6F6438E0}"/>
              </a:ext>
            </a:extLst>
          </p:cNvPr>
          <p:cNvSpPr/>
          <p:nvPr/>
        </p:nvSpPr>
        <p:spPr>
          <a:xfrm>
            <a:off x="2763485" y="3886319"/>
            <a:ext cx="6765558" cy="647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3BCDF937-B4BA-4ECF-B285-8311ECDEF92A}"/>
              </a:ext>
            </a:extLst>
          </p:cNvPr>
          <p:cNvSpPr/>
          <p:nvPr/>
        </p:nvSpPr>
        <p:spPr>
          <a:xfrm>
            <a:off x="2724982" y="4759583"/>
            <a:ext cx="6742036" cy="360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ACFFE0A-E46B-44E8-BB96-0434D3C0B0A2}"/>
              </a:ext>
            </a:extLst>
          </p:cNvPr>
          <p:cNvSpPr/>
          <p:nvPr/>
        </p:nvSpPr>
        <p:spPr>
          <a:xfrm>
            <a:off x="2724981" y="5294336"/>
            <a:ext cx="7204629" cy="15636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8586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Zoom LTI as Instructor – Schedule a Meeting</a:t>
            </a:r>
            <a:br>
              <a:rPr lang="en-AU" b="1" dirty="0"/>
            </a:br>
            <a:endParaRPr lang="en-AU" dirty="0">
              <a:solidFill>
                <a:srgbClr val="990033"/>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7EC15E27-9F60-45B9-8796-36E0C4395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366" y="1687650"/>
            <a:ext cx="8669134" cy="4223107"/>
          </a:xfrm>
          <a:prstGeom prst="rect">
            <a:avLst/>
          </a:prstGeom>
        </p:spPr>
      </p:pic>
      <p:sp>
        <p:nvSpPr>
          <p:cNvPr id="4" name="Rectangle 3">
            <a:extLst>
              <a:ext uri="{FF2B5EF4-FFF2-40B4-BE49-F238E27FC236}">
                <a16:creationId xmlns:a16="http://schemas.microsoft.com/office/drawing/2014/main" id="{3BCB3FA3-F1D3-412C-8ABE-FD77D27F42CF}"/>
              </a:ext>
            </a:extLst>
          </p:cNvPr>
          <p:cNvSpPr/>
          <p:nvPr/>
        </p:nvSpPr>
        <p:spPr>
          <a:xfrm>
            <a:off x="4272197" y="5096656"/>
            <a:ext cx="1049311" cy="4347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1A9509EA-3EC1-49DC-82AD-1EF311501A85}"/>
              </a:ext>
            </a:extLst>
          </p:cNvPr>
          <p:cNvSpPr/>
          <p:nvPr/>
        </p:nvSpPr>
        <p:spPr>
          <a:xfrm>
            <a:off x="1603472" y="1918951"/>
            <a:ext cx="8669133" cy="434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2A594133-9E2C-4D0D-AAF7-0CE33B4DADE2}"/>
              </a:ext>
            </a:extLst>
          </p:cNvPr>
          <p:cNvSpPr/>
          <p:nvPr/>
        </p:nvSpPr>
        <p:spPr>
          <a:xfrm>
            <a:off x="1603472" y="2850753"/>
            <a:ext cx="8815536" cy="1653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6001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9582911" cy="1103839"/>
          </a:xfrm>
        </p:spPr>
        <p:txBody>
          <a:bodyPr>
            <a:normAutofit fontScale="90000"/>
          </a:bodyPr>
          <a:lstStyle/>
          <a:p>
            <a:r>
              <a:rPr lang="en-AU" b="1" dirty="0">
                <a:solidFill>
                  <a:srgbClr val="990033"/>
                </a:solidFill>
              </a:rPr>
              <a:t>Zoom LTI as Instructor – Zoom Dashboard: Upcoming Meetings</a:t>
            </a:r>
            <a:br>
              <a:rPr lang="en-AU" b="1" dirty="0"/>
            </a:br>
            <a:endParaRPr lang="en-AU" dirty="0">
              <a:solidFill>
                <a:srgbClr val="990033"/>
              </a:solidFill>
            </a:endParaRPr>
          </a:p>
        </p:txBody>
      </p:sp>
      <p:pic>
        <p:nvPicPr>
          <p:cNvPr id="4" name="Picture 3" descr="Graphical user interface, text, application&#10;&#10;Description automatically generated">
            <a:extLst>
              <a:ext uri="{FF2B5EF4-FFF2-40B4-BE49-F238E27FC236}">
                <a16:creationId xmlns:a16="http://schemas.microsoft.com/office/drawing/2014/main" id="{3E1CE0BD-2935-49C9-9B4F-C27031E84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31" y="1652990"/>
            <a:ext cx="10932460" cy="4010549"/>
          </a:xfrm>
          <a:prstGeom prst="rect">
            <a:avLst/>
          </a:prstGeom>
        </p:spPr>
      </p:pic>
      <p:sp>
        <p:nvSpPr>
          <p:cNvPr id="5" name="Rectangle 4">
            <a:extLst>
              <a:ext uri="{FF2B5EF4-FFF2-40B4-BE49-F238E27FC236}">
                <a16:creationId xmlns:a16="http://schemas.microsoft.com/office/drawing/2014/main" id="{5B8A2752-7AEB-429D-80B7-700FF21C3767}"/>
              </a:ext>
            </a:extLst>
          </p:cNvPr>
          <p:cNvSpPr/>
          <p:nvPr/>
        </p:nvSpPr>
        <p:spPr>
          <a:xfrm>
            <a:off x="830741" y="3428999"/>
            <a:ext cx="10622928" cy="2234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81303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9582911" cy="1103839"/>
          </a:xfrm>
        </p:spPr>
        <p:txBody>
          <a:bodyPr>
            <a:normAutofit fontScale="90000"/>
          </a:bodyPr>
          <a:lstStyle/>
          <a:p>
            <a:r>
              <a:rPr lang="en-AU" b="1" dirty="0">
                <a:solidFill>
                  <a:srgbClr val="990033"/>
                </a:solidFill>
              </a:rPr>
              <a:t>Zoom LTI as Instructor – Zoom Dashboard: Previous Meetings</a:t>
            </a:r>
            <a:br>
              <a:rPr lang="en-AU" b="1" dirty="0"/>
            </a:br>
            <a:endParaRPr lang="en-AU" dirty="0">
              <a:solidFill>
                <a:srgbClr val="990033"/>
              </a:solidFill>
            </a:endParaRPr>
          </a:p>
        </p:txBody>
      </p:sp>
      <p:pic>
        <p:nvPicPr>
          <p:cNvPr id="6" name="Picture 5" descr="Graphical user interface, text, application, email&#10;&#10;Description automatically generated">
            <a:extLst>
              <a:ext uri="{FF2B5EF4-FFF2-40B4-BE49-F238E27FC236}">
                <a16:creationId xmlns:a16="http://schemas.microsoft.com/office/drawing/2014/main" id="{A5831AE6-0D3A-4792-B35B-7D3484EA8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98" y="1675674"/>
            <a:ext cx="10620804" cy="3856446"/>
          </a:xfrm>
          <a:prstGeom prst="rect">
            <a:avLst/>
          </a:prstGeom>
        </p:spPr>
      </p:pic>
      <p:sp>
        <p:nvSpPr>
          <p:cNvPr id="4" name="Rectangle 3">
            <a:extLst>
              <a:ext uri="{FF2B5EF4-FFF2-40B4-BE49-F238E27FC236}">
                <a16:creationId xmlns:a16="http://schemas.microsoft.com/office/drawing/2014/main" id="{0B4F9B52-0997-4BDB-8D8D-31831B379F7A}"/>
              </a:ext>
            </a:extLst>
          </p:cNvPr>
          <p:cNvSpPr/>
          <p:nvPr/>
        </p:nvSpPr>
        <p:spPr>
          <a:xfrm>
            <a:off x="882256" y="3812146"/>
            <a:ext cx="10524146" cy="10560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76385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9902951" cy="1103839"/>
          </a:xfrm>
        </p:spPr>
        <p:txBody>
          <a:bodyPr>
            <a:normAutofit fontScale="90000"/>
          </a:bodyPr>
          <a:lstStyle/>
          <a:p>
            <a:r>
              <a:rPr lang="en-AU" b="1" dirty="0">
                <a:solidFill>
                  <a:srgbClr val="990033"/>
                </a:solidFill>
              </a:rPr>
              <a:t>Zoom LTI as Instructor – Zoom Dashboard: Personal Meeting Room</a:t>
            </a:r>
            <a:br>
              <a:rPr lang="en-AU" b="1" dirty="0"/>
            </a:br>
            <a:endParaRPr lang="en-AU" dirty="0">
              <a:solidFill>
                <a:srgbClr val="990033"/>
              </a:solidFill>
            </a:endParaRPr>
          </a:p>
        </p:txBody>
      </p:sp>
      <p:pic>
        <p:nvPicPr>
          <p:cNvPr id="4" name="Picture 3" descr="Graphical user interface, application&#10;&#10;Description automatically generated">
            <a:extLst>
              <a:ext uri="{FF2B5EF4-FFF2-40B4-BE49-F238E27FC236}">
                <a16:creationId xmlns:a16="http://schemas.microsoft.com/office/drawing/2014/main" id="{E05D04EF-41F7-47C2-8944-90FEB28D2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02" y="1551894"/>
            <a:ext cx="6168000" cy="4828080"/>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9E1682D-9B63-472D-8734-B53EACC67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493" y="2834641"/>
            <a:ext cx="4336364" cy="2939908"/>
          </a:xfrm>
          <a:prstGeom prst="rect">
            <a:avLst/>
          </a:prstGeom>
        </p:spPr>
      </p:pic>
      <p:sp>
        <p:nvSpPr>
          <p:cNvPr id="6" name="Rectangle 5">
            <a:extLst>
              <a:ext uri="{FF2B5EF4-FFF2-40B4-BE49-F238E27FC236}">
                <a16:creationId xmlns:a16="http://schemas.microsoft.com/office/drawing/2014/main" id="{05765DC2-E866-42B2-A1DB-3CAEB909041B}"/>
              </a:ext>
            </a:extLst>
          </p:cNvPr>
          <p:cNvSpPr/>
          <p:nvPr/>
        </p:nvSpPr>
        <p:spPr>
          <a:xfrm>
            <a:off x="842402" y="1551894"/>
            <a:ext cx="6742036" cy="360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C3A4C62-CF17-4791-AD03-5424E55A55A8}"/>
              </a:ext>
            </a:extLst>
          </p:cNvPr>
          <p:cNvSpPr/>
          <p:nvPr/>
        </p:nvSpPr>
        <p:spPr>
          <a:xfrm>
            <a:off x="842402" y="2654337"/>
            <a:ext cx="6291091" cy="360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8D66FF05-6DA6-4206-97BF-78A10E763F2A}"/>
              </a:ext>
            </a:extLst>
          </p:cNvPr>
          <p:cNvSpPr/>
          <p:nvPr/>
        </p:nvSpPr>
        <p:spPr>
          <a:xfrm>
            <a:off x="745904" y="3195249"/>
            <a:ext cx="6264498" cy="32146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4A9CEE7-8A54-488D-8785-5AB7AF1B220C}"/>
              </a:ext>
            </a:extLst>
          </p:cNvPr>
          <p:cNvSpPr/>
          <p:nvPr/>
        </p:nvSpPr>
        <p:spPr>
          <a:xfrm>
            <a:off x="7203071" y="2860399"/>
            <a:ext cx="4593977" cy="2914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403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9902951" cy="1103839"/>
          </a:xfrm>
        </p:spPr>
        <p:txBody>
          <a:bodyPr>
            <a:normAutofit/>
          </a:bodyPr>
          <a:lstStyle/>
          <a:p>
            <a:r>
              <a:rPr lang="en-AU" b="1" dirty="0">
                <a:solidFill>
                  <a:srgbClr val="990033"/>
                </a:solidFill>
              </a:rPr>
              <a:t>Zoom LTI as Instructor – Zoom Dashboard: Cloud Recordings</a:t>
            </a:r>
            <a:br>
              <a:rPr lang="en-AU" b="1" dirty="0"/>
            </a:br>
            <a:endParaRPr lang="en-AU" dirty="0">
              <a:solidFill>
                <a:srgbClr val="990033"/>
              </a:solidFill>
            </a:endParaRPr>
          </a:p>
        </p:txBody>
      </p:sp>
      <p:sp>
        <p:nvSpPr>
          <p:cNvPr id="5" name="TextBox 4">
            <a:extLst>
              <a:ext uri="{FF2B5EF4-FFF2-40B4-BE49-F238E27FC236}">
                <a16:creationId xmlns:a16="http://schemas.microsoft.com/office/drawing/2014/main" id="{2DBAA16B-F18E-40A7-9753-45528752E9E0}"/>
              </a:ext>
            </a:extLst>
          </p:cNvPr>
          <p:cNvSpPr txBox="1"/>
          <p:nvPr/>
        </p:nvSpPr>
        <p:spPr>
          <a:xfrm>
            <a:off x="521209" y="1544622"/>
            <a:ext cx="11043689" cy="1384995"/>
          </a:xfrm>
          <a:prstGeom prst="rect">
            <a:avLst/>
          </a:prstGeom>
          <a:noFill/>
        </p:spPr>
        <p:txBody>
          <a:bodyPr wrap="square" rtlCol="0">
            <a:spAutoFit/>
          </a:bodyPr>
          <a:lstStyle/>
          <a:p>
            <a:pPr marL="285750" indent="-285750">
              <a:buFont typeface="Arial" panose="020B0604020202020204" pitchFamily="34" charset="0"/>
              <a:buChar char="•"/>
            </a:pPr>
            <a:r>
              <a:rPr lang="en-AU" sz="2800" dirty="0">
                <a:latin typeface="GothamNarrow-Book" pitchFamily="50" charset="0"/>
              </a:rPr>
              <a:t>Only </a:t>
            </a:r>
            <a:r>
              <a:rPr lang="en-AU" sz="2800" b="1" dirty="0">
                <a:latin typeface="GothamNarrow-Book" pitchFamily="50" charset="0"/>
              </a:rPr>
              <a:t>Cloud Recordings</a:t>
            </a:r>
            <a:r>
              <a:rPr lang="en-AU" sz="2800" dirty="0">
                <a:latin typeface="GothamNarrow-Book" pitchFamily="50" charset="0"/>
              </a:rPr>
              <a:t> will be visible in the LTI tool</a:t>
            </a:r>
            <a:br>
              <a:rPr lang="en-AU" sz="2800" dirty="0">
                <a:latin typeface="Gotham Narrow"/>
              </a:rPr>
            </a:br>
            <a:endParaRPr lang="en-AU" sz="2800" dirty="0">
              <a:latin typeface="Gotham Narrow"/>
            </a:endParaRPr>
          </a:p>
          <a:p>
            <a:pPr marL="514350" indent="-514350">
              <a:buFont typeface="+mj-lt"/>
              <a:buAutoNum type="arabicPeriod"/>
            </a:pPr>
            <a:endParaRPr lang="en-AU" sz="2800" dirty="0">
              <a:latin typeface="Gotham Narrow"/>
            </a:endParaRPr>
          </a:p>
        </p:txBody>
      </p:sp>
      <p:pic>
        <p:nvPicPr>
          <p:cNvPr id="6" name="Picture 5" descr="Graphical user interface, text, application, email&#10;&#10;Description automatically generated">
            <a:extLst>
              <a:ext uri="{FF2B5EF4-FFF2-40B4-BE49-F238E27FC236}">
                <a16:creationId xmlns:a16="http://schemas.microsoft.com/office/drawing/2014/main" id="{631F77D0-F6DB-43C5-A555-890239FE0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9" y="2475094"/>
            <a:ext cx="10808255" cy="2044805"/>
          </a:xfrm>
          <a:prstGeom prst="rect">
            <a:avLst/>
          </a:prstGeom>
        </p:spPr>
      </p:pic>
      <p:pic>
        <p:nvPicPr>
          <p:cNvPr id="9" name="Picture 8">
            <a:extLst>
              <a:ext uri="{FF2B5EF4-FFF2-40B4-BE49-F238E27FC236}">
                <a16:creationId xmlns:a16="http://schemas.microsoft.com/office/drawing/2014/main" id="{54B32437-9635-4A32-99D7-2D31956A2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09" y="5087480"/>
            <a:ext cx="10827306" cy="711237"/>
          </a:xfrm>
          <a:prstGeom prst="rect">
            <a:avLst/>
          </a:prstGeom>
        </p:spPr>
      </p:pic>
      <p:sp>
        <p:nvSpPr>
          <p:cNvPr id="7" name="Rectangle 6">
            <a:extLst>
              <a:ext uri="{FF2B5EF4-FFF2-40B4-BE49-F238E27FC236}">
                <a16:creationId xmlns:a16="http://schemas.microsoft.com/office/drawing/2014/main" id="{74CFE468-56EA-4657-9B35-A786E153792B}"/>
              </a:ext>
            </a:extLst>
          </p:cNvPr>
          <p:cNvSpPr/>
          <p:nvPr/>
        </p:nvSpPr>
        <p:spPr>
          <a:xfrm>
            <a:off x="627102" y="2865677"/>
            <a:ext cx="4279749" cy="3477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E6628865-84AB-47EE-A170-E3EDCBB220CC}"/>
              </a:ext>
            </a:extLst>
          </p:cNvPr>
          <p:cNvSpPr/>
          <p:nvPr/>
        </p:nvSpPr>
        <p:spPr>
          <a:xfrm>
            <a:off x="965915" y="5413126"/>
            <a:ext cx="1558344" cy="3477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3515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9902951" cy="1103839"/>
          </a:xfrm>
        </p:spPr>
        <p:txBody>
          <a:bodyPr>
            <a:normAutofit/>
          </a:bodyPr>
          <a:lstStyle/>
          <a:p>
            <a:r>
              <a:rPr lang="en-AU" b="1" dirty="0">
                <a:solidFill>
                  <a:srgbClr val="990033"/>
                </a:solidFill>
              </a:rPr>
              <a:t>Zoom LTI as Instructor – Zoom Dashboard: Cloud Recordings</a:t>
            </a:r>
            <a:br>
              <a:rPr lang="en-AU" b="1" dirty="0"/>
            </a:br>
            <a:endParaRPr lang="en-AU" dirty="0">
              <a:solidFill>
                <a:srgbClr val="990033"/>
              </a:solidFill>
            </a:endParaRPr>
          </a:p>
        </p:txBody>
      </p:sp>
      <p:sp>
        <p:nvSpPr>
          <p:cNvPr id="5" name="TextBox 4">
            <a:extLst>
              <a:ext uri="{FF2B5EF4-FFF2-40B4-BE49-F238E27FC236}">
                <a16:creationId xmlns:a16="http://schemas.microsoft.com/office/drawing/2014/main" id="{2DBAA16B-F18E-40A7-9753-45528752E9E0}"/>
              </a:ext>
            </a:extLst>
          </p:cNvPr>
          <p:cNvSpPr txBox="1"/>
          <p:nvPr/>
        </p:nvSpPr>
        <p:spPr>
          <a:xfrm>
            <a:off x="749508" y="1825778"/>
            <a:ext cx="393056" cy="1384995"/>
          </a:xfrm>
          <a:prstGeom prst="rect">
            <a:avLst/>
          </a:prstGeom>
          <a:noFill/>
        </p:spPr>
        <p:txBody>
          <a:bodyPr wrap="square" rtlCol="0">
            <a:spAutoFit/>
          </a:bodyPr>
          <a:lstStyle/>
          <a:p>
            <a:br>
              <a:rPr lang="en-AU" sz="2800" dirty="0">
                <a:latin typeface="Gotham Narrow"/>
              </a:rPr>
            </a:br>
            <a:endParaRPr lang="en-AU" sz="2800" dirty="0">
              <a:latin typeface="Gotham Narrow"/>
            </a:endParaRPr>
          </a:p>
          <a:p>
            <a:pPr marL="514350" indent="-514350">
              <a:buFont typeface="+mj-lt"/>
              <a:buAutoNum type="arabicPeriod"/>
            </a:pPr>
            <a:endParaRPr lang="en-AU" sz="2800" dirty="0">
              <a:latin typeface="Gotham Narrow"/>
            </a:endParaRPr>
          </a:p>
        </p:txBody>
      </p:sp>
      <p:pic>
        <p:nvPicPr>
          <p:cNvPr id="4" name="Picture 3" descr="Graphical user interface, application&#10;&#10;Description automatically generated">
            <a:extLst>
              <a:ext uri="{FF2B5EF4-FFF2-40B4-BE49-F238E27FC236}">
                <a16:creationId xmlns:a16="http://schemas.microsoft.com/office/drawing/2014/main" id="{FB2EE429-4714-433D-9D88-897F487EA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74" y="2152116"/>
            <a:ext cx="5554850" cy="3409236"/>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64E83C1E-9A14-40FB-A5D7-83CB976CB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467" y="2500157"/>
            <a:ext cx="5417324" cy="2713154"/>
          </a:xfrm>
          <a:prstGeom prst="rect">
            <a:avLst/>
          </a:prstGeom>
        </p:spPr>
      </p:pic>
      <p:sp>
        <p:nvSpPr>
          <p:cNvPr id="7" name="TextBox 6">
            <a:extLst>
              <a:ext uri="{FF2B5EF4-FFF2-40B4-BE49-F238E27FC236}">
                <a16:creationId xmlns:a16="http://schemas.microsoft.com/office/drawing/2014/main" id="{61516B6B-AA1C-42B7-9FF3-178BADDF3547}"/>
              </a:ext>
            </a:extLst>
          </p:cNvPr>
          <p:cNvSpPr txBox="1"/>
          <p:nvPr/>
        </p:nvSpPr>
        <p:spPr>
          <a:xfrm>
            <a:off x="521209" y="1653467"/>
            <a:ext cx="3593804" cy="584775"/>
          </a:xfrm>
          <a:prstGeom prst="rect">
            <a:avLst/>
          </a:prstGeom>
          <a:noFill/>
        </p:spPr>
        <p:txBody>
          <a:bodyPr wrap="none" rtlCol="0">
            <a:spAutoFit/>
          </a:bodyPr>
          <a:lstStyle/>
          <a:p>
            <a:r>
              <a:rPr lang="en-AU" sz="3200" dirty="0">
                <a:latin typeface="GothamNarrow-Book" pitchFamily="50" charset="0"/>
              </a:rPr>
              <a:t>1. Recording Details</a:t>
            </a:r>
          </a:p>
        </p:txBody>
      </p:sp>
      <p:sp>
        <p:nvSpPr>
          <p:cNvPr id="8" name="TextBox 7">
            <a:extLst>
              <a:ext uri="{FF2B5EF4-FFF2-40B4-BE49-F238E27FC236}">
                <a16:creationId xmlns:a16="http://schemas.microsoft.com/office/drawing/2014/main" id="{CFDF0D26-0CA8-48B6-A77B-0BD428CA484B}"/>
              </a:ext>
            </a:extLst>
          </p:cNvPr>
          <p:cNvSpPr txBox="1"/>
          <p:nvPr/>
        </p:nvSpPr>
        <p:spPr>
          <a:xfrm>
            <a:off x="6142913" y="1642876"/>
            <a:ext cx="5383077" cy="584775"/>
          </a:xfrm>
          <a:prstGeom prst="rect">
            <a:avLst/>
          </a:prstGeom>
          <a:noFill/>
        </p:spPr>
        <p:txBody>
          <a:bodyPr wrap="none" rtlCol="0">
            <a:spAutoFit/>
          </a:bodyPr>
          <a:lstStyle/>
          <a:p>
            <a:r>
              <a:rPr lang="en-AU" sz="3200" dirty="0">
                <a:latin typeface="GothamNarrow-Book" pitchFamily="50" charset="0"/>
              </a:rPr>
              <a:t>2. Save passcode to clipboard</a:t>
            </a:r>
          </a:p>
        </p:txBody>
      </p:sp>
    </p:spTree>
    <p:extLst>
      <p:ext uri="{BB962C8B-B14F-4D97-AF65-F5344CB8AC3E}">
        <p14:creationId xmlns:p14="http://schemas.microsoft.com/office/powerpoint/2010/main" val="117587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9902951" cy="1103839"/>
          </a:xfrm>
        </p:spPr>
        <p:txBody>
          <a:bodyPr>
            <a:normAutofit/>
          </a:bodyPr>
          <a:lstStyle/>
          <a:p>
            <a:r>
              <a:rPr lang="en-AU" b="1" dirty="0">
                <a:solidFill>
                  <a:srgbClr val="990033"/>
                </a:solidFill>
              </a:rPr>
              <a:t>Zoom LTI as Instructor – Zoom Dashboard: Cloud Recordings</a:t>
            </a:r>
            <a:br>
              <a:rPr lang="en-AU" b="1" dirty="0"/>
            </a:br>
            <a:endParaRPr lang="en-AU" dirty="0">
              <a:solidFill>
                <a:srgbClr val="990033"/>
              </a:solidFill>
            </a:endParaRPr>
          </a:p>
        </p:txBody>
      </p:sp>
      <p:sp>
        <p:nvSpPr>
          <p:cNvPr id="5" name="TextBox 4">
            <a:extLst>
              <a:ext uri="{FF2B5EF4-FFF2-40B4-BE49-F238E27FC236}">
                <a16:creationId xmlns:a16="http://schemas.microsoft.com/office/drawing/2014/main" id="{2DBAA16B-F18E-40A7-9753-45528752E9E0}"/>
              </a:ext>
            </a:extLst>
          </p:cNvPr>
          <p:cNvSpPr txBox="1"/>
          <p:nvPr/>
        </p:nvSpPr>
        <p:spPr>
          <a:xfrm>
            <a:off x="521209" y="1514642"/>
            <a:ext cx="5317932" cy="1384995"/>
          </a:xfrm>
          <a:prstGeom prst="rect">
            <a:avLst/>
          </a:prstGeom>
          <a:noFill/>
        </p:spPr>
        <p:txBody>
          <a:bodyPr wrap="square" rtlCol="0">
            <a:spAutoFit/>
          </a:bodyPr>
          <a:lstStyle/>
          <a:p>
            <a:r>
              <a:rPr lang="en-AU" sz="2800" dirty="0">
                <a:latin typeface="Gotham Narrow"/>
              </a:rPr>
              <a:t>3. Sign in with WSU credentials</a:t>
            </a:r>
            <a:br>
              <a:rPr lang="en-AU" sz="2800" dirty="0">
                <a:latin typeface="Gotham Narrow"/>
              </a:rPr>
            </a:br>
            <a:endParaRPr lang="en-AU" sz="2800" dirty="0">
              <a:latin typeface="Gotham Narrow"/>
            </a:endParaRPr>
          </a:p>
          <a:p>
            <a:pPr marL="514350" indent="-514350">
              <a:buFont typeface="+mj-lt"/>
              <a:buAutoNum type="arabicPeriod"/>
            </a:pPr>
            <a:endParaRPr lang="en-AU" sz="2800" dirty="0">
              <a:latin typeface="Gotham Narrow"/>
            </a:endParaRPr>
          </a:p>
        </p:txBody>
      </p:sp>
      <p:pic>
        <p:nvPicPr>
          <p:cNvPr id="7" name="Picture 6" descr="Graphical user interface, application, website&#10;&#10;Description automatically generated">
            <a:extLst>
              <a:ext uri="{FF2B5EF4-FFF2-40B4-BE49-F238E27FC236}">
                <a16:creationId xmlns:a16="http://schemas.microsoft.com/office/drawing/2014/main" id="{42D6E407-F84C-4274-96C8-8FC88FCDA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9" y="2009890"/>
            <a:ext cx="6491517" cy="3573312"/>
          </a:xfrm>
          <a:prstGeom prst="rect">
            <a:avLst/>
          </a:prstGeom>
        </p:spPr>
      </p:pic>
      <p:pic>
        <p:nvPicPr>
          <p:cNvPr id="9" name="Picture 8" descr="A picture containing text, indoor, person, electronics&#10;&#10;Description automatically generated">
            <a:extLst>
              <a:ext uri="{FF2B5EF4-FFF2-40B4-BE49-F238E27FC236}">
                <a16:creationId xmlns:a16="http://schemas.microsoft.com/office/drawing/2014/main" id="{D09DE059-DED0-4B7F-85D0-707B09732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2131" y="2316621"/>
            <a:ext cx="5607427" cy="3266581"/>
          </a:xfrm>
          <a:prstGeom prst="rect">
            <a:avLst/>
          </a:prstGeom>
        </p:spPr>
      </p:pic>
      <p:sp>
        <p:nvSpPr>
          <p:cNvPr id="15" name="TextBox 14">
            <a:extLst>
              <a:ext uri="{FF2B5EF4-FFF2-40B4-BE49-F238E27FC236}">
                <a16:creationId xmlns:a16="http://schemas.microsoft.com/office/drawing/2014/main" id="{7E8F0583-6EFF-46E8-8468-807726781662}"/>
              </a:ext>
            </a:extLst>
          </p:cNvPr>
          <p:cNvSpPr txBox="1"/>
          <p:nvPr/>
        </p:nvSpPr>
        <p:spPr>
          <a:xfrm>
            <a:off x="6332131" y="1519282"/>
            <a:ext cx="6093500" cy="523220"/>
          </a:xfrm>
          <a:prstGeom prst="rect">
            <a:avLst/>
          </a:prstGeom>
          <a:noFill/>
        </p:spPr>
        <p:txBody>
          <a:bodyPr wrap="square">
            <a:spAutoFit/>
          </a:bodyPr>
          <a:lstStyle/>
          <a:p>
            <a:r>
              <a:rPr lang="en-AU" sz="2800" dirty="0">
                <a:latin typeface="Gotham Narrow"/>
              </a:rPr>
              <a:t>4. Watch Recording</a:t>
            </a:r>
          </a:p>
        </p:txBody>
      </p:sp>
    </p:spTree>
    <p:extLst>
      <p:ext uri="{BB962C8B-B14F-4D97-AF65-F5344CB8AC3E}">
        <p14:creationId xmlns:p14="http://schemas.microsoft.com/office/powerpoint/2010/main" val="26532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108"/>
            <a:ext cx="12192000" cy="6858000"/>
          </a:xfrm>
          <a:custGeom>
            <a:avLst/>
            <a:gdLst/>
            <a:ahLst/>
            <a:cxnLst/>
            <a:rect l="l" t="t" r="r" b="b"/>
            <a:pathLst>
              <a:path w="16256000" h="9144000">
                <a:moveTo>
                  <a:pt x="16256000" y="0"/>
                </a:moveTo>
                <a:lnTo>
                  <a:pt x="0" y="0"/>
                </a:lnTo>
                <a:lnTo>
                  <a:pt x="0" y="9144000"/>
                </a:lnTo>
                <a:lnTo>
                  <a:pt x="16256000" y="9144000"/>
                </a:lnTo>
                <a:lnTo>
                  <a:pt x="16256000" y="0"/>
                </a:lnTo>
                <a:close/>
              </a:path>
            </a:pathLst>
          </a:custGeom>
          <a:solidFill>
            <a:srgbClr val="990033"/>
          </a:solidFill>
        </p:spPr>
        <p:txBody>
          <a:bodyPr wrap="square" lIns="0" tIns="0" rIns="0" bIns="0" rtlCol="0"/>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AU" sz="1013"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object 3"/>
          <p:cNvPicPr/>
          <p:nvPr/>
        </p:nvPicPr>
        <p:blipFill>
          <a:blip r:embed="rId3" cstate="print"/>
          <a:stretch>
            <a:fillRect/>
          </a:stretch>
        </p:blipFill>
        <p:spPr>
          <a:xfrm>
            <a:off x="6836229" y="2416630"/>
            <a:ext cx="5355771" cy="4431262"/>
          </a:xfrm>
          <a:prstGeom prst="rect">
            <a:avLst/>
          </a:prstGeom>
        </p:spPr>
      </p:pic>
      <p:sp>
        <p:nvSpPr>
          <p:cNvPr id="4" name="object 4"/>
          <p:cNvSpPr/>
          <p:nvPr/>
        </p:nvSpPr>
        <p:spPr>
          <a:xfrm>
            <a:off x="1763486" y="245873"/>
            <a:ext cx="506492" cy="632936"/>
          </a:xfrm>
          <a:custGeom>
            <a:avLst/>
            <a:gdLst/>
            <a:ahLst/>
            <a:cxnLst/>
            <a:rect l="l" t="t" r="r" b="b"/>
            <a:pathLst>
              <a:path w="900430" h="1125220">
                <a:moveTo>
                  <a:pt x="899998" y="0"/>
                </a:moveTo>
                <a:lnTo>
                  <a:pt x="0" y="0"/>
                </a:lnTo>
                <a:lnTo>
                  <a:pt x="0" y="676782"/>
                </a:lnTo>
                <a:lnTo>
                  <a:pt x="5728" y="725796"/>
                </a:lnTo>
                <a:lnTo>
                  <a:pt x="21849" y="773243"/>
                </a:lnTo>
                <a:lnTo>
                  <a:pt x="46764" y="818852"/>
                </a:lnTo>
                <a:lnTo>
                  <a:pt x="78875" y="862357"/>
                </a:lnTo>
                <a:lnTo>
                  <a:pt x="116584" y="903486"/>
                </a:lnTo>
                <a:lnTo>
                  <a:pt x="158293" y="941973"/>
                </a:lnTo>
                <a:lnTo>
                  <a:pt x="202404" y="977546"/>
                </a:lnTo>
                <a:lnTo>
                  <a:pt x="247319" y="1009939"/>
                </a:lnTo>
                <a:lnTo>
                  <a:pt x="291440" y="1038880"/>
                </a:lnTo>
                <a:lnTo>
                  <a:pt x="333168" y="1064102"/>
                </a:lnTo>
                <a:lnTo>
                  <a:pt x="370907" y="1085336"/>
                </a:lnTo>
                <a:lnTo>
                  <a:pt x="428021" y="1114761"/>
                </a:lnTo>
                <a:lnTo>
                  <a:pt x="449999" y="1125004"/>
                </a:lnTo>
                <a:lnTo>
                  <a:pt x="455798" y="1122415"/>
                </a:lnTo>
                <a:lnTo>
                  <a:pt x="496945" y="1102312"/>
                </a:lnTo>
                <a:lnTo>
                  <a:pt x="566834" y="1064102"/>
                </a:lnTo>
                <a:lnTo>
                  <a:pt x="608563" y="1038880"/>
                </a:lnTo>
                <a:lnTo>
                  <a:pt x="652683" y="1009939"/>
                </a:lnTo>
                <a:lnTo>
                  <a:pt x="697598" y="977546"/>
                </a:lnTo>
                <a:lnTo>
                  <a:pt x="741708" y="941973"/>
                </a:lnTo>
                <a:lnTo>
                  <a:pt x="783416" y="903486"/>
                </a:lnTo>
                <a:lnTo>
                  <a:pt x="821124" y="862357"/>
                </a:lnTo>
                <a:lnTo>
                  <a:pt x="853234" y="818852"/>
                </a:lnTo>
                <a:lnTo>
                  <a:pt x="238975" y="810183"/>
                </a:lnTo>
                <a:lnTo>
                  <a:pt x="90004" y="179997"/>
                </a:lnTo>
                <a:lnTo>
                  <a:pt x="899998" y="179997"/>
                </a:lnTo>
                <a:lnTo>
                  <a:pt x="899998" y="0"/>
                </a:lnTo>
                <a:close/>
              </a:path>
              <a:path w="900430" h="1125220">
                <a:moveTo>
                  <a:pt x="449630" y="378790"/>
                </a:moveTo>
                <a:lnTo>
                  <a:pt x="356882" y="767676"/>
                </a:lnTo>
                <a:lnTo>
                  <a:pt x="324800" y="775275"/>
                </a:lnTo>
                <a:lnTo>
                  <a:pt x="294328" y="784977"/>
                </a:lnTo>
                <a:lnTo>
                  <a:pt x="265657" y="796655"/>
                </a:lnTo>
                <a:lnTo>
                  <a:pt x="238975" y="810183"/>
                </a:lnTo>
                <a:lnTo>
                  <a:pt x="660577" y="810183"/>
                </a:lnTo>
                <a:lnTo>
                  <a:pt x="633894" y="796653"/>
                </a:lnTo>
                <a:lnTo>
                  <a:pt x="605218" y="784972"/>
                </a:lnTo>
                <a:lnTo>
                  <a:pt x="574742" y="775270"/>
                </a:lnTo>
                <a:lnTo>
                  <a:pt x="542658" y="767676"/>
                </a:lnTo>
                <a:lnTo>
                  <a:pt x="449630" y="378790"/>
                </a:lnTo>
                <a:close/>
              </a:path>
              <a:path w="900430" h="1125220">
                <a:moveTo>
                  <a:pt x="899998" y="179997"/>
                </a:moveTo>
                <a:lnTo>
                  <a:pt x="809244" y="179997"/>
                </a:lnTo>
                <a:lnTo>
                  <a:pt x="660577" y="810183"/>
                </a:lnTo>
                <a:lnTo>
                  <a:pt x="857970" y="810183"/>
                </a:lnTo>
                <a:lnTo>
                  <a:pt x="878149" y="773243"/>
                </a:lnTo>
                <a:lnTo>
                  <a:pt x="894269" y="725796"/>
                </a:lnTo>
                <a:lnTo>
                  <a:pt x="899998" y="676782"/>
                </a:lnTo>
                <a:lnTo>
                  <a:pt x="899998" y="179997"/>
                </a:lnTo>
                <a:close/>
              </a:path>
              <a:path w="900430" h="1125220">
                <a:moveTo>
                  <a:pt x="409905" y="179997"/>
                </a:moveTo>
                <a:lnTo>
                  <a:pt x="183451" y="179997"/>
                </a:lnTo>
                <a:lnTo>
                  <a:pt x="297091" y="652005"/>
                </a:lnTo>
                <a:lnTo>
                  <a:pt x="409905" y="179997"/>
                </a:lnTo>
                <a:close/>
              </a:path>
              <a:path w="900430" h="1125220">
                <a:moveTo>
                  <a:pt x="716102" y="179997"/>
                </a:moveTo>
                <a:lnTo>
                  <a:pt x="489343" y="179997"/>
                </a:lnTo>
                <a:lnTo>
                  <a:pt x="604545" y="652005"/>
                </a:lnTo>
                <a:lnTo>
                  <a:pt x="716102" y="179997"/>
                </a:lnTo>
                <a:close/>
              </a:path>
            </a:pathLst>
          </a:custGeom>
          <a:solidFill>
            <a:srgbClr val="FFFFFF"/>
          </a:solidFill>
        </p:spPr>
        <p:txBody>
          <a:bodyPr wrap="square" lIns="0" tIns="0" rIns="0" bIns="0" rtlCol="0"/>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238126" y="1144898"/>
            <a:ext cx="4486275" cy="5713102"/>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42" normalizeH="0" baseline="0" noProof="0" dirty="0">
                <a:ln>
                  <a:noFill/>
                </a:ln>
                <a:solidFill>
                  <a:prstClr val="white"/>
                </a:solidFill>
                <a:effectLst/>
                <a:uLnTx/>
                <a:uFillTx/>
                <a:latin typeface="Cronicle"/>
                <a:ea typeface="+mn-ea"/>
                <a:cs typeface="+mn-cs"/>
              </a:rPr>
              <a:t>ACKNOWLEDGEMENT OF COUNTRY</a:t>
            </a: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AU" sz="2025" b="0" i="0" u="none" strike="noStrike" kern="1200" cap="none" spc="-42" normalizeH="0" baseline="0" noProof="0" dirty="0">
              <a:ln>
                <a:noFill/>
              </a:ln>
              <a:solidFill>
                <a:prstClr val="black"/>
              </a:solidFill>
              <a:effectLst/>
              <a:uLnTx/>
              <a:uFillTx/>
              <a:latin typeface="Cronicle"/>
              <a:ea typeface="+mn-ea"/>
              <a:cs typeface="+mn-cs"/>
            </a:endParaRP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AU" sz="2025" b="0" i="0" u="none" strike="noStrike" kern="1200" cap="none" spc="-42" normalizeH="0" baseline="0" noProof="0" dirty="0">
              <a:ln>
                <a:noFill/>
              </a:ln>
              <a:solidFill>
                <a:prstClr val="black"/>
              </a:solidFill>
              <a:effectLst/>
              <a:uLnTx/>
              <a:uFillTx/>
              <a:latin typeface="Cronicle"/>
              <a:ea typeface="+mn-ea"/>
              <a:cs typeface="+mn-cs"/>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With respect for Aboriginal cultural protocol and out of recognition that its campuses occupy their traditional lands, Western Sydney University acknowledges the Darug, Eora, Dharawal (also referred to as Tharawal) and Wiradjuri peoples and thank them for their support of its work on their lands (Greater Western Sydney and beyond).</a:t>
            </a:r>
            <a:endParaRPr kumimoji="0" lang="en-AU"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AU" sz="2025" b="0" i="0" u="none" strike="noStrike" kern="1200" cap="none" spc="-42" normalizeH="0" baseline="0" noProof="0" dirty="0">
              <a:ln>
                <a:noFill/>
              </a:ln>
              <a:solidFill>
                <a:prstClr val="black"/>
              </a:solidFill>
              <a:effectLst/>
              <a:uLnTx/>
              <a:uFillTx/>
              <a:latin typeface="Cronicle"/>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AU" sz="2025" b="0" i="0" u="none" strike="noStrike" kern="1200" cap="none" spc="-42" normalizeH="0" baseline="0" noProof="0" dirty="0">
              <a:ln>
                <a:noFill/>
              </a:ln>
              <a:solidFill>
                <a:prstClr val="black"/>
              </a:solidFill>
              <a:effectLst/>
              <a:uLnTx/>
              <a:uFillTx/>
              <a:latin typeface="Cronicle"/>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AU" sz="2025" b="0" i="0" u="none" strike="noStrike" kern="1200" cap="none" spc="0" normalizeH="0" baseline="0" noProof="0" dirty="0">
              <a:ln>
                <a:noFill/>
              </a:ln>
              <a:solidFill>
                <a:prstClr val="black"/>
              </a:solidFill>
              <a:effectLst/>
              <a:uLnTx/>
              <a:uFillTx/>
              <a:latin typeface="Cronicle"/>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9902951" cy="1103839"/>
          </a:xfrm>
        </p:spPr>
        <p:txBody>
          <a:bodyPr>
            <a:normAutofit/>
          </a:bodyPr>
          <a:lstStyle/>
          <a:p>
            <a:r>
              <a:rPr lang="en-AU" b="1" dirty="0">
                <a:solidFill>
                  <a:srgbClr val="990033"/>
                </a:solidFill>
              </a:rPr>
              <a:t>Zoom LTI as Instructor – Zoom Dashboard: Cloud Recordings</a:t>
            </a:r>
            <a:br>
              <a:rPr lang="en-AU" b="1" dirty="0"/>
            </a:br>
            <a:endParaRPr lang="en-AU" dirty="0">
              <a:solidFill>
                <a:srgbClr val="990033"/>
              </a:solidFill>
            </a:endParaRPr>
          </a:p>
        </p:txBody>
      </p:sp>
      <p:sp>
        <p:nvSpPr>
          <p:cNvPr id="5" name="TextBox 4">
            <a:extLst>
              <a:ext uri="{FF2B5EF4-FFF2-40B4-BE49-F238E27FC236}">
                <a16:creationId xmlns:a16="http://schemas.microsoft.com/office/drawing/2014/main" id="{2DBAA16B-F18E-40A7-9753-45528752E9E0}"/>
              </a:ext>
            </a:extLst>
          </p:cNvPr>
          <p:cNvSpPr txBox="1"/>
          <p:nvPr/>
        </p:nvSpPr>
        <p:spPr>
          <a:xfrm>
            <a:off x="521209" y="1329178"/>
            <a:ext cx="11149582" cy="1815882"/>
          </a:xfrm>
          <a:prstGeom prst="rect">
            <a:avLst/>
          </a:prstGeom>
          <a:noFill/>
        </p:spPr>
        <p:txBody>
          <a:bodyPr wrap="square" rtlCol="0">
            <a:spAutoFit/>
          </a:bodyPr>
          <a:lstStyle/>
          <a:p>
            <a:pPr marL="285750" indent="-285750">
              <a:buFont typeface="Arial" panose="020B0604020202020204" pitchFamily="34" charset="0"/>
              <a:buChar char="•"/>
            </a:pPr>
            <a:r>
              <a:rPr lang="en-AU" sz="2800" dirty="0">
                <a:latin typeface="GothamNarrow-Book" pitchFamily="50" charset="0"/>
              </a:rPr>
              <a:t>Recordings disappear after 150 days - Download recordings ASAP</a:t>
            </a:r>
          </a:p>
          <a:p>
            <a:pPr marL="285750" indent="-285750">
              <a:buFont typeface="Arial" panose="020B0604020202020204" pitchFamily="34" charset="0"/>
              <a:buChar char="•"/>
            </a:pPr>
            <a:r>
              <a:rPr lang="en-AU" sz="2800" dirty="0">
                <a:latin typeface="GothamNarrow-Book" pitchFamily="50" charset="0"/>
              </a:rPr>
              <a:t>Confirmation email of Zoom Cloud Recording</a:t>
            </a:r>
            <a:br>
              <a:rPr lang="en-AU" sz="2800" dirty="0">
                <a:latin typeface="Gotham Narrow"/>
              </a:rPr>
            </a:br>
            <a:endParaRPr lang="en-AU" sz="2800" dirty="0">
              <a:latin typeface="Gotham Narrow"/>
            </a:endParaRPr>
          </a:p>
          <a:p>
            <a:pPr marL="514350" indent="-514350">
              <a:buFont typeface="+mj-lt"/>
              <a:buAutoNum type="arabicPeriod"/>
            </a:pPr>
            <a:endParaRPr lang="en-AU" sz="2800" dirty="0">
              <a:latin typeface="Gotham Narrow"/>
            </a:endParaRPr>
          </a:p>
        </p:txBody>
      </p:sp>
      <p:pic>
        <p:nvPicPr>
          <p:cNvPr id="4" name="Picture 3" descr="Graphical user interface, application&#10;&#10;Description automatically generated">
            <a:extLst>
              <a:ext uri="{FF2B5EF4-FFF2-40B4-BE49-F238E27FC236}">
                <a16:creationId xmlns:a16="http://schemas.microsoft.com/office/drawing/2014/main" id="{4D0491C1-451C-4810-85A9-2066D34E2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66" y="2351895"/>
            <a:ext cx="8060676" cy="3726006"/>
          </a:xfrm>
          <a:prstGeom prst="rect">
            <a:avLst/>
          </a:prstGeom>
        </p:spPr>
      </p:pic>
    </p:spTree>
    <p:extLst>
      <p:ext uri="{BB962C8B-B14F-4D97-AF65-F5344CB8AC3E}">
        <p14:creationId xmlns:p14="http://schemas.microsoft.com/office/powerpoint/2010/main" val="1368925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10177271" cy="1103839"/>
          </a:xfrm>
        </p:spPr>
        <p:txBody>
          <a:bodyPr>
            <a:normAutofit/>
          </a:bodyPr>
          <a:lstStyle/>
          <a:p>
            <a:r>
              <a:rPr lang="en-AU" b="1" dirty="0">
                <a:solidFill>
                  <a:srgbClr val="990033"/>
                </a:solidFill>
              </a:rPr>
              <a:t>Zoom LTI as Student – Zoom Dashboard: Upcoming Meetings</a:t>
            </a:r>
            <a:br>
              <a:rPr lang="en-AU" b="1" dirty="0"/>
            </a:br>
            <a:endParaRPr lang="en-AU" dirty="0">
              <a:solidFill>
                <a:srgbClr val="990033"/>
              </a:solidFill>
            </a:endParaRPr>
          </a:p>
        </p:txBody>
      </p:sp>
      <p:pic>
        <p:nvPicPr>
          <p:cNvPr id="4" name="Picture 3" descr="Graphical user interface, text, application, email, Teams&#10;&#10;Description automatically generated">
            <a:extLst>
              <a:ext uri="{FF2B5EF4-FFF2-40B4-BE49-F238E27FC236}">
                <a16:creationId xmlns:a16="http://schemas.microsoft.com/office/drawing/2014/main" id="{C855C9BD-BCCD-4EB7-BD9A-E7B6A668F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9" y="1828718"/>
            <a:ext cx="10975790" cy="3383362"/>
          </a:xfrm>
          <a:prstGeom prst="rect">
            <a:avLst/>
          </a:prstGeom>
        </p:spPr>
      </p:pic>
      <p:sp>
        <p:nvSpPr>
          <p:cNvPr id="5" name="Rectangle 4">
            <a:extLst>
              <a:ext uri="{FF2B5EF4-FFF2-40B4-BE49-F238E27FC236}">
                <a16:creationId xmlns:a16="http://schemas.microsoft.com/office/drawing/2014/main" id="{B5FC2180-1324-4BBF-B987-8F04F0746BC1}"/>
              </a:ext>
            </a:extLst>
          </p:cNvPr>
          <p:cNvSpPr/>
          <p:nvPr/>
        </p:nvSpPr>
        <p:spPr>
          <a:xfrm>
            <a:off x="392859" y="1648414"/>
            <a:ext cx="11277932" cy="5409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EBCC0FCB-CF48-404D-B1F7-9EC3C76EDADD}"/>
              </a:ext>
            </a:extLst>
          </p:cNvPr>
          <p:cNvSpPr/>
          <p:nvPr/>
        </p:nvSpPr>
        <p:spPr>
          <a:xfrm>
            <a:off x="695001" y="3683358"/>
            <a:ext cx="9492188" cy="17090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2396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10177271" cy="1103839"/>
          </a:xfrm>
        </p:spPr>
        <p:txBody>
          <a:bodyPr>
            <a:normAutofit/>
          </a:bodyPr>
          <a:lstStyle/>
          <a:p>
            <a:r>
              <a:rPr lang="en-AU" b="1" dirty="0">
                <a:solidFill>
                  <a:srgbClr val="990033"/>
                </a:solidFill>
              </a:rPr>
              <a:t>Zoom LTI as Student – Zoom Dashboard: Previous Meetings</a:t>
            </a:r>
            <a:br>
              <a:rPr lang="en-AU" b="1" dirty="0"/>
            </a:br>
            <a:endParaRPr lang="en-AU" dirty="0">
              <a:solidFill>
                <a:srgbClr val="990033"/>
              </a:solidFill>
            </a:endParaRPr>
          </a:p>
        </p:txBody>
      </p:sp>
      <p:pic>
        <p:nvPicPr>
          <p:cNvPr id="5" name="Picture 4" descr="Graphical user interface, application, Teams&#10;&#10;Description automatically generated">
            <a:extLst>
              <a:ext uri="{FF2B5EF4-FFF2-40B4-BE49-F238E27FC236}">
                <a16:creationId xmlns:a16="http://schemas.microsoft.com/office/drawing/2014/main" id="{4828FFDC-B386-4DE1-A1F1-CD01B97EA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88" y="1905565"/>
            <a:ext cx="10910766" cy="2971235"/>
          </a:xfrm>
          <a:prstGeom prst="rect">
            <a:avLst/>
          </a:prstGeom>
        </p:spPr>
      </p:pic>
      <p:sp>
        <p:nvSpPr>
          <p:cNvPr id="4" name="Rectangle 3">
            <a:extLst>
              <a:ext uri="{FF2B5EF4-FFF2-40B4-BE49-F238E27FC236}">
                <a16:creationId xmlns:a16="http://schemas.microsoft.com/office/drawing/2014/main" id="{8A6D6998-CEDD-44C7-B2A0-0FF5635E1358}"/>
              </a:ext>
            </a:extLst>
          </p:cNvPr>
          <p:cNvSpPr/>
          <p:nvPr/>
        </p:nvSpPr>
        <p:spPr>
          <a:xfrm>
            <a:off x="650046" y="3850784"/>
            <a:ext cx="10891908" cy="1026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1262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10177271" cy="1103839"/>
          </a:xfrm>
        </p:spPr>
        <p:txBody>
          <a:bodyPr>
            <a:normAutofit/>
          </a:bodyPr>
          <a:lstStyle/>
          <a:p>
            <a:r>
              <a:rPr lang="en-AU" b="1" dirty="0">
                <a:solidFill>
                  <a:srgbClr val="990033"/>
                </a:solidFill>
              </a:rPr>
              <a:t>Zoom LTI as Student – Zoom Dashboard: Cloud Recordings</a:t>
            </a:r>
            <a:br>
              <a:rPr lang="en-AU" b="1" dirty="0"/>
            </a:br>
            <a:endParaRPr lang="en-AU" dirty="0">
              <a:solidFill>
                <a:srgbClr val="990033"/>
              </a:solidFill>
            </a:endParaRPr>
          </a:p>
        </p:txBody>
      </p:sp>
      <p:pic>
        <p:nvPicPr>
          <p:cNvPr id="4" name="Picture 3" descr="Graphical user interface, text, application&#10;&#10;Description automatically generated">
            <a:extLst>
              <a:ext uri="{FF2B5EF4-FFF2-40B4-BE49-F238E27FC236}">
                <a16:creationId xmlns:a16="http://schemas.microsoft.com/office/drawing/2014/main" id="{5AD21902-85B8-40C3-B66F-D69310F4E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8" y="1774763"/>
            <a:ext cx="11209161" cy="2781997"/>
          </a:xfrm>
          <a:prstGeom prst="rect">
            <a:avLst/>
          </a:prstGeom>
        </p:spPr>
      </p:pic>
      <p:sp>
        <p:nvSpPr>
          <p:cNvPr id="5" name="Rectangle 4">
            <a:extLst>
              <a:ext uri="{FF2B5EF4-FFF2-40B4-BE49-F238E27FC236}">
                <a16:creationId xmlns:a16="http://schemas.microsoft.com/office/drawing/2014/main" id="{0BF81373-4AF1-4FF4-B640-D6BDD3C15F85}"/>
              </a:ext>
            </a:extLst>
          </p:cNvPr>
          <p:cNvSpPr/>
          <p:nvPr/>
        </p:nvSpPr>
        <p:spPr>
          <a:xfrm>
            <a:off x="631064" y="4134118"/>
            <a:ext cx="11099303" cy="4226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4377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a:solidFill>
                  <a:srgbClr val="990033"/>
                </a:solidFill>
              </a:rPr>
              <a:t>Other Features &amp; FAQ’s: vUWS Tool Link</a:t>
            </a:r>
            <a:br>
              <a:rPr lang="en-AU" b="1"/>
            </a:br>
            <a:endParaRPr lang="en-AU" dirty="0">
              <a:solidFill>
                <a:srgbClr val="990033"/>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EE21CEE8-9364-4EE3-AEFE-C44F93C2F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615" y="1684884"/>
            <a:ext cx="3549203" cy="4608389"/>
          </a:xfrm>
          <a:prstGeom prst="rect">
            <a:avLst/>
          </a:prstGeom>
        </p:spPr>
      </p:pic>
      <p:sp>
        <p:nvSpPr>
          <p:cNvPr id="8" name="TextBox 7">
            <a:extLst>
              <a:ext uri="{FF2B5EF4-FFF2-40B4-BE49-F238E27FC236}">
                <a16:creationId xmlns:a16="http://schemas.microsoft.com/office/drawing/2014/main" id="{559CFE38-6500-4131-A3DE-A9867EC0A4E8}"/>
              </a:ext>
            </a:extLst>
          </p:cNvPr>
          <p:cNvSpPr txBox="1"/>
          <p:nvPr/>
        </p:nvSpPr>
        <p:spPr>
          <a:xfrm>
            <a:off x="4496046" y="1790136"/>
            <a:ext cx="580869" cy="523220"/>
          </a:xfrm>
          <a:prstGeom prst="rect">
            <a:avLst/>
          </a:prstGeom>
          <a:noFill/>
        </p:spPr>
        <p:txBody>
          <a:bodyPr wrap="square">
            <a:spAutoFit/>
          </a:bodyPr>
          <a:lstStyle/>
          <a:p>
            <a:r>
              <a:rPr lang="en-AU" sz="2800" b="1" dirty="0">
                <a:solidFill>
                  <a:srgbClr val="FF0000"/>
                </a:solidFill>
                <a:latin typeface="GothamNarrow-Book" pitchFamily="50" charset="0"/>
              </a:rPr>
              <a:t>2.</a:t>
            </a:r>
            <a:endParaRPr lang="en-AU" sz="1800" b="1" dirty="0">
              <a:solidFill>
                <a:srgbClr val="FF0000"/>
              </a:solidFill>
              <a:latin typeface="Gotham Narrow"/>
            </a:endParaRPr>
          </a:p>
        </p:txBody>
      </p:sp>
      <p:pic>
        <p:nvPicPr>
          <p:cNvPr id="10" name="Picture 9" descr="Graphical user interface, text, application&#10;&#10;Description automatically generated">
            <a:extLst>
              <a:ext uri="{FF2B5EF4-FFF2-40B4-BE49-F238E27FC236}">
                <a16:creationId xmlns:a16="http://schemas.microsoft.com/office/drawing/2014/main" id="{226B255A-39E2-49B6-8EF7-7919BBC60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32" y="1801556"/>
            <a:ext cx="3356626" cy="4491717"/>
          </a:xfrm>
          <a:prstGeom prst="rect">
            <a:avLst/>
          </a:prstGeom>
        </p:spPr>
      </p:pic>
      <p:sp>
        <p:nvSpPr>
          <p:cNvPr id="13" name="TextBox 12">
            <a:extLst>
              <a:ext uri="{FF2B5EF4-FFF2-40B4-BE49-F238E27FC236}">
                <a16:creationId xmlns:a16="http://schemas.microsoft.com/office/drawing/2014/main" id="{59B5BF74-604D-4F91-8EDE-C61D12417D60}"/>
              </a:ext>
            </a:extLst>
          </p:cNvPr>
          <p:cNvSpPr txBox="1"/>
          <p:nvPr/>
        </p:nvSpPr>
        <p:spPr>
          <a:xfrm>
            <a:off x="603154" y="1780202"/>
            <a:ext cx="580869" cy="523220"/>
          </a:xfrm>
          <a:prstGeom prst="rect">
            <a:avLst/>
          </a:prstGeom>
          <a:noFill/>
        </p:spPr>
        <p:txBody>
          <a:bodyPr wrap="square">
            <a:spAutoFit/>
          </a:bodyPr>
          <a:lstStyle/>
          <a:p>
            <a:r>
              <a:rPr lang="en-AU" sz="2800" b="1" dirty="0">
                <a:solidFill>
                  <a:srgbClr val="FF0000"/>
                </a:solidFill>
                <a:latin typeface="GothamNarrow-Book" pitchFamily="50" charset="0"/>
              </a:rPr>
              <a:t>1.</a:t>
            </a:r>
            <a:endParaRPr lang="en-AU" sz="1800" b="1" dirty="0">
              <a:solidFill>
                <a:srgbClr val="FF0000"/>
              </a:solidFill>
              <a:latin typeface="Gotham Narrow"/>
            </a:endParaRPr>
          </a:p>
        </p:txBody>
      </p:sp>
      <p:sp>
        <p:nvSpPr>
          <p:cNvPr id="15" name="TextBox 14">
            <a:extLst>
              <a:ext uri="{FF2B5EF4-FFF2-40B4-BE49-F238E27FC236}">
                <a16:creationId xmlns:a16="http://schemas.microsoft.com/office/drawing/2014/main" id="{9F120913-03A5-4BA8-ADAF-8321C405FB93}"/>
              </a:ext>
            </a:extLst>
          </p:cNvPr>
          <p:cNvSpPr txBox="1"/>
          <p:nvPr/>
        </p:nvSpPr>
        <p:spPr>
          <a:xfrm>
            <a:off x="8567028" y="1817380"/>
            <a:ext cx="580869" cy="523220"/>
          </a:xfrm>
          <a:prstGeom prst="rect">
            <a:avLst/>
          </a:prstGeom>
          <a:noFill/>
        </p:spPr>
        <p:txBody>
          <a:bodyPr wrap="square">
            <a:spAutoFit/>
          </a:bodyPr>
          <a:lstStyle/>
          <a:p>
            <a:r>
              <a:rPr lang="en-AU" sz="2800" dirty="0">
                <a:solidFill>
                  <a:srgbClr val="FF0000"/>
                </a:solidFill>
                <a:latin typeface="GothamNarrow-Book" pitchFamily="50" charset="0"/>
              </a:rPr>
              <a:t>3.</a:t>
            </a:r>
            <a:endParaRPr lang="en-AU" sz="1800" dirty="0">
              <a:solidFill>
                <a:srgbClr val="FF0000"/>
              </a:solidFill>
              <a:latin typeface="Gotham Narrow"/>
            </a:endParaRPr>
          </a:p>
        </p:txBody>
      </p:sp>
      <p:pic>
        <p:nvPicPr>
          <p:cNvPr id="17" name="Picture 16" descr="Text&#10;&#10;Description automatically generated">
            <a:extLst>
              <a:ext uri="{FF2B5EF4-FFF2-40B4-BE49-F238E27FC236}">
                <a16:creationId xmlns:a16="http://schemas.microsoft.com/office/drawing/2014/main" id="{AB4FB7C1-1FB0-4100-A864-AA4212E2C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274" y="1908777"/>
            <a:ext cx="2729936" cy="951977"/>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0FA30043-B5D2-44D4-9D6C-DF67F5C40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2537" y="3332318"/>
            <a:ext cx="2750153" cy="2723708"/>
          </a:xfrm>
          <a:prstGeom prst="rect">
            <a:avLst/>
          </a:prstGeom>
        </p:spPr>
      </p:pic>
      <p:sp>
        <p:nvSpPr>
          <p:cNvPr id="2" name="Rectangle 1">
            <a:extLst>
              <a:ext uri="{FF2B5EF4-FFF2-40B4-BE49-F238E27FC236}">
                <a16:creationId xmlns:a16="http://schemas.microsoft.com/office/drawing/2014/main" id="{5C880E4A-1475-4645-8EF3-F02FA5B7D881}"/>
              </a:ext>
            </a:extLst>
          </p:cNvPr>
          <p:cNvSpPr/>
          <p:nvPr/>
        </p:nvSpPr>
        <p:spPr>
          <a:xfrm>
            <a:off x="9028090" y="5409127"/>
            <a:ext cx="334851" cy="6468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323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Importing Meetings</a:t>
            </a:r>
            <a:br>
              <a:rPr lang="en-AU" b="1" dirty="0"/>
            </a:br>
            <a:endParaRPr lang="en-AU" dirty="0">
              <a:solidFill>
                <a:srgbClr val="990033"/>
              </a:solidFill>
            </a:endParaRPr>
          </a:p>
        </p:txBody>
      </p:sp>
      <p:sp>
        <p:nvSpPr>
          <p:cNvPr id="13" name="TextBox 12">
            <a:extLst>
              <a:ext uri="{FF2B5EF4-FFF2-40B4-BE49-F238E27FC236}">
                <a16:creationId xmlns:a16="http://schemas.microsoft.com/office/drawing/2014/main" id="{59B5BF74-604D-4F91-8EDE-C61D12417D60}"/>
              </a:ext>
            </a:extLst>
          </p:cNvPr>
          <p:cNvSpPr txBox="1"/>
          <p:nvPr/>
        </p:nvSpPr>
        <p:spPr>
          <a:xfrm>
            <a:off x="521209" y="1405562"/>
            <a:ext cx="11066188" cy="2585323"/>
          </a:xfrm>
          <a:prstGeom prst="rect">
            <a:avLst/>
          </a:prstGeom>
          <a:noFill/>
        </p:spPr>
        <p:txBody>
          <a:bodyPr wrap="square">
            <a:spAutoFit/>
          </a:bodyPr>
          <a:lstStyle/>
          <a:p>
            <a:pPr algn="l"/>
            <a:r>
              <a:rPr lang="en-AU" sz="2400" b="0" i="0" dirty="0">
                <a:solidFill>
                  <a:srgbClr val="2B2627"/>
                </a:solidFill>
                <a:effectLst/>
                <a:latin typeface="GothamNarrow-Book" pitchFamily="50" charset="0"/>
              </a:rPr>
              <a:t>It is possible to import meetings into the Zoom LTI Pro tool. Firstly, login to vUWS and navigate to your vUWS site that you want the meetings associated with. Open the Zoom LTI Pro tool in this vUWS site.</a:t>
            </a:r>
          </a:p>
          <a:p>
            <a:pPr algn="l"/>
            <a:endParaRPr lang="en-AU" sz="2400" b="0" i="0" dirty="0">
              <a:solidFill>
                <a:srgbClr val="2B2627"/>
              </a:solidFill>
              <a:effectLst/>
              <a:latin typeface="GothamNarrow-Book" pitchFamily="50" charset="0"/>
            </a:endParaRPr>
          </a:p>
          <a:p>
            <a:pPr algn="l"/>
            <a:r>
              <a:rPr lang="en-AU" sz="2400" b="0" i="0" dirty="0">
                <a:solidFill>
                  <a:srgbClr val="2B2627"/>
                </a:solidFill>
                <a:effectLst/>
                <a:latin typeface="GothamNarrow-Book" pitchFamily="50" charset="0"/>
              </a:rPr>
              <a:t>In the Zoom LTI Pro tool, up the top right, click on the menu with the three ellipses icon, then click on </a:t>
            </a:r>
            <a:r>
              <a:rPr lang="en-AU" sz="2400" b="1" i="0" dirty="0">
                <a:solidFill>
                  <a:srgbClr val="2B2627"/>
                </a:solidFill>
                <a:effectLst/>
                <a:latin typeface="GothamNarrow-Book" pitchFamily="50" charset="0"/>
              </a:rPr>
              <a:t>Import meeting</a:t>
            </a:r>
            <a:r>
              <a:rPr lang="en-AU" sz="2400" b="0" i="0" dirty="0">
                <a:solidFill>
                  <a:srgbClr val="2B2627"/>
                </a:solidFill>
                <a:effectLst/>
                <a:latin typeface="GothamNarrow-Book" pitchFamily="50" charset="0"/>
              </a:rPr>
              <a:t>.</a:t>
            </a:r>
          </a:p>
          <a:p>
            <a:endParaRPr lang="en-AU" sz="1800" dirty="0">
              <a:latin typeface="Gotham Narrow"/>
            </a:endParaRPr>
          </a:p>
        </p:txBody>
      </p:sp>
      <p:pic>
        <p:nvPicPr>
          <p:cNvPr id="1026" name="Picture 2">
            <a:extLst>
              <a:ext uri="{FF2B5EF4-FFF2-40B4-BE49-F238E27FC236}">
                <a16:creationId xmlns:a16="http://schemas.microsoft.com/office/drawing/2014/main" id="{3AAF9AD0-C541-4A05-991B-C8762E212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010" y="3990885"/>
            <a:ext cx="588645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a:solidFill>
                  <a:srgbClr val="990033"/>
                </a:solidFill>
              </a:rPr>
              <a:t>Other Features &amp; FAQ’s: Importing Meetings</a:t>
            </a:r>
            <a:br>
              <a:rPr lang="en-AU" b="1"/>
            </a:br>
            <a:endParaRPr lang="en-AU" dirty="0">
              <a:solidFill>
                <a:srgbClr val="990033"/>
              </a:solidFill>
            </a:endParaRPr>
          </a:p>
        </p:txBody>
      </p:sp>
      <p:pic>
        <p:nvPicPr>
          <p:cNvPr id="4" name="Picture 3" descr="Graphical user interface, text, application, email&#10;&#10;Description automatically generated">
            <a:extLst>
              <a:ext uri="{FF2B5EF4-FFF2-40B4-BE49-F238E27FC236}">
                <a16:creationId xmlns:a16="http://schemas.microsoft.com/office/drawing/2014/main" id="{7E02F4EE-A776-4081-92EF-DC9CBBFCE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336" y="2843249"/>
            <a:ext cx="6514613" cy="2557962"/>
          </a:xfrm>
          <a:prstGeom prst="rect">
            <a:avLst/>
          </a:prstGeom>
        </p:spPr>
      </p:pic>
      <p:sp>
        <p:nvSpPr>
          <p:cNvPr id="10" name="TextBox 9">
            <a:extLst>
              <a:ext uri="{FF2B5EF4-FFF2-40B4-BE49-F238E27FC236}">
                <a16:creationId xmlns:a16="http://schemas.microsoft.com/office/drawing/2014/main" id="{1F8DD597-8D86-4BBB-B791-040C58359A6D}"/>
              </a:ext>
            </a:extLst>
          </p:cNvPr>
          <p:cNvSpPr txBox="1"/>
          <p:nvPr/>
        </p:nvSpPr>
        <p:spPr>
          <a:xfrm>
            <a:off x="521209" y="1602334"/>
            <a:ext cx="11066188" cy="830997"/>
          </a:xfrm>
          <a:prstGeom prst="rect">
            <a:avLst/>
          </a:prstGeom>
          <a:noFill/>
        </p:spPr>
        <p:txBody>
          <a:bodyPr wrap="square">
            <a:spAutoFit/>
          </a:bodyPr>
          <a:lstStyle/>
          <a:p>
            <a:r>
              <a:rPr lang="en-AU" sz="2400" b="0" i="0" dirty="0">
                <a:solidFill>
                  <a:srgbClr val="2B2627"/>
                </a:solidFill>
                <a:effectLst/>
                <a:latin typeface="GothamNarrow-Book" pitchFamily="50" charset="0"/>
              </a:rPr>
              <a:t>Now enter the Meeting ID from the Zoom meeting and click </a:t>
            </a:r>
            <a:r>
              <a:rPr lang="en-AU" sz="2400" b="1" i="0" dirty="0">
                <a:solidFill>
                  <a:srgbClr val="2B2627"/>
                </a:solidFill>
                <a:effectLst/>
                <a:latin typeface="GothamNarrow-Book" pitchFamily="50" charset="0"/>
              </a:rPr>
              <a:t>Import</a:t>
            </a:r>
            <a:r>
              <a:rPr lang="en-AU" sz="2400" b="0" i="0" dirty="0">
                <a:solidFill>
                  <a:srgbClr val="2B2627"/>
                </a:solidFill>
                <a:effectLst/>
                <a:latin typeface="GothamNarrow-Book" pitchFamily="50" charset="0"/>
              </a:rPr>
              <a:t>. The meeting will now appear in the Zoom LTI Pro tool on vUWS.</a:t>
            </a:r>
            <a:endParaRPr lang="en-AU" sz="2400" dirty="0"/>
          </a:p>
        </p:txBody>
      </p:sp>
      <p:sp>
        <p:nvSpPr>
          <p:cNvPr id="7" name="Rectangle 6">
            <a:extLst>
              <a:ext uri="{FF2B5EF4-FFF2-40B4-BE49-F238E27FC236}">
                <a16:creationId xmlns:a16="http://schemas.microsoft.com/office/drawing/2014/main" id="{4423B697-982C-4436-AE3E-A13A0D2EFC02}"/>
              </a:ext>
            </a:extLst>
          </p:cNvPr>
          <p:cNvSpPr/>
          <p:nvPr/>
        </p:nvSpPr>
        <p:spPr>
          <a:xfrm>
            <a:off x="2473377" y="4092250"/>
            <a:ext cx="1289154" cy="299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5F433C0-C69C-4FDF-ABD5-13992253DEB3}"/>
              </a:ext>
            </a:extLst>
          </p:cNvPr>
          <p:cNvSpPr/>
          <p:nvPr/>
        </p:nvSpPr>
        <p:spPr>
          <a:xfrm>
            <a:off x="6538210" y="4931764"/>
            <a:ext cx="896911" cy="3239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61221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Importing Meetings</a:t>
            </a:r>
            <a:br>
              <a:rPr lang="en-AU" b="1" dirty="0"/>
            </a:br>
            <a:endParaRPr lang="en-AU" dirty="0">
              <a:solidFill>
                <a:srgbClr val="990033"/>
              </a:solidFill>
            </a:endParaRPr>
          </a:p>
        </p:txBody>
      </p:sp>
      <p:pic>
        <p:nvPicPr>
          <p:cNvPr id="5" name="Picture 4" descr="Rectangle&#10;&#10;Description automatically generated with low confidence">
            <a:extLst>
              <a:ext uri="{FF2B5EF4-FFF2-40B4-BE49-F238E27FC236}">
                <a16:creationId xmlns:a16="http://schemas.microsoft.com/office/drawing/2014/main" id="{F671E598-88A1-4839-A8E6-A58CC8B10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926" y="2382891"/>
            <a:ext cx="5957507" cy="1046109"/>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F1CCB0FC-6529-44CB-BF80-585E1A64A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131" y="3736311"/>
            <a:ext cx="9493738" cy="1562180"/>
          </a:xfrm>
          <a:prstGeom prst="rect">
            <a:avLst/>
          </a:prstGeom>
        </p:spPr>
      </p:pic>
      <p:sp>
        <p:nvSpPr>
          <p:cNvPr id="13" name="TextBox 12">
            <a:extLst>
              <a:ext uri="{FF2B5EF4-FFF2-40B4-BE49-F238E27FC236}">
                <a16:creationId xmlns:a16="http://schemas.microsoft.com/office/drawing/2014/main" id="{8735841D-AC61-44BF-93F4-E7B00028AA96}"/>
              </a:ext>
            </a:extLst>
          </p:cNvPr>
          <p:cNvSpPr txBox="1"/>
          <p:nvPr/>
        </p:nvSpPr>
        <p:spPr>
          <a:xfrm>
            <a:off x="516212" y="1457586"/>
            <a:ext cx="10589449" cy="86357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dirty="0">
                <a:solidFill>
                  <a:srgbClr val="2B2627"/>
                </a:solidFill>
                <a:latin typeface="GothamNarrow-Book" pitchFamily="50" charset="0"/>
              </a:rPr>
              <a:t>An ‘Import Success!’ Notification will display and your meeting imported meeting from Zoom is now shown on the Zoom LTI Dashboard.</a:t>
            </a:r>
            <a:endParaRPr lang="en-AU" sz="2400" dirty="0"/>
          </a:p>
        </p:txBody>
      </p:sp>
    </p:spTree>
    <p:extLst>
      <p:ext uri="{BB962C8B-B14F-4D97-AF65-F5344CB8AC3E}">
        <p14:creationId xmlns:p14="http://schemas.microsoft.com/office/powerpoint/2010/main" val="3777205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FAQ’s</a:t>
            </a:r>
            <a:br>
              <a:rPr lang="en-AU" b="1" dirty="0"/>
            </a:br>
            <a:endParaRPr lang="en-AU" dirty="0">
              <a:solidFill>
                <a:srgbClr val="990033"/>
              </a:solidFill>
            </a:endParaRPr>
          </a:p>
        </p:txBody>
      </p:sp>
      <p:sp>
        <p:nvSpPr>
          <p:cNvPr id="13" name="TextBox 12">
            <a:extLst>
              <a:ext uri="{FF2B5EF4-FFF2-40B4-BE49-F238E27FC236}">
                <a16:creationId xmlns:a16="http://schemas.microsoft.com/office/drawing/2014/main" id="{8735841D-AC61-44BF-93F4-E7B00028AA96}"/>
              </a:ext>
            </a:extLst>
          </p:cNvPr>
          <p:cNvSpPr txBox="1"/>
          <p:nvPr/>
        </p:nvSpPr>
        <p:spPr>
          <a:xfrm>
            <a:off x="521206" y="2038236"/>
            <a:ext cx="10589449" cy="830997"/>
          </a:xfrm>
          <a:prstGeom prst="rect">
            <a:avLst/>
          </a:prstGeom>
          <a:noFill/>
        </p:spPr>
        <p:txBody>
          <a:bodyPr wrap="square">
            <a:spAutoFit/>
          </a:bodyPr>
          <a:lstStyle/>
          <a:p>
            <a:r>
              <a:rPr lang="en-AU" sz="2400" dirty="0">
                <a:solidFill>
                  <a:srgbClr val="2B2627"/>
                </a:solidFill>
                <a:latin typeface="GothamNarrow-Book" pitchFamily="50" charset="0"/>
              </a:rPr>
              <a:t>All information below is referenced from </a:t>
            </a:r>
            <a:r>
              <a:rPr lang="en-AU" sz="2400" b="1" dirty="0">
                <a:solidFill>
                  <a:srgbClr val="2B2627"/>
                </a:solidFill>
                <a:latin typeface="GothamNarrow-Book" pitchFamily="50" charset="0"/>
              </a:rPr>
              <a:t>The Hub</a:t>
            </a:r>
            <a:r>
              <a:rPr lang="en-AU" sz="2400" dirty="0">
                <a:solidFill>
                  <a:srgbClr val="2B2627"/>
                </a:solidFill>
                <a:latin typeface="GothamNarrow-Book" pitchFamily="50" charset="0"/>
              </a:rPr>
              <a:t>: https://lf.westernsydney.edu.au/engage/technology/zoom-lti</a:t>
            </a:r>
            <a:endParaRPr lang="en-AU" sz="2400" dirty="0"/>
          </a:p>
        </p:txBody>
      </p:sp>
      <p:sp>
        <p:nvSpPr>
          <p:cNvPr id="7" name="TextBox 6">
            <a:extLst>
              <a:ext uri="{FF2B5EF4-FFF2-40B4-BE49-F238E27FC236}">
                <a16:creationId xmlns:a16="http://schemas.microsoft.com/office/drawing/2014/main" id="{A00AA8BE-21C6-45F8-9D9D-C3C4CD1B8143}"/>
              </a:ext>
            </a:extLst>
          </p:cNvPr>
          <p:cNvSpPr txBox="1"/>
          <p:nvPr/>
        </p:nvSpPr>
        <p:spPr>
          <a:xfrm>
            <a:off x="521206" y="1388072"/>
            <a:ext cx="1292601" cy="584775"/>
          </a:xfrm>
          <a:prstGeom prst="rect">
            <a:avLst/>
          </a:prstGeom>
          <a:noFill/>
        </p:spPr>
        <p:txBody>
          <a:bodyPr wrap="square">
            <a:spAutoFit/>
          </a:bodyPr>
          <a:lstStyle/>
          <a:p>
            <a:r>
              <a:rPr lang="en-AU" sz="3200" b="1" dirty="0">
                <a:latin typeface="GothamNarrow-Book" pitchFamily="50" charset="0"/>
              </a:rPr>
              <a:t>FAQs</a:t>
            </a:r>
          </a:p>
        </p:txBody>
      </p:sp>
      <p:sp>
        <p:nvSpPr>
          <p:cNvPr id="9" name="TextBox 8">
            <a:extLst>
              <a:ext uri="{FF2B5EF4-FFF2-40B4-BE49-F238E27FC236}">
                <a16:creationId xmlns:a16="http://schemas.microsoft.com/office/drawing/2014/main" id="{6EFC0A61-6C77-4692-9DA0-C0F92951A33D}"/>
              </a:ext>
            </a:extLst>
          </p:cNvPr>
          <p:cNvSpPr txBox="1"/>
          <p:nvPr/>
        </p:nvSpPr>
        <p:spPr>
          <a:xfrm>
            <a:off x="521205" y="3196050"/>
            <a:ext cx="9432261" cy="923330"/>
          </a:xfrm>
          <a:prstGeom prst="rect">
            <a:avLst/>
          </a:prstGeom>
          <a:noFill/>
        </p:spPr>
        <p:txBody>
          <a:bodyPr wrap="square">
            <a:spAutoFit/>
          </a:bodyPr>
          <a:lstStyle/>
          <a:p>
            <a:pPr algn="l"/>
            <a:r>
              <a:rPr lang="en-AU" b="1" i="0" dirty="0">
                <a:solidFill>
                  <a:srgbClr val="2B2627"/>
                </a:solidFill>
                <a:effectLst/>
                <a:latin typeface="GothamNarrow-Book" pitchFamily="50" charset="0"/>
              </a:rPr>
              <a:t>Q: I cannot see the recording for my class?</a:t>
            </a:r>
            <a:endParaRPr lang="en-AU" b="0" i="0" dirty="0">
              <a:solidFill>
                <a:srgbClr val="2B2627"/>
              </a:solidFill>
              <a:effectLst/>
              <a:latin typeface="GothamNarrow-Book" pitchFamily="50" charset="0"/>
            </a:endParaRPr>
          </a:p>
          <a:p>
            <a:pPr algn="l"/>
            <a:r>
              <a:rPr lang="en-AU" b="0" i="0" dirty="0">
                <a:solidFill>
                  <a:srgbClr val="2B2627"/>
                </a:solidFill>
                <a:effectLst/>
                <a:latin typeface="GothamNarrow-Book" pitchFamily="50" charset="0"/>
              </a:rPr>
              <a:t>The meeting host (usually the instructor of your vUWS site), or alternative host, needs to publish the recording prior to you viewing it.</a:t>
            </a:r>
          </a:p>
        </p:txBody>
      </p:sp>
      <p:sp>
        <p:nvSpPr>
          <p:cNvPr id="11" name="TextBox 10">
            <a:extLst>
              <a:ext uri="{FF2B5EF4-FFF2-40B4-BE49-F238E27FC236}">
                <a16:creationId xmlns:a16="http://schemas.microsoft.com/office/drawing/2014/main" id="{0BB3BEB0-DE17-4C5E-AC4A-846925A55BFF}"/>
              </a:ext>
            </a:extLst>
          </p:cNvPr>
          <p:cNvSpPr txBox="1"/>
          <p:nvPr/>
        </p:nvSpPr>
        <p:spPr>
          <a:xfrm>
            <a:off x="521205" y="4563207"/>
            <a:ext cx="10589449" cy="1200329"/>
          </a:xfrm>
          <a:prstGeom prst="rect">
            <a:avLst/>
          </a:prstGeom>
          <a:noFill/>
        </p:spPr>
        <p:txBody>
          <a:bodyPr wrap="square">
            <a:spAutoFit/>
          </a:bodyPr>
          <a:lstStyle/>
          <a:p>
            <a:pPr algn="l"/>
            <a:r>
              <a:rPr lang="en-AU" b="1" i="0" dirty="0">
                <a:solidFill>
                  <a:srgbClr val="2B2627"/>
                </a:solidFill>
                <a:effectLst/>
                <a:latin typeface="GothamNarrow-Book" pitchFamily="50" charset="0"/>
              </a:rPr>
              <a:t>Q: I run webinars for my lectures how come I cannot import or schedule a webinar from the LTI Pro tool?</a:t>
            </a:r>
            <a:endParaRPr lang="en-AU" b="0" i="0" dirty="0">
              <a:solidFill>
                <a:srgbClr val="2B2627"/>
              </a:solidFill>
              <a:effectLst/>
              <a:latin typeface="GothamNarrow-Book" pitchFamily="50" charset="0"/>
            </a:endParaRPr>
          </a:p>
          <a:p>
            <a:pPr algn="l"/>
            <a:r>
              <a:rPr lang="en-AU" b="0" i="0" dirty="0">
                <a:solidFill>
                  <a:srgbClr val="2B2627"/>
                </a:solidFill>
                <a:effectLst/>
                <a:latin typeface="GothamNarrow-Book" pitchFamily="50" charset="0"/>
              </a:rPr>
              <a:t>Unfortunately, like the Zoom client, webinars can only be scheduled and managed from the web portal </a:t>
            </a:r>
            <a:r>
              <a:rPr lang="en-AU" b="0" i="0" u="sng" dirty="0">
                <a:solidFill>
                  <a:srgbClr val="FF0033"/>
                </a:solidFill>
                <a:effectLst/>
                <a:latin typeface="GothamNarrow-Book" pitchFamily="50" charset="0"/>
                <a:hlinkClick r:id="rId3"/>
              </a:rPr>
              <a:t>https://uws.zoom.us</a:t>
            </a:r>
            <a:endParaRPr lang="en-AU" b="0" i="0" dirty="0">
              <a:solidFill>
                <a:srgbClr val="2B2627"/>
              </a:solidFill>
              <a:effectLst/>
              <a:latin typeface="GothamNarrow-Book" pitchFamily="50" charset="0"/>
            </a:endParaRPr>
          </a:p>
        </p:txBody>
      </p:sp>
    </p:spTree>
    <p:extLst>
      <p:ext uri="{BB962C8B-B14F-4D97-AF65-F5344CB8AC3E}">
        <p14:creationId xmlns:p14="http://schemas.microsoft.com/office/powerpoint/2010/main" val="360264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FAQ’s</a:t>
            </a:r>
            <a:br>
              <a:rPr lang="en-AU" b="1" dirty="0"/>
            </a:br>
            <a:endParaRPr lang="en-AU" dirty="0">
              <a:solidFill>
                <a:srgbClr val="990033"/>
              </a:solidFill>
            </a:endParaRPr>
          </a:p>
        </p:txBody>
      </p:sp>
      <p:sp>
        <p:nvSpPr>
          <p:cNvPr id="13" name="TextBox 12">
            <a:extLst>
              <a:ext uri="{FF2B5EF4-FFF2-40B4-BE49-F238E27FC236}">
                <a16:creationId xmlns:a16="http://schemas.microsoft.com/office/drawing/2014/main" id="{8735841D-AC61-44BF-93F4-E7B00028AA96}"/>
              </a:ext>
            </a:extLst>
          </p:cNvPr>
          <p:cNvSpPr txBox="1"/>
          <p:nvPr/>
        </p:nvSpPr>
        <p:spPr>
          <a:xfrm>
            <a:off x="521206" y="2038236"/>
            <a:ext cx="10589449" cy="830997"/>
          </a:xfrm>
          <a:prstGeom prst="rect">
            <a:avLst/>
          </a:prstGeom>
          <a:noFill/>
        </p:spPr>
        <p:txBody>
          <a:bodyPr wrap="square">
            <a:spAutoFit/>
          </a:bodyPr>
          <a:lstStyle/>
          <a:p>
            <a:r>
              <a:rPr lang="en-AU" sz="2400" dirty="0">
                <a:solidFill>
                  <a:srgbClr val="2B2627"/>
                </a:solidFill>
                <a:latin typeface="GothamNarrow-Book" pitchFamily="50" charset="0"/>
              </a:rPr>
              <a:t>All information below is referenced from </a:t>
            </a:r>
            <a:r>
              <a:rPr lang="en-AU" sz="2400" b="1" dirty="0">
                <a:solidFill>
                  <a:srgbClr val="2B2627"/>
                </a:solidFill>
                <a:latin typeface="GothamNarrow-Book" pitchFamily="50" charset="0"/>
              </a:rPr>
              <a:t>The Hub</a:t>
            </a:r>
            <a:r>
              <a:rPr lang="en-AU" sz="2400" dirty="0">
                <a:solidFill>
                  <a:srgbClr val="2B2627"/>
                </a:solidFill>
                <a:latin typeface="GothamNarrow-Book" pitchFamily="50" charset="0"/>
              </a:rPr>
              <a:t>: https://lf.westernsydney.edu.au/engage/technology/zoom-lti</a:t>
            </a:r>
            <a:endParaRPr lang="en-AU" sz="2400" dirty="0"/>
          </a:p>
        </p:txBody>
      </p:sp>
      <p:sp>
        <p:nvSpPr>
          <p:cNvPr id="7" name="TextBox 6">
            <a:extLst>
              <a:ext uri="{FF2B5EF4-FFF2-40B4-BE49-F238E27FC236}">
                <a16:creationId xmlns:a16="http://schemas.microsoft.com/office/drawing/2014/main" id="{A00AA8BE-21C6-45F8-9D9D-C3C4CD1B8143}"/>
              </a:ext>
            </a:extLst>
          </p:cNvPr>
          <p:cNvSpPr txBox="1"/>
          <p:nvPr/>
        </p:nvSpPr>
        <p:spPr>
          <a:xfrm>
            <a:off x="521206" y="1388072"/>
            <a:ext cx="1292601" cy="584775"/>
          </a:xfrm>
          <a:prstGeom prst="rect">
            <a:avLst/>
          </a:prstGeom>
          <a:noFill/>
        </p:spPr>
        <p:txBody>
          <a:bodyPr wrap="square">
            <a:spAutoFit/>
          </a:bodyPr>
          <a:lstStyle/>
          <a:p>
            <a:r>
              <a:rPr lang="en-AU" sz="3200" b="1" dirty="0">
                <a:latin typeface="GothamNarrow-Book" pitchFamily="50" charset="0"/>
              </a:rPr>
              <a:t>FAQs</a:t>
            </a:r>
          </a:p>
        </p:txBody>
      </p:sp>
      <p:sp>
        <p:nvSpPr>
          <p:cNvPr id="14" name="TextBox 13">
            <a:extLst>
              <a:ext uri="{FF2B5EF4-FFF2-40B4-BE49-F238E27FC236}">
                <a16:creationId xmlns:a16="http://schemas.microsoft.com/office/drawing/2014/main" id="{999B9210-BC10-4B45-99E1-12EF08295E6F}"/>
              </a:ext>
            </a:extLst>
          </p:cNvPr>
          <p:cNvSpPr txBox="1"/>
          <p:nvPr/>
        </p:nvSpPr>
        <p:spPr>
          <a:xfrm>
            <a:off x="521205" y="3155863"/>
            <a:ext cx="10901299" cy="1200329"/>
          </a:xfrm>
          <a:prstGeom prst="rect">
            <a:avLst/>
          </a:prstGeom>
          <a:noFill/>
        </p:spPr>
        <p:txBody>
          <a:bodyPr wrap="square">
            <a:spAutoFit/>
          </a:bodyPr>
          <a:lstStyle/>
          <a:p>
            <a:pPr algn="l"/>
            <a:r>
              <a:rPr lang="en-AU" b="1" i="0" dirty="0">
                <a:solidFill>
                  <a:srgbClr val="2B2627"/>
                </a:solidFill>
                <a:effectLst/>
                <a:latin typeface="GothamNarrow-Book" pitchFamily="50" charset="0"/>
              </a:rPr>
              <a:t>Q: I cannot find where to pre-assign breakout rooms in the Zoom LTI</a:t>
            </a:r>
            <a:endParaRPr lang="en-AU" b="0" i="0" dirty="0">
              <a:solidFill>
                <a:srgbClr val="2B2627"/>
              </a:solidFill>
              <a:effectLst/>
              <a:latin typeface="GothamNarrow-Book" pitchFamily="50" charset="0"/>
            </a:endParaRPr>
          </a:p>
          <a:p>
            <a:pPr algn="l"/>
            <a:r>
              <a:rPr lang="en-AU" b="0" i="0" dirty="0">
                <a:solidFill>
                  <a:srgbClr val="2B2627"/>
                </a:solidFill>
                <a:effectLst/>
                <a:latin typeface="GothamNarrow-Book" pitchFamily="50" charset="0"/>
              </a:rPr>
              <a:t>Unfortunately, like the Zoom client, pre-assigned breakout rooms can only be managed from the web portal (</a:t>
            </a:r>
            <a:r>
              <a:rPr lang="en-AU" b="0" i="0" u="sng" dirty="0">
                <a:solidFill>
                  <a:srgbClr val="FF0033"/>
                </a:solidFill>
                <a:effectLst/>
                <a:latin typeface="GothamNarrow-Book" pitchFamily="50" charset="0"/>
                <a:hlinkClick r:id="rId3"/>
              </a:rPr>
              <a:t>https://uws.zoom.us</a:t>
            </a:r>
            <a:r>
              <a:rPr lang="en-AU" b="0" i="0" dirty="0">
                <a:solidFill>
                  <a:srgbClr val="2B2627"/>
                </a:solidFill>
                <a:effectLst/>
                <a:latin typeface="GothamNarrow-Book" pitchFamily="50" charset="0"/>
              </a:rPr>
              <a:t>). You can schedule a meeting in the LTI Pro tool and then edit it to add breakout room pre-assignments at </a:t>
            </a:r>
            <a:r>
              <a:rPr lang="en-AU" b="0" i="0" u="sng" dirty="0">
                <a:solidFill>
                  <a:srgbClr val="FF0033"/>
                </a:solidFill>
                <a:effectLst/>
                <a:latin typeface="GothamNarrow-Book" pitchFamily="50" charset="0"/>
                <a:hlinkClick r:id="rId3"/>
              </a:rPr>
              <a:t>https://uws.zoom.us</a:t>
            </a:r>
            <a:r>
              <a:rPr lang="en-AU" b="0" i="0" dirty="0">
                <a:solidFill>
                  <a:srgbClr val="2B2627"/>
                </a:solidFill>
                <a:effectLst/>
                <a:latin typeface="GothamNarrow-Book" pitchFamily="50" charset="0"/>
              </a:rPr>
              <a:t>.</a:t>
            </a:r>
          </a:p>
        </p:txBody>
      </p:sp>
      <p:sp>
        <p:nvSpPr>
          <p:cNvPr id="10" name="TextBox 9">
            <a:extLst>
              <a:ext uri="{FF2B5EF4-FFF2-40B4-BE49-F238E27FC236}">
                <a16:creationId xmlns:a16="http://schemas.microsoft.com/office/drawing/2014/main" id="{505DF4B6-CCC2-485F-861D-CECA9847A7D7}"/>
              </a:ext>
            </a:extLst>
          </p:cNvPr>
          <p:cNvSpPr txBox="1"/>
          <p:nvPr/>
        </p:nvSpPr>
        <p:spPr>
          <a:xfrm>
            <a:off x="521205" y="4753886"/>
            <a:ext cx="10706428" cy="1200329"/>
          </a:xfrm>
          <a:prstGeom prst="rect">
            <a:avLst/>
          </a:prstGeom>
          <a:noFill/>
        </p:spPr>
        <p:txBody>
          <a:bodyPr wrap="square">
            <a:spAutoFit/>
          </a:bodyPr>
          <a:lstStyle/>
          <a:p>
            <a:pPr algn="l"/>
            <a:r>
              <a:rPr lang="en-AU" b="1" i="0" dirty="0">
                <a:solidFill>
                  <a:srgbClr val="2B2627"/>
                </a:solidFill>
                <a:effectLst/>
                <a:latin typeface="GothamNarrow-Book" pitchFamily="50" charset="0"/>
              </a:rPr>
              <a:t>Q: Can I view attendance and poll reports in the Zoom LTI Pro tool?</a:t>
            </a:r>
            <a:endParaRPr lang="en-AU" b="0" i="0" dirty="0">
              <a:solidFill>
                <a:srgbClr val="2B2627"/>
              </a:solidFill>
              <a:effectLst/>
              <a:latin typeface="GothamNarrow-Book" pitchFamily="50" charset="0"/>
            </a:endParaRPr>
          </a:p>
          <a:p>
            <a:pPr algn="l"/>
            <a:r>
              <a:rPr lang="en-AU" b="0" i="0" dirty="0">
                <a:solidFill>
                  <a:srgbClr val="2B2627"/>
                </a:solidFill>
                <a:effectLst/>
                <a:latin typeface="GothamNarrow-Book" pitchFamily="50" charset="0"/>
              </a:rPr>
              <a:t>The Zoom LTI Pro tool enables instructors to view reports on attendance and polls. In the Zoom LTI Pro Tool, navigate to the </a:t>
            </a:r>
            <a:r>
              <a:rPr lang="en-AU" b="1" i="0" dirty="0">
                <a:solidFill>
                  <a:srgbClr val="2B2627"/>
                </a:solidFill>
                <a:effectLst/>
                <a:latin typeface="GothamNarrow-Book" pitchFamily="50" charset="0"/>
              </a:rPr>
              <a:t>Previous Meetings</a:t>
            </a:r>
            <a:r>
              <a:rPr lang="en-AU" b="0" i="0" dirty="0">
                <a:solidFill>
                  <a:srgbClr val="2B2627"/>
                </a:solidFill>
                <a:effectLst/>
                <a:latin typeface="GothamNarrow-Book" pitchFamily="50" charset="0"/>
              </a:rPr>
              <a:t> tab and then click on the </a:t>
            </a:r>
            <a:r>
              <a:rPr lang="en-AU" b="1" i="0" dirty="0">
                <a:solidFill>
                  <a:srgbClr val="2B2627"/>
                </a:solidFill>
                <a:effectLst/>
                <a:latin typeface="GothamNarrow-Book" pitchFamily="50" charset="0"/>
              </a:rPr>
              <a:t>Report</a:t>
            </a:r>
            <a:r>
              <a:rPr lang="en-AU" b="0" i="0" dirty="0">
                <a:solidFill>
                  <a:srgbClr val="2B2627"/>
                </a:solidFill>
                <a:effectLst/>
                <a:latin typeface="GothamNarrow-Book" pitchFamily="50" charset="0"/>
              </a:rPr>
              <a:t> button that corresponds to the meeting you wish to view the reports for.</a:t>
            </a:r>
          </a:p>
        </p:txBody>
      </p:sp>
    </p:spTree>
    <p:extLst>
      <p:ext uri="{BB962C8B-B14F-4D97-AF65-F5344CB8AC3E}">
        <p14:creationId xmlns:p14="http://schemas.microsoft.com/office/powerpoint/2010/main" val="139966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email&#10;&#10;Description automatically generated">
            <a:extLst>
              <a:ext uri="{FF2B5EF4-FFF2-40B4-BE49-F238E27FC236}">
                <a16:creationId xmlns:a16="http://schemas.microsoft.com/office/drawing/2014/main" id="{38ADA8FF-30A2-5840-B181-C4E91247798D}"/>
              </a:ext>
            </a:extLst>
          </p:cNvPr>
          <p:cNvPicPr>
            <a:picLocks noChangeAspect="1"/>
          </p:cNvPicPr>
          <p:nvPr/>
        </p:nvPicPr>
        <p:blipFill rotWithShape="1">
          <a:blip r:embed="rId3"/>
          <a:srcRect l="14568" t="1657" r="14235" b="11670"/>
          <a:stretch/>
        </p:blipFill>
        <p:spPr>
          <a:xfrm>
            <a:off x="1279302" y="130670"/>
            <a:ext cx="9633395" cy="6596659"/>
          </a:xfrm>
          <a:prstGeom prst="rect">
            <a:avLst/>
          </a:prstGeom>
        </p:spPr>
      </p:pic>
    </p:spTree>
    <p:extLst>
      <p:ext uri="{BB962C8B-B14F-4D97-AF65-F5344CB8AC3E}">
        <p14:creationId xmlns:p14="http://schemas.microsoft.com/office/powerpoint/2010/main" val="1640462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FAQ’s</a:t>
            </a:r>
            <a:br>
              <a:rPr lang="en-AU" b="1" dirty="0"/>
            </a:br>
            <a:endParaRPr lang="en-AU" dirty="0">
              <a:solidFill>
                <a:srgbClr val="990033"/>
              </a:solidFill>
            </a:endParaRPr>
          </a:p>
        </p:txBody>
      </p:sp>
      <p:sp>
        <p:nvSpPr>
          <p:cNvPr id="7" name="TextBox 6">
            <a:extLst>
              <a:ext uri="{FF2B5EF4-FFF2-40B4-BE49-F238E27FC236}">
                <a16:creationId xmlns:a16="http://schemas.microsoft.com/office/drawing/2014/main" id="{A00AA8BE-21C6-45F8-9D9D-C3C4CD1B8143}"/>
              </a:ext>
            </a:extLst>
          </p:cNvPr>
          <p:cNvSpPr txBox="1"/>
          <p:nvPr/>
        </p:nvSpPr>
        <p:spPr>
          <a:xfrm>
            <a:off x="521207" y="1313945"/>
            <a:ext cx="1292601" cy="584775"/>
          </a:xfrm>
          <a:prstGeom prst="rect">
            <a:avLst/>
          </a:prstGeom>
          <a:noFill/>
        </p:spPr>
        <p:txBody>
          <a:bodyPr wrap="square">
            <a:spAutoFit/>
          </a:bodyPr>
          <a:lstStyle/>
          <a:p>
            <a:r>
              <a:rPr lang="en-AU" sz="3200" b="1" dirty="0">
                <a:latin typeface="GothamNarrow-Book" pitchFamily="50" charset="0"/>
              </a:rPr>
              <a:t>FAQs</a:t>
            </a:r>
          </a:p>
        </p:txBody>
      </p:sp>
      <p:sp>
        <p:nvSpPr>
          <p:cNvPr id="14" name="TextBox 13">
            <a:extLst>
              <a:ext uri="{FF2B5EF4-FFF2-40B4-BE49-F238E27FC236}">
                <a16:creationId xmlns:a16="http://schemas.microsoft.com/office/drawing/2014/main" id="{E7897904-8689-4592-A456-8A734C42CA6C}"/>
              </a:ext>
            </a:extLst>
          </p:cNvPr>
          <p:cNvSpPr txBox="1"/>
          <p:nvPr/>
        </p:nvSpPr>
        <p:spPr>
          <a:xfrm>
            <a:off x="521207" y="1898720"/>
            <a:ext cx="11493072" cy="1477328"/>
          </a:xfrm>
          <a:prstGeom prst="rect">
            <a:avLst/>
          </a:prstGeom>
          <a:noFill/>
        </p:spPr>
        <p:txBody>
          <a:bodyPr wrap="square">
            <a:spAutoFit/>
          </a:bodyPr>
          <a:lstStyle/>
          <a:p>
            <a:pPr algn="l"/>
            <a:r>
              <a:rPr lang="en-AU" b="1" i="0" dirty="0">
                <a:solidFill>
                  <a:srgbClr val="2B2627"/>
                </a:solidFill>
                <a:effectLst/>
                <a:latin typeface="GothamNarrow-Book" pitchFamily="50" charset="0"/>
              </a:rPr>
              <a:t>Q: Can I view attendance and poll reports in the Zoom LTI Pro tool?</a:t>
            </a:r>
            <a:endParaRPr lang="en-AU" b="0" i="0" dirty="0">
              <a:solidFill>
                <a:srgbClr val="2B2627"/>
              </a:solidFill>
              <a:effectLst/>
              <a:latin typeface="GothamNarrow-Book" pitchFamily="50" charset="0"/>
            </a:endParaRPr>
          </a:p>
          <a:p>
            <a:pPr algn="l"/>
            <a:r>
              <a:rPr lang="en-AU" b="0" i="0" dirty="0">
                <a:solidFill>
                  <a:srgbClr val="2B2627"/>
                </a:solidFill>
                <a:effectLst/>
                <a:latin typeface="GothamNarrow-Book" pitchFamily="50" charset="0"/>
              </a:rPr>
              <a:t>The Zoom LTI Pro tool enables instructors to view reports on attendance and polls. In the Zoom LTI Pro Tool, navigate to the </a:t>
            </a:r>
            <a:r>
              <a:rPr lang="en-AU" b="1" i="0" dirty="0">
                <a:solidFill>
                  <a:srgbClr val="2B2627"/>
                </a:solidFill>
                <a:effectLst/>
                <a:latin typeface="GothamNarrow-Book" pitchFamily="50" charset="0"/>
              </a:rPr>
              <a:t>Previous Meetings</a:t>
            </a:r>
            <a:r>
              <a:rPr lang="en-AU" b="0" i="0" dirty="0">
                <a:solidFill>
                  <a:srgbClr val="2B2627"/>
                </a:solidFill>
                <a:effectLst/>
                <a:latin typeface="GothamNarrow-Book" pitchFamily="50" charset="0"/>
              </a:rPr>
              <a:t> tab and then click on the </a:t>
            </a:r>
            <a:r>
              <a:rPr lang="en-AU" b="1" i="0" dirty="0">
                <a:solidFill>
                  <a:srgbClr val="2B2627"/>
                </a:solidFill>
                <a:effectLst/>
                <a:latin typeface="GothamNarrow-Book" pitchFamily="50" charset="0"/>
              </a:rPr>
              <a:t>Report</a:t>
            </a:r>
            <a:r>
              <a:rPr lang="en-AU" b="0" i="0" dirty="0">
                <a:solidFill>
                  <a:srgbClr val="2B2627"/>
                </a:solidFill>
                <a:effectLst/>
                <a:latin typeface="GothamNarrow-Book" pitchFamily="50" charset="0"/>
              </a:rPr>
              <a:t> button that corresponds to the meeting you wish to view the reports for.</a:t>
            </a:r>
            <a:endParaRPr lang="en-AU" b="1" i="0" dirty="0">
              <a:solidFill>
                <a:srgbClr val="2B2627"/>
              </a:solidFill>
              <a:effectLst/>
              <a:latin typeface="GothamNarrow-Book" pitchFamily="50" charset="0"/>
            </a:endParaRPr>
          </a:p>
          <a:p>
            <a:pPr algn="l"/>
            <a:endParaRPr lang="en-AU" b="1" dirty="0">
              <a:solidFill>
                <a:srgbClr val="2B2627"/>
              </a:solidFill>
              <a:latin typeface="GothamNarrow-Book" pitchFamily="50" charset="0"/>
            </a:endParaRPr>
          </a:p>
        </p:txBody>
      </p:sp>
      <p:pic>
        <p:nvPicPr>
          <p:cNvPr id="4" name="Picture 3" descr="Graphical user interface, text, application&#10;&#10;Description automatically generated">
            <a:extLst>
              <a:ext uri="{FF2B5EF4-FFF2-40B4-BE49-F238E27FC236}">
                <a16:creationId xmlns:a16="http://schemas.microsoft.com/office/drawing/2014/main" id="{F1212C84-0FA9-4854-9BA8-E20916048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722" y="3376048"/>
            <a:ext cx="9004188" cy="2843011"/>
          </a:xfrm>
          <a:prstGeom prst="rect">
            <a:avLst/>
          </a:prstGeom>
        </p:spPr>
      </p:pic>
    </p:spTree>
    <p:extLst>
      <p:ext uri="{BB962C8B-B14F-4D97-AF65-F5344CB8AC3E}">
        <p14:creationId xmlns:p14="http://schemas.microsoft.com/office/powerpoint/2010/main" val="6747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Reports</a:t>
            </a:r>
            <a:br>
              <a:rPr lang="en-AU" b="1" dirty="0"/>
            </a:br>
            <a:endParaRPr lang="en-AU" dirty="0">
              <a:solidFill>
                <a:srgbClr val="990033"/>
              </a:solidFill>
            </a:endParaRPr>
          </a:p>
        </p:txBody>
      </p:sp>
      <p:sp>
        <p:nvSpPr>
          <p:cNvPr id="7" name="TextBox 6">
            <a:extLst>
              <a:ext uri="{FF2B5EF4-FFF2-40B4-BE49-F238E27FC236}">
                <a16:creationId xmlns:a16="http://schemas.microsoft.com/office/drawing/2014/main" id="{A00AA8BE-21C6-45F8-9D9D-C3C4CD1B8143}"/>
              </a:ext>
            </a:extLst>
          </p:cNvPr>
          <p:cNvSpPr txBox="1"/>
          <p:nvPr/>
        </p:nvSpPr>
        <p:spPr>
          <a:xfrm>
            <a:off x="521207" y="2528048"/>
            <a:ext cx="11149586" cy="954107"/>
          </a:xfrm>
          <a:prstGeom prst="rect">
            <a:avLst/>
          </a:prstGeom>
          <a:noFill/>
        </p:spPr>
        <p:txBody>
          <a:bodyPr wrap="square">
            <a:spAutoFit/>
          </a:bodyPr>
          <a:lstStyle/>
          <a:p>
            <a:r>
              <a:rPr lang="en-AU" sz="2000" b="1" i="0" dirty="0">
                <a:solidFill>
                  <a:srgbClr val="2B2627"/>
                </a:solidFill>
                <a:effectLst/>
                <a:latin typeface="GothamNarrow-Book" pitchFamily="50" charset="0"/>
              </a:rPr>
              <a:t>Meeting Report</a:t>
            </a:r>
            <a:r>
              <a:rPr lang="en-AU" sz="2000" b="0" i="0" dirty="0">
                <a:solidFill>
                  <a:srgbClr val="2B2627"/>
                </a:solidFill>
                <a:effectLst/>
                <a:latin typeface="GothamNarrow-Book" pitchFamily="50" charset="0"/>
              </a:rPr>
              <a:t> – </a:t>
            </a:r>
            <a:r>
              <a:rPr lang="en-AU" b="0" i="0" dirty="0">
                <a:solidFill>
                  <a:srgbClr val="2B2627"/>
                </a:solidFill>
                <a:effectLst/>
                <a:latin typeface="GothamNarrow-Book" pitchFamily="50" charset="0"/>
              </a:rPr>
              <a:t>This is the landing tab and shows all the participants that joined the meeting including their name, email, join time, leave time and duration in the meeting. It is possible to export this data by clicking the </a:t>
            </a:r>
            <a:r>
              <a:rPr lang="en-AU" b="1" i="0" dirty="0">
                <a:solidFill>
                  <a:srgbClr val="2B2627"/>
                </a:solidFill>
                <a:effectLst/>
                <a:latin typeface="GothamNarrow-Book" pitchFamily="50" charset="0"/>
              </a:rPr>
              <a:t>Export as CSV file</a:t>
            </a:r>
            <a:r>
              <a:rPr lang="en-AU" b="0" i="0" dirty="0">
                <a:solidFill>
                  <a:srgbClr val="2B2627"/>
                </a:solidFill>
                <a:effectLst/>
                <a:latin typeface="GothamNarrow-Book" pitchFamily="50" charset="0"/>
              </a:rPr>
              <a:t> link.</a:t>
            </a:r>
            <a:endParaRPr lang="en-AU" b="1" dirty="0">
              <a:latin typeface="GothamNarrow-Book" pitchFamily="50" charset="0"/>
            </a:endParaRPr>
          </a:p>
        </p:txBody>
      </p:sp>
      <p:sp>
        <p:nvSpPr>
          <p:cNvPr id="8" name="TextBox 7">
            <a:extLst>
              <a:ext uri="{FF2B5EF4-FFF2-40B4-BE49-F238E27FC236}">
                <a16:creationId xmlns:a16="http://schemas.microsoft.com/office/drawing/2014/main" id="{8EBAD20D-C535-4C49-AD66-E5F689ECF5AE}"/>
              </a:ext>
            </a:extLst>
          </p:cNvPr>
          <p:cNvSpPr txBox="1"/>
          <p:nvPr/>
        </p:nvSpPr>
        <p:spPr>
          <a:xfrm>
            <a:off x="521207" y="1327719"/>
            <a:ext cx="11149586" cy="1200329"/>
          </a:xfrm>
          <a:prstGeom prst="rect">
            <a:avLst/>
          </a:prstGeom>
          <a:noFill/>
        </p:spPr>
        <p:txBody>
          <a:bodyPr wrap="square">
            <a:spAutoFit/>
          </a:bodyPr>
          <a:lstStyle/>
          <a:p>
            <a:r>
              <a:rPr lang="en-AU" sz="2400" i="0" dirty="0">
                <a:solidFill>
                  <a:srgbClr val="2B2627"/>
                </a:solidFill>
                <a:effectLst/>
                <a:latin typeface="GothamNarrow-Book" pitchFamily="50" charset="0"/>
              </a:rPr>
              <a:t>The report page has 2 tabs:</a:t>
            </a:r>
          </a:p>
          <a:p>
            <a:pPr marL="457200" indent="-457200">
              <a:buAutoNum type="arabicPeriod"/>
            </a:pPr>
            <a:r>
              <a:rPr lang="en-AU" sz="2400" dirty="0">
                <a:latin typeface="GothamNarrow-Book" pitchFamily="50" charset="0"/>
              </a:rPr>
              <a:t>Meeting Report</a:t>
            </a:r>
          </a:p>
          <a:p>
            <a:pPr marL="457200" indent="-457200">
              <a:buAutoNum type="arabicPeriod"/>
            </a:pPr>
            <a:r>
              <a:rPr lang="en-AU" sz="2400" dirty="0">
                <a:latin typeface="GothamNarrow-Book" pitchFamily="50" charset="0"/>
              </a:rPr>
              <a:t>Poll Report</a:t>
            </a:r>
          </a:p>
        </p:txBody>
      </p:sp>
      <p:pic>
        <p:nvPicPr>
          <p:cNvPr id="4" name="Picture 3">
            <a:extLst>
              <a:ext uri="{FF2B5EF4-FFF2-40B4-BE49-F238E27FC236}">
                <a16:creationId xmlns:a16="http://schemas.microsoft.com/office/drawing/2014/main" id="{63EB1524-8E03-4E1F-BE4F-C677F2A7E98B}"/>
              </a:ext>
            </a:extLst>
          </p:cNvPr>
          <p:cNvPicPr>
            <a:picLocks noChangeAspect="1"/>
          </p:cNvPicPr>
          <p:nvPr/>
        </p:nvPicPr>
        <p:blipFill>
          <a:blip r:embed="rId3"/>
          <a:stretch>
            <a:fillRect/>
          </a:stretch>
        </p:blipFill>
        <p:spPr>
          <a:xfrm>
            <a:off x="1357901" y="3504202"/>
            <a:ext cx="9476197" cy="3205185"/>
          </a:xfrm>
          <a:prstGeom prst="rect">
            <a:avLst/>
          </a:prstGeom>
        </p:spPr>
      </p:pic>
    </p:spTree>
    <p:extLst>
      <p:ext uri="{BB962C8B-B14F-4D97-AF65-F5344CB8AC3E}">
        <p14:creationId xmlns:p14="http://schemas.microsoft.com/office/powerpoint/2010/main" val="3232074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Reports</a:t>
            </a:r>
            <a:br>
              <a:rPr lang="en-AU" b="1" dirty="0"/>
            </a:br>
            <a:endParaRPr lang="en-AU" dirty="0">
              <a:solidFill>
                <a:srgbClr val="990033"/>
              </a:solidFill>
            </a:endParaRPr>
          </a:p>
        </p:txBody>
      </p:sp>
      <p:sp>
        <p:nvSpPr>
          <p:cNvPr id="7" name="TextBox 6">
            <a:extLst>
              <a:ext uri="{FF2B5EF4-FFF2-40B4-BE49-F238E27FC236}">
                <a16:creationId xmlns:a16="http://schemas.microsoft.com/office/drawing/2014/main" id="{A00AA8BE-21C6-45F8-9D9D-C3C4CD1B8143}"/>
              </a:ext>
            </a:extLst>
          </p:cNvPr>
          <p:cNvSpPr txBox="1"/>
          <p:nvPr/>
        </p:nvSpPr>
        <p:spPr>
          <a:xfrm>
            <a:off x="521207" y="1532565"/>
            <a:ext cx="11149585" cy="1692771"/>
          </a:xfrm>
          <a:prstGeom prst="rect">
            <a:avLst/>
          </a:prstGeom>
          <a:noFill/>
        </p:spPr>
        <p:txBody>
          <a:bodyPr wrap="square">
            <a:spAutoFit/>
          </a:bodyPr>
          <a:lstStyle/>
          <a:p>
            <a:r>
              <a:rPr lang="en-AU" sz="2400" b="1" dirty="0">
                <a:latin typeface="GothamNarrow-Book" pitchFamily="50" charset="0"/>
              </a:rPr>
              <a:t>Poll Report </a:t>
            </a:r>
            <a:r>
              <a:rPr lang="en-AU" sz="3200" b="1" dirty="0">
                <a:latin typeface="GothamNarrow-Book" pitchFamily="50" charset="0"/>
              </a:rPr>
              <a:t>- </a:t>
            </a:r>
            <a:r>
              <a:rPr lang="en-AU" sz="2000" b="0" i="0" dirty="0">
                <a:solidFill>
                  <a:srgbClr val="2B2627"/>
                </a:solidFill>
                <a:effectLst/>
                <a:latin typeface="GothamNarrow-Book" pitchFamily="50" charset="0"/>
              </a:rPr>
              <a:t>This tab displays all the responses to the polls during your meeting. It includes the participants name, email, question and their answer. To download the report, click on the </a:t>
            </a:r>
            <a:r>
              <a:rPr lang="en-AU" sz="2000" b="1" i="0" dirty="0">
                <a:solidFill>
                  <a:srgbClr val="2B2627"/>
                </a:solidFill>
                <a:effectLst/>
                <a:latin typeface="GothamNarrow-Book" pitchFamily="50" charset="0"/>
              </a:rPr>
              <a:t>Export as CSV file</a:t>
            </a:r>
            <a:r>
              <a:rPr lang="en-AU" sz="2000" b="0" i="0" dirty="0">
                <a:solidFill>
                  <a:srgbClr val="2B2627"/>
                </a:solidFill>
                <a:effectLst/>
                <a:latin typeface="GothamNarrow-Book" pitchFamily="50" charset="0"/>
              </a:rPr>
              <a:t> link.</a:t>
            </a:r>
          </a:p>
          <a:p>
            <a:endParaRPr lang="en-AU" sz="3200" b="1" dirty="0">
              <a:latin typeface="GothamNarrow-Book" pitchFamily="50" charset="0"/>
            </a:endParaRPr>
          </a:p>
        </p:txBody>
      </p:sp>
      <p:pic>
        <p:nvPicPr>
          <p:cNvPr id="4" name="Picture 3" descr="A screenshot of a computer&#10;&#10;Description automatically generated">
            <a:extLst>
              <a:ext uri="{FF2B5EF4-FFF2-40B4-BE49-F238E27FC236}">
                <a16:creationId xmlns:a16="http://schemas.microsoft.com/office/drawing/2014/main" id="{B0C26440-2F89-4CC9-9FE8-41259CE8B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7" y="2925066"/>
            <a:ext cx="11663697" cy="2728759"/>
          </a:xfrm>
          <a:prstGeom prst="rect">
            <a:avLst/>
          </a:prstGeom>
        </p:spPr>
      </p:pic>
    </p:spTree>
    <p:extLst>
      <p:ext uri="{BB962C8B-B14F-4D97-AF65-F5344CB8AC3E}">
        <p14:creationId xmlns:p14="http://schemas.microsoft.com/office/powerpoint/2010/main" val="2840703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Other Features &amp; FAQ’s: Reports</a:t>
            </a:r>
            <a:br>
              <a:rPr lang="en-AU" b="1" dirty="0"/>
            </a:br>
            <a:endParaRPr lang="en-AU" dirty="0">
              <a:solidFill>
                <a:srgbClr val="990033"/>
              </a:solidFill>
            </a:endParaRPr>
          </a:p>
        </p:txBody>
      </p:sp>
      <p:sp>
        <p:nvSpPr>
          <p:cNvPr id="7" name="TextBox 6">
            <a:extLst>
              <a:ext uri="{FF2B5EF4-FFF2-40B4-BE49-F238E27FC236}">
                <a16:creationId xmlns:a16="http://schemas.microsoft.com/office/drawing/2014/main" id="{A00AA8BE-21C6-45F8-9D9D-C3C4CD1B8143}"/>
              </a:ext>
            </a:extLst>
          </p:cNvPr>
          <p:cNvSpPr txBox="1"/>
          <p:nvPr/>
        </p:nvSpPr>
        <p:spPr>
          <a:xfrm>
            <a:off x="521207" y="1532565"/>
            <a:ext cx="11149585" cy="400110"/>
          </a:xfrm>
          <a:prstGeom prst="rect">
            <a:avLst/>
          </a:prstGeom>
          <a:noFill/>
        </p:spPr>
        <p:txBody>
          <a:bodyPr wrap="square">
            <a:spAutoFit/>
          </a:bodyPr>
          <a:lstStyle/>
          <a:p>
            <a:r>
              <a:rPr lang="en-AU" sz="2000" dirty="0">
                <a:latin typeface="GothamNarrow-Book" pitchFamily="50" charset="0"/>
              </a:rPr>
              <a:t>Downloading the file will open the Poll results in a .csv format in Excel</a:t>
            </a:r>
          </a:p>
        </p:txBody>
      </p:sp>
      <p:pic>
        <p:nvPicPr>
          <p:cNvPr id="5" name="Picture 4" descr="Graphical user interface, text, application, email&#10;&#10;Description automatically generated">
            <a:extLst>
              <a:ext uri="{FF2B5EF4-FFF2-40B4-BE49-F238E27FC236}">
                <a16:creationId xmlns:a16="http://schemas.microsoft.com/office/drawing/2014/main" id="{9230CB37-183C-4E19-87CF-14CFBAB09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16" y="2378827"/>
            <a:ext cx="7873300" cy="3730183"/>
          </a:xfrm>
          <a:prstGeom prst="rect">
            <a:avLst/>
          </a:prstGeom>
        </p:spPr>
      </p:pic>
    </p:spTree>
    <p:extLst>
      <p:ext uri="{BB962C8B-B14F-4D97-AF65-F5344CB8AC3E}">
        <p14:creationId xmlns:p14="http://schemas.microsoft.com/office/powerpoint/2010/main" val="2586456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Go to Live Demo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4963" r="496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07605972"/>
      </p:ext>
    </p:extLst>
  </p:cSld>
  <p:clrMapOvr>
    <a:overrideClrMapping bg1="dk1" tx1="lt1" bg2="dk2" tx2="lt2" accent1="accent1" accent2="accent2" accent3="accent3" accent4="accent4" accent5="accent5" accent6="accent6" hlink="hlink" folHlink="folHlink"/>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FFAAA-84B2-4715-8180-85373963B977}"/>
              </a:ext>
            </a:extLst>
          </p:cNvPr>
          <p:cNvSpPr>
            <a:spLocks noGrp="1"/>
          </p:cNvSpPr>
          <p:nvPr>
            <p:ph type="title"/>
          </p:nvPr>
        </p:nvSpPr>
        <p:spPr>
          <a:xfrm>
            <a:off x="513253" y="2295981"/>
            <a:ext cx="9953068" cy="2336516"/>
          </a:xfrm>
        </p:spPr>
        <p:txBody>
          <a:bodyPr>
            <a:normAutofit/>
          </a:bodyPr>
          <a:lstStyle/>
          <a:p>
            <a:r>
              <a:rPr lang="en-AU" sz="6400" b="1" dirty="0">
                <a:latin typeface="GothamNarrow-Book" pitchFamily="50" charset="0"/>
              </a:rPr>
              <a:t>Feedback</a:t>
            </a:r>
          </a:p>
        </p:txBody>
      </p:sp>
      <p:sp>
        <p:nvSpPr>
          <p:cNvPr id="5" name="TextBox 4">
            <a:extLst>
              <a:ext uri="{FF2B5EF4-FFF2-40B4-BE49-F238E27FC236}">
                <a16:creationId xmlns:a16="http://schemas.microsoft.com/office/drawing/2014/main" id="{8E7BF906-8F60-4583-BB82-6503D0918AD3}"/>
              </a:ext>
            </a:extLst>
          </p:cNvPr>
          <p:cNvSpPr txBox="1"/>
          <p:nvPr/>
        </p:nvSpPr>
        <p:spPr>
          <a:xfrm>
            <a:off x="5489787" y="5055215"/>
            <a:ext cx="6096000" cy="1107996"/>
          </a:xfrm>
          <a:prstGeom prst="rect">
            <a:avLst/>
          </a:prstGeom>
          <a:noFill/>
        </p:spPr>
        <p:txBody>
          <a:bodyPr wrap="square">
            <a:spAutoFit/>
          </a:bodyPr>
          <a:lstStyle/>
          <a:p>
            <a:pPr algn="r"/>
            <a:r>
              <a:rPr lang="en-AU" sz="2200" dirty="0"/>
              <a:t>Presenter:</a:t>
            </a:r>
            <a:r>
              <a:rPr lang="en-AU" sz="2200" i="1" dirty="0"/>
              <a:t> Robert Ycasiano</a:t>
            </a:r>
          </a:p>
          <a:p>
            <a:pPr algn="r"/>
            <a:r>
              <a:rPr lang="en-AU" sz="2200" i="1" dirty="0"/>
              <a:t>Digital Learning Administration Officer,</a:t>
            </a:r>
          </a:p>
          <a:p>
            <a:pPr algn="r"/>
            <a:r>
              <a:rPr lang="en-AU" sz="2200" i="1" dirty="0"/>
              <a:t>Learning Futures</a:t>
            </a:r>
          </a:p>
        </p:txBody>
      </p:sp>
    </p:spTree>
    <p:extLst>
      <p:ext uri="{BB962C8B-B14F-4D97-AF65-F5344CB8AC3E}">
        <p14:creationId xmlns:p14="http://schemas.microsoft.com/office/powerpoint/2010/main" val="1489118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566E9-5633-46F0-B768-4C215AF5B60E}"/>
              </a:ext>
            </a:extLst>
          </p:cNvPr>
          <p:cNvSpPr>
            <a:spLocks noGrp="1"/>
          </p:cNvSpPr>
          <p:nvPr>
            <p:ph type="title"/>
          </p:nvPr>
        </p:nvSpPr>
        <p:spPr>
          <a:xfrm>
            <a:off x="660071" y="553932"/>
            <a:ext cx="9919028" cy="793840"/>
          </a:xfrm>
        </p:spPr>
        <p:txBody>
          <a:bodyPr/>
          <a:lstStyle/>
          <a:p>
            <a:r>
              <a:rPr lang="en-AU" sz="5751" dirty="0">
                <a:latin typeface="GothamNarrow-Book" pitchFamily="50" charset="0"/>
                <a:ea typeface="Open Sans" panose="020B0606030504020204" pitchFamily="34" charset="0"/>
                <a:cs typeface="Open Sans" panose="020B0606030504020204" pitchFamily="34" charset="0"/>
              </a:rPr>
              <a:t>Tell us what you think!</a:t>
            </a:r>
          </a:p>
        </p:txBody>
      </p:sp>
      <p:sp>
        <p:nvSpPr>
          <p:cNvPr id="3" name="Content Placeholder 2">
            <a:extLst>
              <a:ext uri="{FF2B5EF4-FFF2-40B4-BE49-F238E27FC236}">
                <a16:creationId xmlns:a16="http://schemas.microsoft.com/office/drawing/2014/main" id="{14A594E9-DE9D-4B74-99AC-177243F452E8}"/>
              </a:ext>
            </a:extLst>
          </p:cNvPr>
          <p:cNvSpPr>
            <a:spLocks noGrp="1"/>
          </p:cNvSpPr>
          <p:nvPr>
            <p:ph idx="1"/>
          </p:nvPr>
        </p:nvSpPr>
        <p:spPr>
          <a:xfrm>
            <a:off x="434782" y="2100777"/>
            <a:ext cx="6685545" cy="3352800"/>
          </a:xfrm>
        </p:spPr>
        <p:txBody>
          <a:bodyPr>
            <a:normAutofit/>
          </a:bodyPr>
          <a:lstStyle/>
          <a:p>
            <a:pPr hangingPunct="1">
              <a:lnSpc>
                <a:spcPct val="100000"/>
              </a:lnSpc>
            </a:pPr>
            <a:r>
              <a:rPr lang="en-AU" b="0" noProof="0" dirty="0">
                <a:solidFill>
                  <a:srgbClr val="3A3537"/>
                </a:solidFill>
                <a:latin typeface="GothamNarrow-Book" pitchFamily="50" charset="0"/>
                <a:ea typeface="Open Sans" panose="020B0606030504020204" pitchFamily="34" charset="0"/>
                <a:cs typeface="Open Sans" panose="020B0606030504020204" pitchFamily="34" charset="0"/>
              </a:rPr>
              <a:t>Did you like the workshop design and delivery?</a:t>
            </a:r>
          </a:p>
          <a:p>
            <a:pPr hangingPunct="1">
              <a:lnSpc>
                <a:spcPct val="100000"/>
              </a:lnSpc>
            </a:pPr>
            <a:r>
              <a:rPr lang="en-AU" b="0" noProof="0" dirty="0">
                <a:solidFill>
                  <a:srgbClr val="3A3537"/>
                </a:solidFill>
                <a:latin typeface="GothamNarrow-Book" pitchFamily="50" charset="0"/>
                <a:ea typeface="Open Sans" panose="020B0606030504020204" pitchFamily="34" charset="0"/>
                <a:cs typeface="Open Sans" panose="020B0606030504020204" pitchFamily="34" charset="0"/>
              </a:rPr>
              <a:t>What would you like to know more about?</a:t>
            </a:r>
          </a:p>
          <a:p>
            <a:pPr algn="ctr" hangingPunct="1">
              <a:lnSpc>
                <a:spcPct val="100000"/>
              </a:lnSpc>
              <a:buFont typeface="Arial" panose="020B0604020202020204" pitchFamily="34" charset="0"/>
              <a:buNone/>
            </a:pPr>
            <a:r>
              <a:rPr lang="en-AU" b="0" noProof="0" dirty="0">
                <a:solidFill>
                  <a:srgbClr val="3A3537"/>
                </a:solidFill>
                <a:latin typeface="GothamNarrow-Book" pitchFamily="50" charset="0"/>
                <a:ea typeface="Open Sans" panose="020B0606030504020204" pitchFamily="34" charset="0"/>
                <a:cs typeface="Open Sans" panose="020B0606030504020204" pitchFamily="34" charset="0"/>
              </a:rPr>
              <a:t>It should only take 3 minutes</a:t>
            </a:r>
          </a:p>
          <a:p>
            <a:pPr indent="0">
              <a:buNone/>
            </a:pPr>
            <a:endParaRPr lang="en-AU" noProof="0" dirty="0"/>
          </a:p>
        </p:txBody>
      </p:sp>
      <p:sp>
        <p:nvSpPr>
          <p:cNvPr id="5" name="Rectangle 4">
            <a:extLst>
              <a:ext uri="{FF2B5EF4-FFF2-40B4-BE49-F238E27FC236}">
                <a16:creationId xmlns:a16="http://schemas.microsoft.com/office/drawing/2014/main" id="{B53EFD93-3ACA-430C-A797-4294D6D9CF27}"/>
              </a:ext>
            </a:extLst>
          </p:cNvPr>
          <p:cNvSpPr/>
          <p:nvPr/>
        </p:nvSpPr>
        <p:spPr>
          <a:xfrm>
            <a:off x="2494858" y="5942431"/>
            <a:ext cx="7694797" cy="769441"/>
          </a:xfrm>
          <a:prstGeom prst="rect">
            <a:avLst/>
          </a:prstGeom>
        </p:spPr>
        <p:txBody>
          <a:bodyPr wrap="square">
            <a:spAutoFit/>
          </a:bodyPr>
          <a:lstStyle/>
          <a:p>
            <a:pPr algn="ctr"/>
            <a:r>
              <a:rPr lang="en-AU" sz="2200" dirty="0">
                <a:solidFill>
                  <a:srgbClr val="3A3537"/>
                </a:solidFill>
                <a:latin typeface="GothamNarrow-Book" pitchFamily="50" charset="0"/>
                <a:ea typeface="Open Sans" panose="020B0606030504020204" pitchFamily="34" charset="0"/>
                <a:cs typeface="Open Sans" panose="020B0606030504020204" pitchFamily="34" charset="0"/>
              </a:rPr>
              <a:t>**We use your feedback to fine-tune, create and schedule future workshops**</a:t>
            </a:r>
          </a:p>
        </p:txBody>
      </p:sp>
      <p:pic>
        <p:nvPicPr>
          <p:cNvPr id="4" name="Picture 2">
            <a:extLst>
              <a:ext uri="{FF2B5EF4-FFF2-40B4-BE49-F238E27FC236}">
                <a16:creationId xmlns:a16="http://schemas.microsoft.com/office/drawing/2014/main" id="{3FF7FBA3-6ABF-417B-9A48-A973CD3BFC1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995" y="2100778"/>
            <a:ext cx="4743888" cy="308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79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FFAAA-84B2-4715-8180-85373963B977}"/>
              </a:ext>
            </a:extLst>
          </p:cNvPr>
          <p:cNvSpPr>
            <a:spLocks noGrp="1"/>
          </p:cNvSpPr>
          <p:nvPr>
            <p:ph type="title"/>
          </p:nvPr>
        </p:nvSpPr>
        <p:spPr>
          <a:xfrm>
            <a:off x="513253" y="2295981"/>
            <a:ext cx="9953068" cy="2336516"/>
          </a:xfrm>
        </p:spPr>
        <p:txBody>
          <a:bodyPr>
            <a:normAutofit/>
          </a:bodyPr>
          <a:lstStyle/>
          <a:p>
            <a:r>
              <a:rPr lang="en-AU" sz="6400" b="1" dirty="0">
                <a:latin typeface="GothamNarrow-Book" pitchFamily="50" charset="0"/>
              </a:rPr>
              <a:t>Support &amp; Resources</a:t>
            </a:r>
          </a:p>
        </p:txBody>
      </p:sp>
      <p:sp>
        <p:nvSpPr>
          <p:cNvPr id="5" name="TextBox 4">
            <a:extLst>
              <a:ext uri="{FF2B5EF4-FFF2-40B4-BE49-F238E27FC236}">
                <a16:creationId xmlns:a16="http://schemas.microsoft.com/office/drawing/2014/main" id="{8E7BF906-8F60-4583-BB82-6503D0918AD3}"/>
              </a:ext>
            </a:extLst>
          </p:cNvPr>
          <p:cNvSpPr txBox="1"/>
          <p:nvPr/>
        </p:nvSpPr>
        <p:spPr>
          <a:xfrm>
            <a:off x="5489787" y="5055215"/>
            <a:ext cx="6096000" cy="1107996"/>
          </a:xfrm>
          <a:prstGeom prst="rect">
            <a:avLst/>
          </a:prstGeom>
          <a:noFill/>
        </p:spPr>
        <p:txBody>
          <a:bodyPr wrap="square">
            <a:spAutoFit/>
          </a:bodyPr>
          <a:lstStyle/>
          <a:p>
            <a:pPr algn="r"/>
            <a:r>
              <a:rPr lang="en-AU" sz="2200" dirty="0"/>
              <a:t>Presenter:</a:t>
            </a:r>
            <a:r>
              <a:rPr lang="en-AU" sz="2200" i="1" dirty="0"/>
              <a:t> Robert Ycasiano</a:t>
            </a:r>
          </a:p>
          <a:p>
            <a:pPr algn="r"/>
            <a:r>
              <a:rPr lang="en-AU" sz="2200" i="1" dirty="0"/>
              <a:t>Digital Learning Administration Officer,</a:t>
            </a:r>
          </a:p>
          <a:p>
            <a:pPr algn="r"/>
            <a:r>
              <a:rPr lang="en-AU" sz="2200" i="1" dirty="0"/>
              <a:t>Learning Futures</a:t>
            </a:r>
          </a:p>
        </p:txBody>
      </p:sp>
    </p:spTree>
    <p:extLst>
      <p:ext uri="{BB962C8B-B14F-4D97-AF65-F5344CB8AC3E}">
        <p14:creationId xmlns:p14="http://schemas.microsoft.com/office/powerpoint/2010/main" val="1032531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1609-388A-43CC-8BD1-DEE4F0C08014}"/>
              </a:ext>
            </a:extLst>
          </p:cNvPr>
          <p:cNvSpPr>
            <a:spLocks noGrp="1"/>
          </p:cNvSpPr>
          <p:nvPr>
            <p:ph type="title"/>
          </p:nvPr>
        </p:nvSpPr>
        <p:spPr>
          <a:xfrm>
            <a:off x="544817" y="316983"/>
            <a:ext cx="7324271" cy="808108"/>
          </a:xfrm>
        </p:spPr>
        <p:txBody>
          <a:bodyPr/>
          <a:lstStyle/>
          <a:p>
            <a:pPr rtl="0" eaLnBrk="1" fontAlgn="auto" latinLnBrk="0" hangingPunct="1"/>
            <a:r>
              <a:rPr lang="en-AU" sz="4800" b="1" spc="151" dirty="0">
                <a:solidFill>
                  <a:srgbClr val="990033"/>
                </a:solidFill>
                <a:latin typeface="GothamNarrow-Book" pitchFamily="50" charset="0"/>
              </a:rPr>
              <a:t>Further Information </a:t>
            </a:r>
            <a:endParaRPr lang="en-AU" b="1" noProof="0" dirty="0">
              <a:effectLst/>
              <a:latin typeface="GothamNarrow-Book" pitchFamily="50" charset="0"/>
              <a:ea typeface="Open Sans" panose="020B0606030504020204" pitchFamily="34" charset="0"/>
              <a:cs typeface="Open Sans" panose="020B0606030504020204" pitchFamily="34" charset="0"/>
            </a:endParaRPr>
          </a:p>
        </p:txBody>
      </p:sp>
      <p:sp>
        <p:nvSpPr>
          <p:cNvPr id="44" name="Text Placeholder 3"/>
          <p:cNvSpPr>
            <a:spLocks noGrp="1"/>
          </p:cNvSpPr>
          <p:nvPr>
            <p:ph type="body" sz="quarter" idx="11"/>
          </p:nvPr>
        </p:nvSpPr>
        <p:spPr>
          <a:xfrm>
            <a:off x="544817" y="1442074"/>
            <a:ext cx="6632080" cy="4408869"/>
          </a:xfrm>
          <a:prstGeom prst="rect">
            <a:avLst/>
          </a:prstGeom>
        </p:spPr>
        <p:txBody>
          <a:bodyPr>
            <a:noAutofit/>
          </a:bodyPr>
          <a:lstStyle/>
          <a:p>
            <a:pPr marL="0" indent="0" hangingPunct="1">
              <a:buNone/>
            </a:pPr>
            <a:r>
              <a:rPr lang="en-AU" sz="2400" dirty="0">
                <a:latin typeface="GothamNarrow-Book" pitchFamily="50" charset="0"/>
              </a:rPr>
              <a:t>You can also find other </a:t>
            </a:r>
            <a:r>
              <a:rPr lang="en-AU" sz="2400" b="1" dirty="0">
                <a:latin typeface="GothamNarrow-Book" pitchFamily="50" charset="0"/>
              </a:rPr>
              <a:t>Training Sessions </a:t>
            </a:r>
            <a:r>
              <a:rPr lang="en-AU" sz="2400" dirty="0">
                <a:latin typeface="GothamNarrow-Book" pitchFamily="50" charset="0"/>
              </a:rPr>
              <a:t>on the </a:t>
            </a:r>
            <a:r>
              <a:rPr lang="en-AU" sz="2400" dirty="0">
                <a:solidFill>
                  <a:srgbClr val="990033"/>
                </a:solidFill>
                <a:latin typeface="GothamNarrow-Book" pitchFamily="50"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Learning Futures Workshop Schedule </a:t>
            </a:r>
            <a:r>
              <a:rPr lang="en-AU" sz="2400" dirty="0">
                <a:latin typeface="GothamNarrow-Book" pitchFamily="50" charset="0"/>
              </a:rPr>
              <a:t>website.</a:t>
            </a:r>
          </a:p>
          <a:p>
            <a:pPr marL="0" lvl="1" indent="0">
              <a:lnSpc>
                <a:spcPct val="150000"/>
              </a:lnSpc>
              <a:buNone/>
            </a:pPr>
            <a:r>
              <a:rPr lang="en-AU" b="1" noProof="0" dirty="0">
                <a:solidFill>
                  <a:schemeClr val="tx1"/>
                </a:solidFill>
                <a:latin typeface="GothamNarrow-Book" pitchFamily="50" charset="0"/>
              </a:rPr>
              <a:t>Self help </a:t>
            </a:r>
            <a:r>
              <a:rPr lang="en-AU" noProof="0" dirty="0">
                <a:solidFill>
                  <a:schemeClr val="tx1"/>
                </a:solidFill>
                <a:latin typeface="GothamNarrow-Book" pitchFamily="50" charset="0"/>
              </a:rPr>
              <a:t>articles (vUWS support):</a:t>
            </a:r>
            <a:r>
              <a:rPr lang="en-AU" noProof="0" dirty="0">
                <a:solidFill>
                  <a:schemeClr val="tx1">
                    <a:lumMod val="75000"/>
                    <a:lumOff val="25000"/>
                  </a:schemeClr>
                </a:solidFill>
                <a:latin typeface="GothamNarrow-Book" pitchFamily="50" charset="0"/>
              </a:rPr>
              <a:t> </a:t>
            </a:r>
            <a:r>
              <a:rPr lang="en-AU" noProof="0" dirty="0">
                <a:solidFill>
                  <a:srgbClr val="990033"/>
                </a:solidFill>
                <a:latin typeface="GothamNarrow-Book" pitchFamily="50" charset="0"/>
                <a:hlinkClick r:id="rId4">
                  <a:extLst>
                    <a:ext uri="{A12FA001-AC4F-418D-AE19-62706E023703}">
                      <ahyp:hlinkClr xmlns:ahyp="http://schemas.microsoft.com/office/drawing/2018/hyperlinkcolor" val="tx"/>
                    </a:ext>
                  </a:extLst>
                </a:hlinkClick>
              </a:rPr>
              <a:t>https://lf.westernsydney.edu.au/support/ </a:t>
            </a:r>
            <a:endParaRPr lang="en-AU" dirty="0">
              <a:solidFill>
                <a:srgbClr val="990033"/>
              </a:solidFill>
              <a:latin typeface="GothamNarrow-Book" pitchFamily="50" charset="0"/>
            </a:endParaRPr>
          </a:p>
          <a:p>
            <a:pPr marL="0" lvl="1" indent="0">
              <a:lnSpc>
                <a:spcPct val="150000"/>
              </a:lnSpc>
              <a:buNone/>
            </a:pPr>
            <a:r>
              <a:rPr lang="en-AU" b="1" dirty="0">
                <a:solidFill>
                  <a:schemeClr val="tx1"/>
                </a:solidFill>
                <a:latin typeface="GothamNarrow-Book" pitchFamily="50" charset="0"/>
              </a:rPr>
              <a:t>Support - </a:t>
            </a:r>
            <a:r>
              <a:rPr lang="en-AU" dirty="0">
                <a:solidFill>
                  <a:schemeClr val="tx1"/>
                </a:solidFill>
                <a:latin typeface="GothamNarrow-Book" pitchFamily="50" charset="0"/>
              </a:rPr>
              <a:t>Contact us at </a:t>
            </a:r>
            <a:r>
              <a:rPr lang="en-AU" dirty="0">
                <a:solidFill>
                  <a:srgbClr val="990033"/>
                </a:solidFill>
                <a:latin typeface="GothamNarrow-Book" pitchFamily="50" charset="0"/>
                <a:hlinkClick r:id="rId5">
                  <a:extLst>
                    <a:ext uri="{A12FA001-AC4F-418D-AE19-62706E023703}">
                      <ahyp:hlinkClr xmlns:ahyp="http://schemas.microsoft.com/office/drawing/2018/hyperlinkcolor" val="tx"/>
                    </a:ext>
                  </a:extLst>
                </a:hlinkClick>
              </a:rPr>
              <a:t>Western Now</a:t>
            </a:r>
            <a:r>
              <a:rPr lang="en-AU" dirty="0">
                <a:solidFill>
                  <a:srgbClr val="990033"/>
                </a:solidFill>
                <a:latin typeface="GothamNarrow-Book" pitchFamily="50" charset="0"/>
              </a:rPr>
              <a:t> </a:t>
            </a:r>
          </a:p>
          <a:p>
            <a:pPr marL="0" lvl="1" indent="0">
              <a:lnSpc>
                <a:spcPct val="150000"/>
              </a:lnSpc>
              <a:buNone/>
            </a:pPr>
            <a:r>
              <a:rPr lang="en-AU" b="1" dirty="0">
                <a:solidFill>
                  <a:schemeClr val="tx1"/>
                </a:solidFill>
                <a:latin typeface="GothamNarrow-Book" pitchFamily="50" charset="0"/>
              </a:rPr>
              <a:t>101 – </a:t>
            </a:r>
            <a:r>
              <a:rPr lang="en-AU" dirty="0">
                <a:solidFill>
                  <a:schemeClr val="tx1"/>
                </a:solidFill>
                <a:latin typeface="GothamNarrow-Book" pitchFamily="50" charset="0"/>
              </a:rPr>
              <a:t>Schedule a </a:t>
            </a:r>
            <a:r>
              <a:rPr lang="en-AU" dirty="0">
                <a:solidFill>
                  <a:srgbClr val="990033"/>
                </a:solidFill>
                <a:latin typeface="GothamNarrow-Book" pitchFamily="50" charset="0"/>
                <a:hlinkClick r:id="rId6">
                  <a:extLst>
                    <a:ext uri="{A12FA001-AC4F-418D-AE19-62706E023703}">
                      <ahyp:hlinkClr xmlns:ahyp="http://schemas.microsoft.com/office/drawing/2018/hyperlinkcolor" val="tx"/>
                    </a:ext>
                  </a:extLst>
                </a:hlinkClick>
              </a:rPr>
              <a:t>Booking</a:t>
            </a:r>
            <a:r>
              <a:rPr lang="en-AU" dirty="0">
                <a:solidFill>
                  <a:schemeClr val="tx1"/>
                </a:solidFill>
                <a:latin typeface="GothamNarrow-Book" pitchFamily="50" charset="0"/>
              </a:rPr>
              <a:t> </a:t>
            </a:r>
            <a:endParaRPr lang="en-AU" dirty="0">
              <a:solidFill>
                <a:srgbClr val="990033"/>
              </a:solidFill>
              <a:latin typeface="GothamNarrow-Book" pitchFamily="50" charset="0"/>
            </a:endParaRPr>
          </a:p>
          <a:p>
            <a:pPr marL="0" lvl="1" indent="0">
              <a:lnSpc>
                <a:spcPct val="150000"/>
              </a:lnSpc>
              <a:buNone/>
            </a:pPr>
            <a:r>
              <a:rPr lang="en-AU" b="1" dirty="0">
                <a:latin typeface="GothamNarrow-Book" pitchFamily="50" charset="0"/>
              </a:rPr>
              <a:t>Digital Learning Support - </a:t>
            </a:r>
            <a:r>
              <a:rPr lang="en-AU" dirty="0">
                <a:solidFill>
                  <a:srgbClr val="990033"/>
                </a:solidFill>
                <a:latin typeface="GothamNarrow-Book" pitchFamily="50" charset="0"/>
                <a:hlinkClick r:id="rId7">
                  <a:extLst>
                    <a:ext uri="{A12FA001-AC4F-418D-AE19-62706E023703}">
                      <ahyp:hlinkClr xmlns:ahyp="http://schemas.microsoft.com/office/drawing/2018/hyperlinkcolor" val="tx"/>
                    </a:ext>
                  </a:extLst>
                </a:hlinkClick>
              </a:rPr>
              <a:t>Website</a:t>
            </a:r>
            <a:endParaRPr lang="en-AU" dirty="0">
              <a:solidFill>
                <a:srgbClr val="990033"/>
              </a:solidFill>
              <a:latin typeface="GothamNarrow-Book" pitchFamily="50" charset="0"/>
            </a:endParaRPr>
          </a:p>
        </p:txBody>
      </p:sp>
      <p:pic>
        <p:nvPicPr>
          <p:cNvPr id="5" name="Picture 4" descr="Calendar&#10;&#10;Description automatically generated with medium confidence">
            <a:extLst>
              <a:ext uri="{FF2B5EF4-FFF2-40B4-BE49-F238E27FC236}">
                <a16:creationId xmlns:a16="http://schemas.microsoft.com/office/drawing/2014/main" id="{D67CB6FC-AF38-4833-920C-7A148FA57E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3394" y="0"/>
            <a:ext cx="4848606" cy="6858000"/>
          </a:xfrm>
          <a:prstGeom prst="rect">
            <a:avLst/>
          </a:prstGeom>
        </p:spPr>
      </p:pic>
    </p:spTree>
    <p:extLst>
      <p:ext uri="{BB962C8B-B14F-4D97-AF65-F5344CB8AC3E}">
        <p14:creationId xmlns:p14="http://schemas.microsoft.com/office/powerpoint/2010/main" val="286053688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5F8D5C-72D3-47C7-94D5-3A02EFDC76B4}"/>
              </a:ext>
            </a:extLst>
          </p:cNvPr>
          <p:cNvSpPr>
            <a:spLocks noGrp="1"/>
          </p:cNvSpPr>
          <p:nvPr>
            <p:ph type="title"/>
          </p:nvPr>
        </p:nvSpPr>
        <p:spPr/>
        <p:txBody>
          <a:bodyPr>
            <a:normAutofit fontScale="90000"/>
          </a:bodyPr>
          <a:lstStyle/>
          <a:p>
            <a:r>
              <a:rPr lang="en-AU" dirty="0"/>
              <a:t>End </a:t>
            </a:r>
          </a:p>
        </p:txBody>
      </p:sp>
    </p:spTree>
    <p:extLst>
      <p:ext uri="{BB962C8B-B14F-4D97-AF65-F5344CB8AC3E}">
        <p14:creationId xmlns:p14="http://schemas.microsoft.com/office/powerpoint/2010/main" val="3745156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B7FD-1FBB-4C7F-9218-A7D1663AEE33}"/>
              </a:ext>
            </a:extLst>
          </p:cNvPr>
          <p:cNvSpPr>
            <a:spLocks noGrp="1"/>
          </p:cNvSpPr>
          <p:nvPr>
            <p:ph type="title" idx="4294967295"/>
          </p:nvPr>
        </p:nvSpPr>
        <p:spPr>
          <a:xfrm>
            <a:off x="616428" y="805964"/>
            <a:ext cx="8241360" cy="611807"/>
          </a:xfrm>
        </p:spPr>
        <p:txBody>
          <a:bodyPr>
            <a:normAutofit fontScale="90000"/>
          </a:bodyPr>
          <a:lstStyle/>
          <a:p>
            <a:pPr rtl="0" fontAlgn="auto" latinLnBrk="0" hangingPunct="1"/>
            <a:r>
              <a:rPr lang="en-AU" b="1" noProof="0" dirty="0">
                <a:solidFill>
                  <a:srgbClr val="990033"/>
                </a:solidFill>
                <a:latin typeface="GothamNarrow-Book" pitchFamily="50" charset="0"/>
              </a:rPr>
              <a:t>Welcome!</a:t>
            </a:r>
          </a:p>
        </p:txBody>
      </p:sp>
      <p:sp>
        <p:nvSpPr>
          <p:cNvPr id="220" name="Shape 220"/>
          <p:cNvSpPr/>
          <p:nvPr/>
        </p:nvSpPr>
        <p:spPr>
          <a:xfrm>
            <a:off x="689577" y="1690728"/>
            <a:ext cx="5406423" cy="486247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19051" tIns="19051" rIns="19051" bIns="19051" numCol="1" anchor="t">
            <a:noAutofit/>
          </a:bodyPr>
          <a:lstStyle/>
          <a:p>
            <a:pPr>
              <a:lnSpc>
                <a:spcPct val="107000"/>
              </a:lnSpc>
              <a:spcAft>
                <a:spcPts val="400"/>
              </a:spcAft>
            </a:pPr>
            <a:r>
              <a:rPr lang="en-AU" sz="3600" dirty="0">
                <a:solidFill>
                  <a:srgbClr val="000000"/>
                </a:solidFill>
                <a:latin typeface="GothamNarrow-Book" pitchFamily="50" charset="0"/>
                <a:ea typeface="Open Sans" panose="020B0606030504020204" pitchFamily="34" charset="0"/>
                <a:cs typeface="Open Sans" panose="020B0606030504020204" pitchFamily="34" charset="0"/>
              </a:rPr>
              <a:t>Today we will cover:</a:t>
            </a:r>
          </a:p>
          <a:p>
            <a:pPr defTabSz="412740" hangingPunct="0">
              <a:spcAft>
                <a:spcPts val="300"/>
              </a:spcAft>
              <a:defRPr/>
            </a:pPr>
            <a:endParaRPr lang="en-AU"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57200" indent="-457200" defTabSz="412740" hangingPunct="0">
              <a:spcAft>
                <a:spcPts val="300"/>
              </a:spcAft>
              <a:buFont typeface="Arial" panose="020B0604020202020204" pitchFamily="34" charset="0"/>
              <a:buChar char="•"/>
              <a:defRPr/>
            </a:pPr>
            <a:r>
              <a:rPr lang="en-AU" sz="2800" kern="0" dirty="0">
                <a:solidFill>
                  <a:srgbClr val="000000">
                    <a:lumMod val="75000"/>
                    <a:lumOff val="25000"/>
                  </a:srgbClr>
                </a:solidFill>
                <a:latin typeface="GothamNarrow-Book" pitchFamily="50" charset="0"/>
                <a:sym typeface="Avenir Book"/>
              </a:rPr>
              <a:t>What is Zoom LTI?</a:t>
            </a:r>
          </a:p>
          <a:p>
            <a:pPr marL="457200" indent="-457200" defTabSz="412740" hangingPunct="0">
              <a:spcAft>
                <a:spcPts val="300"/>
              </a:spcAft>
              <a:buFont typeface="Arial" panose="020B0604020202020204" pitchFamily="34" charset="0"/>
              <a:buChar char="•"/>
              <a:defRPr/>
            </a:pPr>
            <a:r>
              <a:rPr lang="en-AU" sz="2800" kern="0" dirty="0">
                <a:solidFill>
                  <a:srgbClr val="000000">
                    <a:lumMod val="75000"/>
                    <a:lumOff val="25000"/>
                  </a:srgbClr>
                </a:solidFill>
                <a:latin typeface="GothamNarrow-Book" pitchFamily="50" charset="0"/>
                <a:sym typeface="Avenir Book"/>
              </a:rPr>
              <a:t>Adding Zoom LTI Tool</a:t>
            </a:r>
          </a:p>
          <a:p>
            <a:pPr marL="457200" indent="-457200" defTabSz="412740" hangingPunct="0">
              <a:spcAft>
                <a:spcPts val="300"/>
              </a:spcAft>
              <a:buFont typeface="Arial" panose="020B0604020202020204" pitchFamily="34" charset="0"/>
              <a:buChar char="•"/>
              <a:defRPr/>
            </a:pPr>
            <a:r>
              <a:rPr lang="en-AU" sz="2800" kern="0" dirty="0">
                <a:solidFill>
                  <a:srgbClr val="000000">
                    <a:lumMod val="75000"/>
                    <a:lumOff val="25000"/>
                  </a:srgbClr>
                </a:solidFill>
                <a:latin typeface="GothamNarrow-Book" pitchFamily="50" charset="0"/>
                <a:sym typeface="Avenir Book"/>
              </a:rPr>
              <a:t>Zoom LTI as Instructor &amp; Student</a:t>
            </a:r>
          </a:p>
          <a:p>
            <a:pPr marL="457200" indent="-457200" defTabSz="412740" hangingPunct="0">
              <a:spcAft>
                <a:spcPts val="300"/>
              </a:spcAft>
              <a:buFont typeface="Arial" panose="020B0604020202020204" pitchFamily="34" charset="0"/>
              <a:buChar char="•"/>
              <a:defRPr/>
            </a:pPr>
            <a:r>
              <a:rPr lang="en-AU" sz="2800" kern="0" dirty="0">
                <a:solidFill>
                  <a:srgbClr val="000000">
                    <a:lumMod val="75000"/>
                    <a:lumOff val="25000"/>
                  </a:srgbClr>
                </a:solidFill>
                <a:latin typeface="GothamNarrow-Book" pitchFamily="50" charset="0"/>
                <a:sym typeface="Avenir Book"/>
              </a:rPr>
              <a:t>Other features &amp; FAQ’s</a:t>
            </a:r>
            <a:endParaRPr lang="en-AU" sz="2000" kern="0" dirty="0">
              <a:solidFill>
                <a:srgbClr val="000000">
                  <a:lumMod val="75000"/>
                  <a:lumOff val="25000"/>
                </a:srgbClr>
              </a:solidFill>
              <a:sym typeface="Avenir Book"/>
            </a:endParaRPr>
          </a:p>
        </p:txBody>
      </p:sp>
      <p:pic>
        <p:nvPicPr>
          <p:cNvPr id="4" name="Picture 3" descr="Graphical user interface, application&#10;&#10;Description automatically generated">
            <a:extLst>
              <a:ext uri="{FF2B5EF4-FFF2-40B4-BE49-F238E27FC236}">
                <a16:creationId xmlns:a16="http://schemas.microsoft.com/office/drawing/2014/main" id="{9051E74D-4F84-4A36-9FC7-94335D881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346" y="1285137"/>
            <a:ext cx="5600988" cy="4013406"/>
          </a:xfrm>
          <a:prstGeom prst="rect">
            <a:avLst/>
          </a:prstGeom>
        </p:spPr>
      </p:pic>
    </p:spTree>
    <p:custDataLst>
      <p:tags r:id="rId1"/>
    </p:custDataLst>
    <p:extLst>
      <p:ext uri="{BB962C8B-B14F-4D97-AF65-F5344CB8AC3E}">
        <p14:creationId xmlns:p14="http://schemas.microsoft.com/office/powerpoint/2010/main" val="338270179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b="1" dirty="0">
                <a:solidFill>
                  <a:srgbClr val="990033"/>
                </a:solidFill>
              </a:rPr>
              <a:t>What is Zoom LTI?</a:t>
            </a:r>
            <a:br>
              <a:rPr lang="en-AU" b="1" dirty="0"/>
            </a:br>
            <a:endParaRPr lang="en-AU" dirty="0">
              <a:solidFill>
                <a:srgbClr val="990033"/>
              </a:solidFill>
            </a:endParaRPr>
          </a:p>
        </p:txBody>
      </p:sp>
      <p:sp>
        <p:nvSpPr>
          <p:cNvPr id="2" name="TextBox 1">
            <a:extLst>
              <a:ext uri="{FF2B5EF4-FFF2-40B4-BE49-F238E27FC236}">
                <a16:creationId xmlns:a16="http://schemas.microsoft.com/office/drawing/2014/main" id="{5695B3E4-F635-4070-8647-E65209559D25}"/>
              </a:ext>
            </a:extLst>
          </p:cNvPr>
          <p:cNvSpPr txBox="1"/>
          <p:nvPr/>
        </p:nvSpPr>
        <p:spPr>
          <a:xfrm>
            <a:off x="521209" y="1551894"/>
            <a:ext cx="5894831" cy="4247317"/>
          </a:xfrm>
          <a:prstGeom prst="rect">
            <a:avLst/>
          </a:prstGeom>
          <a:noFill/>
        </p:spPr>
        <p:txBody>
          <a:bodyPr wrap="square" rtlCol="0">
            <a:spAutoFit/>
          </a:bodyPr>
          <a:lstStyle/>
          <a:p>
            <a:r>
              <a:rPr lang="en-AU" sz="2800" dirty="0">
                <a:solidFill>
                  <a:srgbClr val="2B2627"/>
                </a:solidFill>
                <a:effectLst/>
                <a:latin typeface="GothamNarrow-Book" pitchFamily="50" charset="0"/>
                <a:ea typeface="Times New Roman" panose="02020603050405020304" pitchFamily="18" charset="0"/>
                <a:cs typeface="Times New Roman" panose="02020603050405020304" pitchFamily="18" charset="0"/>
              </a:rPr>
              <a:t>The </a:t>
            </a:r>
            <a:r>
              <a:rPr lang="en-AU" sz="2800" b="1" dirty="0">
                <a:solidFill>
                  <a:srgbClr val="2B2627"/>
                </a:solidFill>
                <a:effectLst/>
                <a:latin typeface="GothamNarrow-Book" pitchFamily="50" charset="0"/>
                <a:ea typeface="Times New Roman" panose="02020603050405020304" pitchFamily="18" charset="0"/>
                <a:cs typeface="Times New Roman" panose="02020603050405020304" pitchFamily="18" charset="0"/>
              </a:rPr>
              <a:t>Zoom LTI</a:t>
            </a:r>
            <a:r>
              <a:rPr lang="en-AU" sz="2800" dirty="0">
                <a:solidFill>
                  <a:srgbClr val="2B2627"/>
                </a:solidFill>
                <a:effectLst/>
                <a:latin typeface="GothamNarrow-Book" pitchFamily="50" charset="0"/>
                <a:ea typeface="Times New Roman" panose="02020603050405020304" pitchFamily="18" charset="0"/>
                <a:cs typeface="Times New Roman" panose="02020603050405020304" pitchFamily="18" charset="0"/>
              </a:rPr>
              <a:t> Pro tool enables both </a:t>
            </a:r>
            <a:r>
              <a:rPr lang="en-AU" sz="2800" b="1" dirty="0">
                <a:solidFill>
                  <a:srgbClr val="2B2627"/>
                </a:solidFill>
                <a:effectLst/>
                <a:latin typeface="GothamNarrow-Book" pitchFamily="50" charset="0"/>
                <a:ea typeface="Times New Roman" panose="02020603050405020304" pitchFamily="18" charset="0"/>
                <a:cs typeface="Times New Roman" panose="02020603050405020304" pitchFamily="18" charset="0"/>
              </a:rPr>
              <a:t>instructors</a:t>
            </a:r>
            <a:r>
              <a:rPr lang="en-AU" sz="2800" dirty="0">
                <a:solidFill>
                  <a:srgbClr val="2B2627"/>
                </a:solidFill>
                <a:effectLst/>
                <a:latin typeface="GothamNarrow-Book" pitchFamily="50" charset="0"/>
                <a:ea typeface="Times New Roman" panose="02020603050405020304" pitchFamily="18" charset="0"/>
                <a:cs typeface="Times New Roman" panose="02020603050405020304" pitchFamily="18" charset="0"/>
              </a:rPr>
              <a:t> and </a:t>
            </a:r>
            <a:r>
              <a:rPr lang="en-AU" sz="2800" b="1" dirty="0">
                <a:solidFill>
                  <a:srgbClr val="2B2627"/>
                </a:solidFill>
                <a:effectLst/>
                <a:latin typeface="GothamNarrow-Book" pitchFamily="50" charset="0"/>
                <a:ea typeface="Times New Roman" panose="02020603050405020304" pitchFamily="18" charset="0"/>
                <a:cs typeface="Times New Roman" panose="02020603050405020304" pitchFamily="18" charset="0"/>
              </a:rPr>
              <a:t>students</a:t>
            </a:r>
            <a:r>
              <a:rPr lang="en-AU" sz="2800" dirty="0">
                <a:solidFill>
                  <a:srgbClr val="2B2627"/>
                </a:solidFill>
                <a:effectLst/>
                <a:latin typeface="GothamNarrow-Book" pitchFamily="50" charset="0"/>
                <a:ea typeface="Times New Roman" panose="02020603050405020304" pitchFamily="18" charset="0"/>
                <a:cs typeface="Times New Roman" panose="02020603050405020304" pitchFamily="18" charset="0"/>
              </a:rPr>
              <a:t> to directly access and launch Zoom meetings and recordings from within vUWS.</a:t>
            </a:r>
          </a:p>
          <a:p>
            <a:endParaRPr lang="en-AU" sz="2800" dirty="0">
              <a:solidFill>
                <a:srgbClr val="2B2627"/>
              </a:solidFill>
              <a:latin typeface="GothamNarrow-Book" pitchFamily="50" charset="0"/>
              <a:ea typeface="Times New Roman" panose="02020603050405020304" pitchFamily="18" charset="0"/>
              <a:cs typeface="Times New Roman" panose="02020603050405020304" pitchFamily="18" charset="0"/>
            </a:endParaRPr>
          </a:p>
          <a:p>
            <a:r>
              <a:rPr lang="en-AU" sz="2800" dirty="0">
                <a:solidFill>
                  <a:srgbClr val="2B2627"/>
                </a:solidFill>
                <a:effectLst/>
                <a:latin typeface="GothamNarrow-Book" pitchFamily="50" charset="0"/>
                <a:ea typeface="Times New Roman" panose="02020603050405020304" pitchFamily="18" charset="0"/>
                <a:cs typeface="Times New Roman" panose="02020603050405020304" pitchFamily="18" charset="0"/>
              </a:rPr>
              <a:t>It has a wide range of features including, but not limited to, scheduling meetings, joining meetings and viewing recordings.</a:t>
            </a: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pic>
        <p:nvPicPr>
          <p:cNvPr id="1026" name="Picture 2" descr="Zoom Logo, symbol, meaning, history, PNG, brand">
            <a:extLst>
              <a:ext uri="{FF2B5EF4-FFF2-40B4-BE49-F238E27FC236}">
                <a16:creationId xmlns:a16="http://schemas.microsoft.com/office/drawing/2014/main" id="{33441B46-7227-483C-9BCB-89E7C12188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260" y="1722120"/>
            <a:ext cx="7255440" cy="407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05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sz="3200" b="1" kern="0" dirty="0">
                <a:solidFill>
                  <a:srgbClr val="AD0832"/>
                </a:solidFill>
                <a:sym typeface="Avenir Book"/>
              </a:rPr>
              <a:t>Adding Zoom LTI Tool to vUWS</a:t>
            </a:r>
            <a:br>
              <a:rPr lang="en-AU" b="1" dirty="0"/>
            </a:br>
            <a:endParaRPr lang="en-AU" dirty="0">
              <a:solidFill>
                <a:srgbClr val="990033"/>
              </a:solidFill>
            </a:endParaRPr>
          </a:p>
        </p:txBody>
      </p:sp>
      <p:sp>
        <p:nvSpPr>
          <p:cNvPr id="5" name="TextBox 4">
            <a:extLst>
              <a:ext uri="{FF2B5EF4-FFF2-40B4-BE49-F238E27FC236}">
                <a16:creationId xmlns:a16="http://schemas.microsoft.com/office/drawing/2014/main" id="{FEC5077D-F273-42BB-8525-02D3963E8852}"/>
              </a:ext>
            </a:extLst>
          </p:cNvPr>
          <p:cNvSpPr txBox="1"/>
          <p:nvPr/>
        </p:nvSpPr>
        <p:spPr>
          <a:xfrm>
            <a:off x="554823" y="1455544"/>
            <a:ext cx="6189387" cy="707886"/>
          </a:xfrm>
          <a:prstGeom prst="rect">
            <a:avLst/>
          </a:prstGeom>
          <a:noFill/>
        </p:spPr>
        <p:txBody>
          <a:bodyPr wrap="none" rtlCol="0">
            <a:spAutoFit/>
          </a:bodyPr>
          <a:lstStyle/>
          <a:p>
            <a:pPr marL="342900" indent="-342900">
              <a:buFont typeface="Arial" panose="020B0604020202020204" pitchFamily="34" charset="0"/>
              <a:buChar char="•"/>
            </a:pPr>
            <a:r>
              <a:rPr lang="en-AU" sz="2000" dirty="0">
                <a:latin typeface="GothamNarrow-Book" pitchFamily="50" charset="0"/>
              </a:rPr>
              <a:t>Getting Started with Zoom</a:t>
            </a:r>
          </a:p>
          <a:p>
            <a:pPr marL="342900" indent="-342900">
              <a:buFont typeface="Arial" panose="020B0604020202020204" pitchFamily="34" charset="0"/>
              <a:buChar char="•"/>
            </a:pPr>
            <a:r>
              <a:rPr lang="en-AU" sz="2000" dirty="0">
                <a:latin typeface="GothamNarrow-Book" pitchFamily="50" charset="0"/>
              </a:rPr>
              <a:t>The Zoom LTI link must be added to your vUWS site</a:t>
            </a:r>
          </a:p>
        </p:txBody>
      </p:sp>
      <p:pic>
        <p:nvPicPr>
          <p:cNvPr id="8" name="Picture 7" descr="Graphical user interface, text, application&#10;&#10;Description automatically generated">
            <a:extLst>
              <a:ext uri="{FF2B5EF4-FFF2-40B4-BE49-F238E27FC236}">
                <a16:creationId xmlns:a16="http://schemas.microsoft.com/office/drawing/2014/main" id="{FB5F8080-AE55-48F7-B75D-7FE9601DD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541" y="2340000"/>
            <a:ext cx="5713224" cy="445367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5D9E7174-E30D-48AB-A1EB-BF3C7F79D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642" y="2340000"/>
            <a:ext cx="2044899" cy="4069945"/>
          </a:xfrm>
          <a:prstGeom prst="rect">
            <a:avLst/>
          </a:prstGeom>
        </p:spPr>
      </p:pic>
      <p:sp>
        <p:nvSpPr>
          <p:cNvPr id="16" name="Rectangle 15">
            <a:extLst>
              <a:ext uri="{FF2B5EF4-FFF2-40B4-BE49-F238E27FC236}">
                <a16:creationId xmlns:a16="http://schemas.microsoft.com/office/drawing/2014/main" id="{DE14497C-9D9B-4215-A25E-A82910D81796}"/>
              </a:ext>
            </a:extLst>
          </p:cNvPr>
          <p:cNvSpPr/>
          <p:nvPr/>
        </p:nvSpPr>
        <p:spPr>
          <a:xfrm>
            <a:off x="3519881" y="2385518"/>
            <a:ext cx="5254580" cy="3477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CC9BBD6F-DC3E-4F51-B1F0-D89E7987781E}"/>
              </a:ext>
            </a:extLst>
          </p:cNvPr>
          <p:cNvSpPr/>
          <p:nvPr/>
        </p:nvSpPr>
        <p:spPr>
          <a:xfrm>
            <a:off x="3646863" y="3255135"/>
            <a:ext cx="5254580" cy="3477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1CB02B7A-ED00-4B5A-8A15-4E512EDE54D3}"/>
              </a:ext>
            </a:extLst>
          </p:cNvPr>
          <p:cNvSpPr/>
          <p:nvPr/>
        </p:nvSpPr>
        <p:spPr>
          <a:xfrm>
            <a:off x="3646863" y="3876540"/>
            <a:ext cx="5254580" cy="237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9E897DD1-076A-44DE-9745-0C5D3D1D35B1}"/>
              </a:ext>
            </a:extLst>
          </p:cNvPr>
          <p:cNvSpPr/>
          <p:nvPr/>
        </p:nvSpPr>
        <p:spPr>
          <a:xfrm>
            <a:off x="3646863" y="4357038"/>
            <a:ext cx="5254580" cy="884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B8CFA37-E1F6-401B-BA6F-BD81AE18D660}"/>
              </a:ext>
            </a:extLst>
          </p:cNvPr>
          <p:cNvSpPr/>
          <p:nvPr/>
        </p:nvSpPr>
        <p:spPr>
          <a:xfrm>
            <a:off x="3646863" y="5444871"/>
            <a:ext cx="5254580" cy="9650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547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sz="3200" b="1" kern="0" dirty="0">
                <a:solidFill>
                  <a:srgbClr val="AD0832"/>
                </a:solidFill>
                <a:sym typeface="Avenir Book"/>
              </a:rPr>
              <a:t>Adding Zoom LTI Tool to vUWS</a:t>
            </a:r>
            <a:br>
              <a:rPr lang="en-AU" b="1" dirty="0"/>
            </a:br>
            <a:endParaRPr lang="en-AU" dirty="0">
              <a:solidFill>
                <a:srgbClr val="990033"/>
              </a:solidFill>
            </a:endParaRPr>
          </a:p>
        </p:txBody>
      </p:sp>
      <p:sp>
        <p:nvSpPr>
          <p:cNvPr id="6" name="TextBox 5">
            <a:extLst>
              <a:ext uri="{FF2B5EF4-FFF2-40B4-BE49-F238E27FC236}">
                <a16:creationId xmlns:a16="http://schemas.microsoft.com/office/drawing/2014/main" id="{911412B3-ED40-4090-934B-8952CF5DFBEE}"/>
              </a:ext>
            </a:extLst>
          </p:cNvPr>
          <p:cNvSpPr txBox="1"/>
          <p:nvPr/>
        </p:nvSpPr>
        <p:spPr>
          <a:xfrm>
            <a:off x="521209" y="1828513"/>
            <a:ext cx="4381330" cy="3108543"/>
          </a:xfrm>
          <a:prstGeom prst="rect">
            <a:avLst/>
          </a:prstGeom>
          <a:noFill/>
        </p:spPr>
        <p:txBody>
          <a:bodyPr wrap="square" rtlCol="0">
            <a:spAutoFit/>
          </a:bodyPr>
          <a:lstStyle/>
          <a:p>
            <a:pPr marL="285750" indent="-285750">
              <a:buFont typeface="Arial" panose="020B0604020202020204" pitchFamily="34" charset="0"/>
              <a:buChar char="•"/>
            </a:pPr>
            <a:r>
              <a:rPr lang="en-AU" sz="2800" dirty="0">
                <a:latin typeface="GothamNarrow-Book" pitchFamily="50" charset="0"/>
              </a:rPr>
              <a:t>Navigate to your vUWS site</a:t>
            </a:r>
          </a:p>
          <a:p>
            <a:pPr marL="285750" indent="-285750">
              <a:buFont typeface="Arial" panose="020B0604020202020204" pitchFamily="34" charset="0"/>
              <a:buChar char="•"/>
            </a:pPr>
            <a:r>
              <a:rPr lang="en-AU" sz="2800" dirty="0">
                <a:latin typeface="GothamNarrow-Book" pitchFamily="50" charset="0"/>
              </a:rPr>
              <a:t>Navigate to a Content Area - e.g. Online Meetings (Zoom)</a:t>
            </a:r>
          </a:p>
          <a:p>
            <a:pPr marL="285750" indent="-285750">
              <a:buFont typeface="Arial" panose="020B0604020202020204" pitchFamily="34" charset="0"/>
              <a:buChar char="•"/>
            </a:pPr>
            <a:r>
              <a:rPr lang="en-AU" sz="2800" dirty="0">
                <a:latin typeface="GothamNarrow-Book" pitchFamily="50" charset="0"/>
              </a:rPr>
              <a:t>Tools &gt; More Tools &gt; Zoom</a:t>
            </a:r>
          </a:p>
        </p:txBody>
      </p:sp>
      <p:pic>
        <p:nvPicPr>
          <p:cNvPr id="10" name="Picture 9" descr="Graphical user interface, application&#10;&#10;Description automatically generated">
            <a:extLst>
              <a:ext uri="{FF2B5EF4-FFF2-40B4-BE49-F238E27FC236}">
                <a16:creationId xmlns:a16="http://schemas.microsoft.com/office/drawing/2014/main" id="{3005B435-2E39-4072-AB5F-2FAE0A5E7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690" y="2761223"/>
            <a:ext cx="4945700" cy="3627407"/>
          </a:xfrm>
          <a:prstGeom prst="rect">
            <a:avLst/>
          </a:prstGeom>
        </p:spPr>
      </p:pic>
      <p:sp>
        <p:nvSpPr>
          <p:cNvPr id="12" name="TextBox 11">
            <a:extLst>
              <a:ext uri="{FF2B5EF4-FFF2-40B4-BE49-F238E27FC236}">
                <a16:creationId xmlns:a16="http://schemas.microsoft.com/office/drawing/2014/main" id="{65BFF67B-9D3E-46FD-8924-846C3A208077}"/>
              </a:ext>
            </a:extLst>
          </p:cNvPr>
          <p:cNvSpPr txBox="1"/>
          <p:nvPr/>
        </p:nvSpPr>
        <p:spPr>
          <a:xfrm>
            <a:off x="4391016" y="2438502"/>
            <a:ext cx="264816" cy="369332"/>
          </a:xfrm>
          <a:prstGeom prst="rect">
            <a:avLst/>
          </a:prstGeom>
          <a:noFill/>
        </p:spPr>
        <p:txBody>
          <a:bodyPr wrap="none" rtlCol="0">
            <a:spAutoFit/>
          </a:bodyPr>
          <a:lstStyle/>
          <a:p>
            <a:r>
              <a:rPr lang="en-AU" b="1" dirty="0">
                <a:solidFill>
                  <a:srgbClr val="FF0000"/>
                </a:solidFill>
                <a:latin typeface="GothamNarrow-Book" pitchFamily="50" charset="0"/>
              </a:rPr>
              <a:t>1</a:t>
            </a:r>
          </a:p>
        </p:txBody>
      </p:sp>
      <p:pic>
        <p:nvPicPr>
          <p:cNvPr id="14" name="Picture 13" descr="Text&#10;&#10;Description automatically generated with medium confidence">
            <a:extLst>
              <a:ext uri="{FF2B5EF4-FFF2-40B4-BE49-F238E27FC236}">
                <a16:creationId xmlns:a16="http://schemas.microsoft.com/office/drawing/2014/main" id="{B6C18E13-20B9-4719-882A-3E8D59FC9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486" y="2782539"/>
            <a:ext cx="1822550" cy="3627407"/>
          </a:xfrm>
          <a:prstGeom prst="rect">
            <a:avLst/>
          </a:prstGeom>
        </p:spPr>
      </p:pic>
      <p:sp>
        <p:nvSpPr>
          <p:cNvPr id="11" name="Rectangle 10">
            <a:extLst>
              <a:ext uri="{FF2B5EF4-FFF2-40B4-BE49-F238E27FC236}">
                <a16:creationId xmlns:a16="http://schemas.microsoft.com/office/drawing/2014/main" id="{F52BCD0A-AA6E-4CE0-951D-B3DF53901800}"/>
              </a:ext>
            </a:extLst>
          </p:cNvPr>
          <p:cNvSpPr/>
          <p:nvPr/>
        </p:nvSpPr>
        <p:spPr>
          <a:xfrm>
            <a:off x="4671486" y="5642436"/>
            <a:ext cx="1822548" cy="3480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23D9F56-9BE8-45A2-9C5D-83CDFE717A84}"/>
              </a:ext>
            </a:extLst>
          </p:cNvPr>
          <p:cNvSpPr/>
          <p:nvPr/>
        </p:nvSpPr>
        <p:spPr>
          <a:xfrm>
            <a:off x="6494034" y="2782537"/>
            <a:ext cx="659442" cy="3480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A2B35973-D5F9-4640-8A73-6E53CB07B262}"/>
              </a:ext>
            </a:extLst>
          </p:cNvPr>
          <p:cNvSpPr txBox="1"/>
          <p:nvPr/>
        </p:nvSpPr>
        <p:spPr>
          <a:xfrm>
            <a:off x="4360180" y="5631779"/>
            <a:ext cx="311304" cy="369332"/>
          </a:xfrm>
          <a:prstGeom prst="rect">
            <a:avLst/>
          </a:prstGeom>
          <a:noFill/>
        </p:spPr>
        <p:txBody>
          <a:bodyPr wrap="none" rtlCol="0">
            <a:spAutoFit/>
          </a:bodyPr>
          <a:lstStyle/>
          <a:p>
            <a:r>
              <a:rPr lang="en-AU" b="1" dirty="0">
                <a:solidFill>
                  <a:srgbClr val="FF0000"/>
                </a:solidFill>
                <a:latin typeface="GothamNarrow-Book" pitchFamily="50" charset="0"/>
              </a:rPr>
              <a:t>2</a:t>
            </a:r>
          </a:p>
        </p:txBody>
      </p:sp>
      <p:sp>
        <p:nvSpPr>
          <p:cNvPr id="18" name="TextBox 17">
            <a:extLst>
              <a:ext uri="{FF2B5EF4-FFF2-40B4-BE49-F238E27FC236}">
                <a16:creationId xmlns:a16="http://schemas.microsoft.com/office/drawing/2014/main" id="{918F7DBD-17F5-43F1-B1FE-0FF479CF0FC7}"/>
              </a:ext>
            </a:extLst>
          </p:cNvPr>
          <p:cNvSpPr txBox="1"/>
          <p:nvPr/>
        </p:nvSpPr>
        <p:spPr>
          <a:xfrm>
            <a:off x="7125132" y="2781555"/>
            <a:ext cx="311304" cy="369332"/>
          </a:xfrm>
          <a:prstGeom prst="rect">
            <a:avLst/>
          </a:prstGeom>
          <a:noFill/>
        </p:spPr>
        <p:txBody>
          <a:bodyPr wrap="none" rtlCol="0">
            <a:spAutoFit/>
          </a:bodyPr>
          <a:lstStyle/>
          <a:p>
            <a:r>
              <a:rPr lang="en-AU" b="1" dirty="0">
                <a:solidFill>
                  <a:srgbClr val="FF0000"/>
                </a:solidFill>
                <a:latin typeface="GothamNarrow-Book" pitchFamily="50" charset="0"/>
              </a:rPr>
              <a:t>3</a:t>
            </a:r>
          </a:p>
        </p:txBody>
      </p:sp>
      <p:sp>
        <p:nvSpPr>
          <p:cNvPr id="19" name="Rectangle 18">
            <a:extLst>
              <a:ext uri="{FF2B5EF4-FFF2-40B4-BE49-F238E27FC236}">
                <a16:creationId xmlns:a16="http://schemas.microsoft.com/office/drawing/2014/main" id="{C4A3FF94-6D92-43B9-BBE3-5D2990B8EC68}"/>
              </a:ext>
            </a:extLst>
          </p:cNvPr>
          <p:cNvSpPr/>
          <p:nvPr/>
        </p:nvSpPr>
        <p:spPr>
          <a:xfrm>
            <a:off x="6527258" y="6108586"/>
            <a:ext cx="1702342" cy="3003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3259E797-E41E-4D91-B17C-E5F393F55CE0}"/>
              </a:ext>
            </a:extLst>
          </p:cNvPr>
          <p:cNvSpPr/>
          <p:nvPr/>
        </p:nvSpPr>
        <p:spPr>
          <a:xfrm>
            <a:off x="9735600" y="5289974"/>
            <a:ext cx="1704134" cy="3160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3B5124DC-26EA-4C14-8B9E-463681CC3AA6}"/>
              </a:ext>
            </a:extLst>
          </p:cNvPr>
          <p:cNvSpPr txBox="1"/>
          <p:nvPr/>
        </p:nvSpPr>
        <p:spPr>
          <a:xfrm>
            <a:off x="8134072" y="6066380"/>
            <a:ext cx="324128" cy="369332"/>
          </a:xfrm>
          <a:prstGeom prst="rect">
            <a:avLst/>
          </a:prstGeom>
          <a:noFill/>
        </p:spPr>
        <p:txBody>
          <a:bodyPr wrap="none" rtlCol="0">
            <a:spAutoFit/>
          </a:bodyPr>
          <a:lstStyle/>
          <a:p>
            <a:r>
              <a:rPr lang="en-AU" dirty="0">
                <a:solidFill>
                  <a:srgbClr val="FF0000"/>
                </a:solidFill>
                <a:latin typeface="GothamNarrow-Book" pitchFamily="50" charset="0"/>
              </a:rPr>
              <a:t>4</a:t>
            </a:r>
          </a:p>
        </p:txBody>
      </p:sp>
      <p:sp>
        <p:nvSpPr>
          <p:cNvPr id="23" name="TextBox 22">
            <a:extLst>
              <a:ext uri="{FF2B5EF4-FFF2-40B4-BE49-F238E27FC236}">
                <a16:creationId xmlns:a16="http://schemas.microsoft.com/office/drawing/2014/main" id="{F3CA42D2-E4D4-4AA7-B29D-ACBACB944B93}"/>
              </a:ext>
            </a:extLst>
          </p:cNvPr>
          <p:cNvSpPr txBox="1"/>
          <p:nvPr/>
        </p:nvSpPr>
        <p:spPr>
          <a:xfrm>
            <a:off x="11439734" y="5273105"/>
            <a:ext cx="312906" cy="369332"/>
          </a:xfrm>
          <a:prstGeom prst="rect">
            <a:avLst/>
          </a:prstGeom>
          <a:noFill/>
        </p:spPr>
        <p:txBody>
          <a:bodyPr wrap="none" rtlCol="0">
            <a:spAutoFit/>
          </a:bodyPr>
          <a:lstStyle/>
          <a:p>
            <a:r>
              <a:rPr lang="en-AU" b="1" dirty="0">
                <a:solidFill>
                  <a:srgbClr val="FF0000"/>
                </a:solidFill>
                <a:latin typeface="GothamNarrow-Book" pitchFamily="50" charset="0"/>
              </a:rPr>
              <a:t>5</a:t>
            </a:r>
          </a:p>
        </p:txBody>
      </p:sp>
      <p:pic>
        <p:nvPicPr>
          <p:cNvPr id="9" name="Picture 8" descr="Graphical user interface, text&#10;&#10;Description automatically generated">
            <a:extLst>
              <a:ext uri="{FF2B5EF4-FFF2-40B4-BE49-F238E27FC236}">
                <a16:creationId xmlns:a16="http://schemas.microsoft.com/office/drawing/2014/main" id="{F3B27EDD-5B76-4ACA-B924-0DFEEC6EB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484" y="1411742"/>
            <a:ext cx="3932449" cy="1329149"/>
          </a:xfrm>
          <a:prstGeom prst="rect">
            <a:avLst/>
          </a:prstGeom>
        </p:spPr>
      </p:pic>
      <p:sp>
        <p:nvSpPr>
          <p:cNvPr id="25" name="Rectangle 24">
            <a:extLst>
              <a:ext uri="{FF2B5EF4-FFF2-40B4-BE49-F238E27FC236}">
                <a16:creationId xmlns:a16="http://schemas.microsoft.com/office/drawing/2014/main" id="{620C8243-1C7D-471A-97D1-55E902DF9145}"/>
              </a:ext>
            </a:extLst>
          </p:cNvPr>
          <p:cNvSpPr/>
          <p:nvPr/>
        </p:nvSpPr>
        <p:spPr>
          <a:xfrm>
            <a:off x="4699030" y="2431642"/>
            <a:ext cx="2014169" cy="3019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638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5" grpId="0" animBg="1"/>
      <p:bldP spid="17" grpId="0"/>
      <p:bldP spid="18" grpId="0"/>
      <p:bldP spid="19" grpId="0" animBg="1"/>
      <p:bldP spid="20" grpId="0" animBg="1"/>
      <p:bldP spid="22" grpId="0"/>
      <p:bldP spid="23"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sz="3200" b="1" kern="0" dirty="0">
                <a:solidFill>
                  <a:srgbClr val="AD0832"/>
                </a:solidFill>
                <a:sym typeface="Avenir Book"/>
              </a:rPr>
              <a:t>Adding Zoom LTI Tool to vUWS</a:t>
            </a:r>
            <a:br>
              <a:rPr lang="en-AU" b="1" dirty="0"/>
            </a:br>
            <a:endParaRPr lang="en-AU" dirty="0">
              <a:solidFill>
                <a:srgbClr val="990033"/>
              </a:solidFill>
            </a:endParaRPr>
          </a:p>
        </p:txBody>
      </p:sp>
      <p:sp>
        <p:nvSpPr>
          <p:cNvPr id="6" name="TextBox 5">
            <a:extLst>
              <a:ext uri="{FF2B5EF4-FFF2-40B4-BE49-F238E27FC236}">
                <a16:creationId xmlns:a16="http://schemas.microsoft.com/office/drawing/2014/main" id="{911412B3-ED40-4090-934B-8952CF5DFBEE}"/>
              </a:ext>
            </a:extLst>
          </p:cNvPr>
          <p:cNvSpPr txBox="1"/>
          <p:nvPr/>
        </p:nvSpPr>
        <p:spPr>
          <a:xfrm>
            <a:off x="521209" y="1828513"/>
            <a:ext cx="3636866" cy="2677656"/>
          </a:xfrm>
          <a:prstGeom prst="rect">
            <a:avLst/>
          </a:prstGeom>
          <a:noFill/>
        </p:spPr>
        <p:txBody>
          <a:bodyPr wrap="square" rtlCol="0">
            <a:spAutoFit/>
          </a:bodyPr>
          <a:lstStyle/>
          <a:p>
            <a:pPr marL="285750" indent="-285750">
              <a:buFont typeface="Arial" panose="020B0604020202020204" pitchFamily="34" charset="0"/>
              <a:buChar char="•"/>
            </a:pPr>
            <a:r>
              <a:rPr lang="en-AU" sz="2400" dirty="0">
                <a:latin typeface="GothamNarrow-Book" pitchFamily="50" charset="0"/>
              </a:rPr>
              <a:t>Add a Content Item Name</a:t>
            </a:r>
          </a:p>
          <a:p>
            <a:pPr marL="285750" indent="-285750">
              <a:buFont typeface="Arial" panose="020B0604020202020204" pitchFamily="34" charset="0"/>
              <a:buChar char="•"/>
            </a:pPr>
            <a:r>
              <a:rPr lang="en-AU" sz="2400" dirty="0">
                <a:latin typeface="GothamNarrow-Book" pitchFamily="50" charset="0"/>
              </a:rPr>
              <a:t>Add a Description </a:t>
            </a:r>
          </a:p>
          <a:p>
            <a:pPr marL="285750" indent="-285750">
              <a:buFont typeface="Arial" panose="020B0604020202020204" pitchFamily="34" charset="0"/>
              <a:buChar char="•"/>
            </a:pPr>
            <a:r>
              <a:rPr lang="en-AU" sz="2400" dirty="0">
                <a:latin typeface="GothamNarrow-Book" pitchFamily="50" charset="0"/>
              </a:rPr>
              <a:t>Make Available: Yes</a:t>
            </a:r>
          </a:p>
          <a:p>
            <a:pPr marL="285750" indent="-285750">
              <a:buFont typeface="Arial" panose="020B0604020202020204" pitchFamily="34" charset="0"/>
              <a:buChar char="•"/>
            </a:pPr>
            <a:r>
              <a:rPr lang="en-AU" sz="2400" dirty="0">
                <a:latin typeface="GothamNarrow-Book" pitchFamily="50" charset="0"/>
              </a:rPr>
              <a:t>Display After &amp; Display Until: </a:t>
            </a:r>
            <a:r>
              <a:rPr lang="en-AU" sz="2000" dirty="0">
                <a:latin typeface="GothamNarrow-Book" pitchFamily="50" charset="0"/>
              </a:rPr>
              <a:t>(Optional)</a:t>
            </a:r>
          </a:p>
          <a:p>
            <a:pPr marL="285750" indent="-285750">
              <a:buFont typeface="Arial" panose="020B0604020202020204" pitchFamily="34" charset="0"/>
              <a:buChar char="•"/>
            </a:pPr>
            <a:r>
              <a:rPr lang="en-AU" sz="2400" dirty="0">
                <a:latin typeface="GothamNarrow-Book" pitchFamily="50" charset="0"/>
              </a:rPr>
              <a:t>Submit</a:t>
            </a:r>
          </a:p>
        </p:txBody>
      </p:sp>
      <p:pic>
        <p:nvPicPr>
          <p:cNvPr id="5" name="Picture 4" descr="Graphical user interface, text, application, email&#10;&#10;Description automatically generated">
            <a:extLst>
              <a:ext uri="{FF2B5EF4-FFF2-40B4-BE49-F238E27FC236}">
                <a16:creationId xmlns:a16="http://schemas.microsoft.com/office/drawing/2014/main" id="{3557E280-8E31-4728-95FA-C550DFE0C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172" y="1828513"/>
            <a:ext cx="7863552" cy="4331060"/>
          </a:xfrm>
          <a:prstGeom prst="rect">
            <a:avLst/>
          </a:prstGeom>
        </p:spPr>
      </p:pic>
      <p:sp>
        <p:nvSpPr>
          <p:cNvPr id="7" name="TextBox 6">
            <a:extLst>
              <a:ext uri="{FF2B5EF4-FFF2-40B4-BE49-F238E27FC236}">
                <a16:creationId xmlns:a16="http://schemas.microsoft.com/office/drawing/2014/main" id="{B338A9EC-FCAE-4FB7-8F44-5407DEEFBC74}"/>
              </a:ext>
            </a:extLst>
          </p:cNvPr>
          <p:cNvSpPr txBox="1"/>
          <p:nvPr/>
        </p:nvSpPr>
        <p:spPr>
          <a:xfrm>
            <a:off x="5330012" y="2522618"/>
            <a:ext cx="264816" cy="369332"/>
          </a:xfrm>
          <a:prstGeom prst="rect">
            <a:avLst/>
          </a:prstGeom>
          <a:noFill/>
        </p:spPr>
        <p:txBody>
          <a:bodyPr wrap="none" rtlCol="0">
            <a:spAutoFit/>
          </a:bodyPr>
          <a:lstStyle/>
          <a:p>
            <a:r>
              <a:rPr lang="en-AU" b="1" dirty="0">
                <a:solidFill>
                  <a:srgbClr val="FF0000"/>
                </a:solidFill>
                <a:latin typeface="GothamNarrow-Book" pitchFamily="50" charset="0"/>
              </a:rPr>
              <a:t>1</a:t>
            </a:r>
          </a:p>
        </p:txBody>
      </p:sp>
      <p:sp>
        <p:nvSpPr>
          <p:cNvPr id="8" name="TextBox 7">
            <a:extLst>
              <a:ext uri="{FF2B5EF4-FFF2-40B4-BE49-F238E27FC236}">
                <a16:creationId xmlns:a16="http://schemas.microsoft.com/office/drawing/2014/main" id="{75919BEC-D1A9-4645-A29E-F23F6BD3B0E4}"/>
              </a:ext>
            </a:extLst>
          </p:cNvPr>
          <p:cNvSpPr txBox="1"/>
          <p:nvPr/>
        </p:nvSpPr>
        <p:spPr>
          <a:xfrm>
            <a:off x="6096000" y="3534559"/>
            <a:ext cx="311304" cy="369332"/>
          </a:xfrm>
          <a:prstGeom prst="rect">
            <a:avLst/>
          </a:prstGeom>
          <a:noFill/>
        </p:spPr>
        <p:txBody>
          <a:bodyPr wrap="none" rtlCol="0">
            <a:spAutoFit/>
          </a:bodyPr>
          <a:lstStyle/>
          <a:p>
            <a:r>
              <a:rPr lang="en-AU" b="1" dirty="0">
                <a:solidFill>
                  <a:srgbClr val="FF0000"/>
                </a:solidFill>
                <a:latin typeface="GothamNarrow-Book" pitchFamily="50" charset="0"/>
              </a:rPr>
              <a:t>2</a:t>
            </a:r>
          </a:p>
        </p:txBody>
      </p:sp>
      <p:sp>
        <p:nvSpPr>
          <p:cNvPr id="9" name="TextBox 8">
            <a:extLst>
              <a:ext uri="{FF2B5EF4-FFF2-40B4-BE49-F238E27FC236}">
                <a16:creationId xmlns:a16="http://schemas.microsoft.com/office/drawing/2014/main" id="{4C8C8B66-ED3E-4AD5-B44A-40CAB5E2D1E1}"/>
              </a:ext>
            </a:extLst>
          </p:cNvPr>
          <p:cNvSpPr txBox="1"/>
          <p:nvPr/>
        </p:nvSpPr>
        <p:spPr>
          <a:xfrm>
            <a:off x="5380124" y="4853694"/>
            <a:ext cx="311304" cy="369332"/>
          </a:xfrm>
          <a:prstGeom prst="rect">
            <a:avLst/>
          </a:prstGeom>
          <a:noFill/>
        </p:spPr>
        <p:txBody>
          <a:bodyPr wrap="none" rtlCol="0">
            <a:spAutoFit/>
          </a:bodyPr>
          <a:lstStyle/>
          <a:p>
            <a:r>
              <a:rPr lang="en-AU" b="1" dirty="0">
                <a:solidFill>
                  <a:srgbClr val="FF0000"/>
                </a:solidFill>
                <a:latin typeface="GothamNarrow-Book" pitchFamily="50" charset="0"/>
              </a:rPr>
              <a:t>3</a:t>
            </a:r>
          </a:p>
        </p:txBody>
      </p:sp>
      <p:sp>
        <p:nvSpPr>
          <p:cNvPr id="10" name="TextBox 9">
            <a:extLst>
              <a:ext uri="{FF2B5EF4-FFF2-40B4-BE49-F238E27FC236}">
                <a16:creationId xmlns:a16="http://schemas.microsoft.com/office/drawing/2014/main" id="{EC736091-C011-4779-B29C-827D7F42201D}"/>
              </a:ext>
            </a:extLst>
          </p:cNvPr>
          <p:cNvSpPr txBox="1"/>
          <p:nvPr/>
        </p:nvSpPr>
        <p:spPr>
          <a:xfrm>
            <a:off x="6720931" y="5317333"/>
            <a:ext cx="324128" cy="369332"/>
          </a:xfrm>
          <a:prstGeom prst="rect">
            <a:avLst/>
          </a:prstGeom>
          <a:noFill/>
        </p:spPr>
        <p:txBody>
          <a:bodyPr wrap="none" rtlCol="0">
            <a:spAutoFit/>
          </a:bodyPr>
          <a:lstStyle/>
          <a:p>
            <a:r>
              <a:rPr lang="en-AU" b="1" dirty="0">
                <a:solidFill>
                  <a:srgbClr val="FF0000"/>
                </a:solidFill>
                <a:latin typeface="GothamNarrow-Book" pitchFamily="50" charset="0"/>
              </a:rPr>
              <a:t>4</a:t>
            </a:r>
          </a:p>
        </p:txBody>
      </p:sp>
      <p:sp>
        <p:nvSpPr>
          <p:cNvPr id="11" name="Rectangle 10">
            <a:extLst>
              <a:ext uri="{FF2B5EF4-FFF2-40B4-BE49-F238E27FC236}">
                <a16:creationId xmlns:a16="http://schemas.microsoft.com/office/drawing/2014/main" id="{93220570-6B30-45B0-9E76-1E92DFAE70EF}"/>
              </a:ext>
            </a:extLst>
          </p:cNvPr>
          <p:cNvSpPr/>
          <p:nvPr/>
        </p:nvSpPr>
        <p:spPr>
          <a:xfrm>
            <a:off x="11268177" y="5978245"/>
            <a:ext cx="324128" cy="138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62C3E319-F10B-4BBE-AD24-B2DD734719F9}"/>
              </a:ext>
            </a:extLst>
          </p:cNvPr>
          <p:cNvSpPr txBox="1"/>
          <p:nvPr/>
        </p:nvSpPr>
        <p:spPr>
          <a:xfrm>
            <a:off x="11279399" y="5596034"/>
            <a:ext cx="312906" cy="369332"/>
          </a:xfrm>
          <a:prstGeom prst="rect">
            <a:avLst/>
          </a:prstGeom>
          <a:noFill/>
        </p:spPr>
        <p:txBody>
          <a:bodyPr wrap="none" rtlCol="0">
            <a:spAutoFit/>
          </a:bodyPr>
          <a:lstStyle/>
          <a:p>
            <a:r>
              <a:rPr lang="en-AU" b="1" dirty="0">
                <a:solidFill>
                  <a:srgbClr val="FF0000"/>
                </a:solidFill>
                <a:latin typeface="GothamNarrow-Book" pitchFamily="50" charset="0"/>
              </a:rPr>
              <a:t>5</a:t>
            </a:r>
          </a:p>
        </p:txBody>
      </p:sp>
    </p:spTree>
    <p:extLst>
      <p:ext uri="{BB962C8B-B14F-4D97-AF65-F5344CB8AC3E}">
        <p14:creationId xmlns:p14="http://schemas.microsoft.com/office/powerpoint/2010/main" val="6810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7886D-9F23-495B-B5EB-A53EA01A1A82}"/>
              </a:ext>
            </a:extLst>
          </p:cNvPr>
          <p:cNvSpPr>
            <a:spLocks noGrp="1"/>
          </p:cNvSpPr>
          <p:nvPr>
            <p:ph type="title"/>
          </p:nvPr>
        </p:nvSpPr>
        <p:spPr>
          <a:xfrm>
            <a:off x="521209" y="448055"/>
            <a:ext cx="7936991" cy="1103839"/>
          </a:xfrm>
        </p:spPr>
        <p:txBody>
          <a:bodyPr>
            <a:normAutofit/>
          </a:bodyPr>
          <a:lstStyle/>
          <a:p>
            <a:r>
              <a:rPr lang="en-AU" sz="3200" b="1" kern="0" dirty="0">
                <a:solidFill>
                  <a:srgbClr val="AD0832"/>
                </a:solidFill>
                <a:sym typeface="Avenir Book"/>
              </a:rPr>
              <a:t>Adding Zoom LTI Tool to vUWS</a:t>
            </a:r>
            <a:br>
              <a:rPr lang="en-AU" b="1" dirty="0"/>
            </a:br>
            <a:endParaRPr lang="en-AU" dirty="0">
              <a:solidFill>
                <a:srgbClr val="990033"/>
              </a:solidFill>
            </a:endParaRPr>
          </a:p>
        </p:txBody>
      </p:sp>
      <p:sp>
        <p:nvSpPr>
          <p:cNvPr id="6" name="TextBox 5">
            <a:extLst>
              <a:ext uri="{FF2B5EF4-FFF2-40B4-BE49-F238E27FC236}">
                <a16:creationId xmlns:a16="http://schemas.microsoft.com/office/drawing/2014/main" id="{911412B3-ED40-4090-934B-8952CF5DFBEE}"/>
              </a:ext>
            </a:extLst>
          </p:cNvPr>
          <p:cNvSpPr txBox="1"/>
          <p:nvPr/>
        </p:nvSpPr>
        <p:spPr>
          <a:xfrm>
            <a:off x="521209" y="1706593"/>
            <a:ext cx="10177271" cy="954107"/>
          </a:xfrm>
          <a:prstGeom prst="rect">
            <a:avLst/>
          </a:prstGeom>
          <a:noFill/>
        </p:spPr>
        <p:txBody>
          <a:bodyPr wrap="square" rtlCol="0">
            <a:spAutoFit/>
          </a:bodyPr>
          <a:lstStyle/>
          <a:p>
            <a:pPr marL="285750" indent="-285750">
              <a:buFont typeface="Arial" panose="020B0604020202020204" pitchFamily="34" charset="0"/>
              <a:buChar char="•"/>
            </a:pPr>
            <a:r>
              <a:rPr lang="en-AU" sz="2800" dirty="0">
                <a:latin typeface="GothamNarrow-Book" pitchFamily="50" charset="0"/>
              </a:rPr>
              <a:t>Zoom LTI content item has now been added</a:t>
            </a:r>
          </a:p>
          <a:p>
            <a:pPr marL="285750" indent="-285750">
              <a:buFont typeface="Arial" panose="020B0604020202020204" pitchFamily="34" charset="0"/>
              <a:buChar char="•"/>
            </a:pPr>
            <a:r>
              <a:rPr lang="en-AU" sz="2800" dirty="0">
                <a:latin typeface="GothamNarrow-Book" pitchFamily="50" charset="0"/>
              </a:rPr>
              <a:t>Rearrange order of content items by dragging the grey bar</a:t>
            </a:r>
          </a:p>
        </p:txBody>
      </p:sp>
      <p:pic>
        <p:nvPicPr>
          <p:cNvPr id="4" name="Picture 3" descr="Graphical user interface, text, application&#10;&#10;Description automatically generated">
            <a:extLst>
              <a:ext uri="{FF2B5EF4-FFF2-40B4-BE49-F238E27FC236}">
                <a16:creationId xmlns:a16="http://schemas.microsoft.com/office/drawing/2014/main" id="{5EBAA736-64FB-4475-B228-8B0D51F00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9" y="2953682"/>
            <a:ext cx="11341902" cy="2313777"/>
          </a:xfrm>
          <a:prstGeom prst="rect">
            <a:avLst/>
          </a:prstGeom>
        </p:spPr>
      </p:pic>
      <p:sp>
        <p:nvSpPr>
          <p:cNvPr id="5" name="Rectangle 4">
            <a:extLst>
              <a:ext uri="{FF2B5EF4-FFF2-40B4-BE49-F238E27FC236}">
                <a16:creationId xmlns:a16="http://schemas.microsoft.com/office/drawing/2014/main" id="{10225D07-CF80-41D1-8437-C0CB485AEA80}"/>
              </a:ext>
            </a:extLst>
          </p:cNvPr>
          <p:cNvSpPr/>
          <p:nvPr/>
        </p:nvSpPr>
        <p:spPr>
          <a:xfrm>
            <a:off x="3503054" y="3837904"/>
            <a:ext cx="218940" cy="1313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837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b781f18-4a68-4b94-867e-9083c9b0533a" xsi:nil="true"/>
    <lcf76f155ced4ddcb4097134ff3c332f xmlns="7d20f063-1ce4-4dc5-9879-81ba80df8e0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DAD60127A5C4E9E419CAD66163B9A" ma:contentTypeVersion="13" ma:contentTypeDescription="Create a new document." ma:contentTypeScope="" ma:versionID="6a36b9672abd829a64cff32799cfdd66">
  <xsd:schema xmlns:xsd="http://www.w3.org/2001/XMLSchema" xmlns:xs="http://www.w3.org/2001/XMLSchema" xmlns:p="http://schemas.microsoft.com/office/2006/metadata/properties" xmlns:ns2="7d20f063-1ce4-4dc5-9879-81ba80df8e07" xmlns:ns3="3b781f18-4a68-4b94-867e-9083c9b0533a" targetNamespace="http://schemas.microsoft.com/office/2006/metadata/properties" ma:root="true" ma:fieldsID="c50c1a22662133c9b93f4680eb36f63a" ns2:_="" ns3:_="">
    <xsd:import namespace="7d20f063-1ce4-4dc5-9879-81ba80df8e07"/>
    <xsd:import namespace="3b781f18-4a68-4b94-867e-9083c9b053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20f063-1ce4-4dc5-9879-81ba80df8e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aae0d8a-8891-48d9-ad2b-bad3da6b59e2" ma:termSetId="09814cd3-568e-fe90-9814-8d621ff8fb84" ma:anchorId="fba54fb3-c3e1-fe81-a776-ca4b69148c4d" ma:open="true" ma:isKeyword="false">
      <xsd:complexType>
        <xsd:sequence>
          <xsd:element ref="pc:Terms" minOccurs="0" maxOccurs="1"/>
        </xsd:sequence>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81f18-4a68-4b94-867e-9083c9b0533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260e742-9817-44e7-b6af-46a7b1052e0f}" ma:internalName="TaxCatchAll" ma:showField="CatchAllData" ma:web="3b781f18-4a68-4b94-867e-9083c9b053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D8085F-E1ED-4B6A-AA52-9E9DAEE77C68}">
  <ds:schemaRefs>
    <ds:schemaRef ds:uri="http://schemas.microsoft.com/office/2006/metadata/properties"/>
    <ds:schemaRef ds:uri="http://schemas.microsoft.com/office/infopath/2007/PartnerControls"/>
    <ds:schemaRef ds:uri="6a7e7065-82f1-4b73-b0d2-d420dd51b77c"/>
    <ds:schemaRef ds:uri="3b781f18-4a68-4b94-867e-9083c9b0533a"/>
    <ds:schemaRef ds:uri="7d20f063-1ce4-4dc5-9879-81ba80df8e07"/>
  </ds:schemaRefs>
</ds:datastoreItem>
</file>

<file path=customXml/itemProps2.xml><?xml version="1.0" encoding="utf-8"?>
<ds:datastoreItem xmlns:ds="http://schemas.openxmlformats.org/officeDocument/2006/customXml" ds:itemID="{22D3C41D-9505-4CDD-883A-DCF6A6C98656}">
  <ds:schemaRefs>
    <ds:schemaRef ds:uri="http://schemas.microsoft.com/sharepoint/v3/contenttype/forms"/>
  </ds:schemaRefs>
</ds:datastoreItem>
</file>

<file path=customXml/itemProps3.xml><?xml version="1.0" encoding="utf-8"?>
<ds:datastoreItem xmlns:ds="http://schemas.openxmlformats.org/officeDocument/2006/customXml" ds:itemID="{01051171-96DB-4BA1-B1B4-7AD33B0140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20f063-1ce4-4dc5-9879-81ba80df8e07"/>
    <ds:schemaRef ds:uri="3b781f18-4a68-4b94-867e-9083c9b053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8180</TotalTime>
  <Words>1518</Words>
  <Application>Microsoft Office PowerPoint</Application>
  <PresentationFormat>Widescreen</PresentationFormat>
  <Paragraphs>191</Paragraphs>
  <Slides>39</Slides>
  <Notes>39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Calibri</vt:lpstr>
      <vt:lpstr>Calibri Light</vt:lpstr>
      <vt:lpstr>Chronicle Text G1</vt:lpstr>
      <vt:lpstr>Chronicle Text G1 Roman</vt:lpstr>
      <vt:lpstr>Cronicle</vt:lpstr>
      <vt:lpstr>Gotham Narrow</vt:lpstr>
      <vt:lpstr>Gotham Narrow Bold</vt:lpstr>
      <vt:lpstr>Gotham Narrow Book</vt:lpstr>
      <vt:lpstr>Gotham Narrow Light</vt:lpstr>
      <vt:lpstr>GothamNarrow-Book</vt:lpstr>
      <vt:lpstr>Helvetica Light</vt:lpstr>
      <vt:lpstr>Open Sans</vt:lpstr>
      <vt:lpstr>Office Theme</vt:lpstr>
      <vt:lpstr>Zoom LTI</vt:lpstr>
      <vt:lpstr>PowerPoint Presentation</vt:lpstr>
      <vt:lpstr>PowerPoint Presentation</vt:lpstr>
      <vt:lpstr>Welcome!</vt:lpstr>
      <vt:lpstr>What is Zoom LTI? </vt:lpstr>
      <vt:lpstr>Adding Zoom LTI Tool to vUWS </vt:lpstr>
      <vt:lpstr>Adding Zoom LTI Tool to vUWS </vt:lpstr>
      <vt:lpstr>Adding Zoom LTI Tool to vUWS </vt:lpstr>
      <vt:lpstr>Adding Zoom LTI Tool to vUWS </vt:lpstr>
      <vt:lpstr>Zoom LTI as Instructor – Zoom Dashboard </vt:lpstr>
      <vt:lpstr>Zoom LTI as Instructor – Schedule a Meeting </vt:lpstr>
      <vt:lpstr>Zoom LTI as Instructor – Schedule a Meeting </vt:lpstr>
      <vt:lpstr>Zoom LTI as Instructor – Schedule a Meeting </vt:lpstr>
      <vt:lpstr>Zoom LTI as Instructor – Zoom Dashboard: Upcoming Meetings </vt:lpstr>
      <vt:lpstr>Zoom LTI as Instructor – Zoom Dashboard: Previous Meetings </vt:lpstr>
      <vt:lpstr>Zoom LTI as Instructor – Zoom Dashboard: Personal Meeting Room </vt:lpstr>
      <vt:lpstr>Zoom LTI as Instructor – Zoom Dashboard: Cloud Recordings </vt:lpstr>
      <vt:lpstr>Zoom LTI as Instructor – Zoom Dashboard: Cloud Recordings </vt:lpstr>
      <vt:lpstr>Zoom LTI as Instructor – Zoom Dashboard: Cloud Recordings </vt:lpstr>
      <vt:lpstr>Zoom LTI as Instructor – Zoom Dashboard: Cloud Recordings </vt:lpstr>
      <vt:lpstr>Zoom LTI as Student – Zoom Dashboard: Upcoming Meetings </vt:lpstr>
      <vt:lpstr>Zoom LTI as Student – Zoom Dashboard: Previous Meetings </vt:lpstr>
      <vt:lpstr>Zoom LTI as Student – Zoom Dashboard: Cloud Recordings </vt:lpstr>
      <vt:lpstr>Other Features &amp; FAQ’s: vUWS Tool Link </vt:lpstr>
      <vt:lpstr>Other Features &amp; FAQ’s: Importing Meetings </vt:lpstr>
      <vt:lpstr>Other Features &amp; FAQ’s: Importing Meetings </vt:lpstr>
      <vt:lpstr>Other Features &amp; FAQ’s: Importing Meetings </vt:lpstr>
      <vt:lpstr>Other Features &amp; FAQ’s: FAQ’s </vt:lpstr>
      <vt:lpstr>Other Features &amp; FAQ’s: FAQ’s </vt:lpstr>
      <vt:lpstr>Other Features &amp; FAQ’s: FAQ’s </vt:lpstr>
      <vt:lpstr>Other Features &amp; FAQ’s: Reports </vt:lpstr>
      <vt:lpstr>Other Features &amp; FAQ’s: Reports </vt:lpstr>
      <vt:lpstr>Other Features &amp; FAQ’s: Reports </vt:lpstr>
      <vt:lpstr>Go to Live Demo   </vt:lpstr>
      <vt:lpstr>Feedback</vt:lpstr>
      <vt:lpstr>Tell us what you think!</vt:lpstr>
      <vt:lpstr>Support &amp; Resources</vt:lpstr>
      <vt:lpstr>Further Information </vt:lpstr>
      <vt:lpstr>End </vt:lpstr>
    </vt:vector>
  </TitlesOfParts>
  <Company>Western Sydney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Noshir Bulsara</dc:creator>
  <cp:lastModifiedBy>Robert Ycasiano</cp:lastModifiedBy>
  <cp:revision>238</cp:revision>
  <dcterms:created xsi:type="dcterms:W3CDTF">2020-01-17T03:03:51Z</dcterms:created>
  <dcterms:modified xsi:type="dcterms:W3CDTF">2023-02-16T22:58:41Z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0x0101005D0DAD60127A5C4E9E419CAD66163B9A</vt:lpwstr>
  </property>
</Properties>
</file>