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2" r:id="rId4"/>
  </p:sldMasterIdLst>
  <p:notesMasterIdLst>
    <p:notesMasterId r:id="rId46"/>
  </p:notesMasterIdLst>
  <p:sldIdLst>
    <p:sldId id="257" r:id="rId5"/>
    <p:sldId id="263" r:id="rId6"/>
    <p:sldId id="264" r:id="rId7"/>
    <p:sldId id="289" r:id="rId8"/>
    <p:sldId id="290" r:id="rId9"/>
    <p:sldId id="286" r:id="rId10"/>
    <p:sldId id="311" r:id="rId11"/>
    <p:sldId id="312" r:id="rId12"/>
    <p:sldId id="287" r:id="rId13"/>
    <p:sldId id="302" r:id="rId14"/>
    <p:sldId id="307" r:id="rId15"/>
    <p:sldId id="314" r:id="rId16"/>
    <p:sldId id="309" r:id="rId17"/>
    <p:sldId id="315" r:id="rId18"/>
    <p:sldId id="313" r:id="rId19"/>
    <p:sldId id="316" r:id="rId20"/>
    <p:sldId id="310" r:id="rId21"/>
    <p:sldId id="292" r:id="rId22"/>
    <p:sldId id="293" r:id="rId23"/>
    <p:sldId id="321" r:id="rId24"/>
    <p:sldId id="320" r:id="rId25"/>
    <p:sldId id="319" r:id="rId26"/>
    <p:sldId id="325" r:id="rId27"/>
    <p:sldId id="326" r:id="rId28"/>
    <p:sldId id="324" r:id="rId29"/>
    <p:sldId id="323" r:id="rId30"/>
    <p:sldId id="317" r:id="rId31"/>
    <p:sldId id="294" r:id="rId32"/>
    <p:sldId id="295" r:id="rId33"/>
    <p:sldId id="327" r:id="rId34"/>
    <p:sldId id="305" r:id="rId35"/>
    <p:sldId id="306" r:id="rId36"/>
    <p:sldId id="329" r:id="rId37"/>
    <p:sldId id="330" r:id="rId38"/>
    <p:sldId id="328" r:id="rId39"/>
    <p:sldId id="332" r:id="rId40"/>
    <p:sldId id="318" r:id="rId41"/>
    <p:sldId id="298" r:id="rId42"/>
    <p:sldId id="297" r:id="rId43"/>
    <p:sldId id="299" r:id="rId44"/>
    <p:sldId id="282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hronicle Text G1" charset="0"/>
      <p:regular r:id="rId53"/>
      <p:italic r:id="rId54"/>
    </p:embeddedFont>
    <p:embeddedFont>
      <p:font typeface="Gotham Narrow Bold" charset="0"/>
      <p:regular r:id="rId55"/>
    </p:embeddedFont>
    <p:embeddedFont>
      <p:font typeface="Gotham Narrow Book" charset="0"/>
      <p:regular r:id="rId56"/>
      <p:italic r:id="rId57"/>
    </p:embeddedFont>
  </p:embeddedFontLst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0D7D7"/>
    <a:srgbClr val="F5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89066"/>
  </p:normalViewPr>
  <p:slideViewPr>
    <p:cSldViewPr snapToGrid="0" snapToObjects="1">
      <p:cViewPr varScale="1">
        <p:scale>
          <a:sx n="64" d="100"/>
          <a:sy n="64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7.fntdata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B52D2-0160-434A-A03B-22BBAAC2D0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D88-1CE6-DA43-B589-2F3912E9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1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5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2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96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3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78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1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10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77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2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2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5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34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5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20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28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99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0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9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5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6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9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0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6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198" y="5466306"/>
            <a:ext cx="8419605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54" y="1400037"/>
            <a:ext cx="3456878" cy="3931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2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1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5" y="320529"/>
            <a:ext cx="3350400" cy="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70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625"/>
              </a:lnSpc>
              <a:defRPr sz="2625"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10" y="1871498"/>
            <a:ext cx="8154590" cy="4326102"/>
          </a:xfrm>
        </p:spPr>
        <p:txBody>
          <a:bodyPr/>
          <a:lstStyle>
            <a:lvl1pPr>
              <a:lnSpc>
                <a:spcPts val="1275"/>
              </a:lnSpc>
              <a:spcAft>
                <a:spcPts val="0"/>
              </a:spcAft>
              <a:defRPr lang="en-AU" sz="1125" b="1" i="0" kern="1200" dirty="0" smtClean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61925" indent="0">
              <a:lnSpc>
                <a:spcPts val="1275"/>
              </a:lnSpc>
              <a:spcAft>
                <a:spcPts val="638"/>
              </a:spcAft>
              <a:tabLst/>
              <a:defRPr lang="en-AU" sz="1125" b="0" i="0" kern="1200" dirty="0" smtClean="0">
                <a:solidFill>
                  <a:schemeClr val="tx2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43536E21-BEA9-0843-BB9C-C6C3FA5E478E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4110" y="1867584"/>
            <a:ext cx="8154590" cy="4330017"/>
          </a:xfrm>
        </p:spPr>
        <p:txBody>
          <a:bodyPr/>
          <a:lstStyle>
            <a:lvl1pPr>
              <a:lnSpc>
                <a:spcPts val="2625"/>
              </a:lnSpc>
              <a:defRPr sz="2625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>
              <a:lnSpc>
                <a:spcPts val="2625"/>
              </a:lnSpc>
              <a:spcAft>
                <a:spcPts val="450"/>
              </a:spcAft>
              <a:defRPr sz="2625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lnSpc>
                <a:spcPts val="1650"/>
              </a:lnSpc>
              <a:defRPr sz="15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</a:t>
            </a:r>
            <a:br>
              <a:rPr lang="en-AU" dirty="0"/>
            </a:br>
            <a:r>
              <a:rPr lang="en-AU" dirty="0"/>
              <a:t>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CF49794A-F156-8443-AFB0-D6053EF71D28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578" y="1854200"/>
            <a:ext cx="6201022" cy="4343400"/>
          </a:xfrm>
        </p:spPr>
        <p:txBody>
          <a:bodyPr/>
          <a:lstStyle>
            <a:lvl1pPr>
              <a:lnSpc>
                <a:spcPts val="4875"/>
              </a:lnSpc>
              <a:defRPr lang="en-US" sz="4875" b="1" i="0" kern="1200" dirty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4D41AC54-ACEA-E74A-A236-8CA4995D51A5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1300" y="6519864"/>
            <a:ext cx="2057400" cy="201613"/>
          </a:xfrm>
        </p:spPr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ECA7C0A-6EA2-2945-92B3-332C9C649462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r>
              <a:rPr lang="en-AU" dirty="0">
                <a:latin typeface="Gotham Narrow Bold" pitchFamily="50" charset="0"/>
              </a:rPr>
              <a:t>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824412" y="1871498"/>
            <a:ext cx="3824287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8175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261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94C0D1A5-277E-8E4E-A287-21A2C45B1049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24412" y="1871664"/>
            <a:ext cx="3824287" cy="43259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59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638"/>
              </a:spcAft>
              <a:defRPr sz="9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95250" indent="-95250">
              <a:lnSpc>
                <a:spcPts val="1050"/>
              </a:lnSpc>
              <a:spcAft>
                <a:spcPts val="638"/>
              </a:spcAft>
              <a:buFont typeface="Arial" charset="0"/>
              <a:buChar char="•"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D6734711-CBF7-0149-96E1-DB465890B982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24412" y="1871664"/>
            <a:ext cx="38242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0"/>
              </a:spcAft>
              <a:defRPr sz="9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050"/>
              </a:lnSpc>
              <a:spcAft>
                <a:spcPts val="638"/>
              </a:spcAft>
              <a:buFont typeface="Arial" charset="0"/>
              <a:buNone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0479E50-DC0F-194F-BF55-6288B1AAE44C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24414" y="1871664"/>
            <a:ext cx="3824286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9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904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55" y="391883"/>
            <a:ext cx="1217897" cy="522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8153647" cy="4326102"/>
          </a:xfrm>
        </p:spPr>
        <p:txBody>
          <a:bodyPr/>
          <a:lstStyle>
            <a:lvl1pPr marL="0">
              <a:lnSpc>
                <a:spcPts val="1200"/>
              </a:lnSpc>
              <a:spcAft>
                <a:spcPts val="1125"/>
              </a:spcAft>
              <a:defRPr sz="135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33350" indent="-133350">
              <a:lnSpc>
                <a:spcPts val="1500"/>
              </a:lnSpc>
              <a:spcAft>
                <a:spcPts val="1125"/>
              </a:spcAft>
              <a:buFont typeface="Arial" charset="0"/>
              <a:buChar char="•"/>
              <a:tabLst/>
              <a:defRPr sz="135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3A0E362F-15F3-414F-AD19-772E0A70F7DD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80210" y="1871498"/>
            <a:ext cx="5068490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2914897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0"/>
              </a:spcAft>
              <a:defRPr sz="9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050"/>
              </a:lnSpc>
              <a:spcAft>
                <a:spcPts val="638"/>
              </a:spcAft>
              <a:buFont typeface="Arial" charset="0"/>
              <a:buNone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DD3BF28-C868-1E42-AD12-0669017885B5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3733800" y="2134263"/>
            <a:ext cx="4648200" cy="3847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80210" y="1871498"/>
            <a:ext cx="5068490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2914897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638"/>
              </a:spcAft>
              <a:defRPr sz="9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28588" indent="-128588">
              <a:lnSpc>
                <a:spcPts val="1050"/>
              </a:lnSpc>
              <a:spcAft>
                <a:spcPts val="638"/>
              </a:spcAft>
              <a:buFont typeface="Arial" charset="0"/>
              <a:buChar char="•"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4A54127-2AC4-624C-90C4-6E74D9031FD0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3714750" y="2120900"/>
            <a:ext cx="4686300" cy="387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044576"/>
            <a:ext cx="3887638" cy="51657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51E290B4-B3E1-A34F-9420-070C7E24A97B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r>
              <a:rPr lang="en-AU" dirty="0">
                <a:latin typeface="Gotham Narrow Bold" pitchFamily="50" charset="0"/>
              </a:rPr>
              <a:t>R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761310" y="1044576"/>
            <a:ext cx="3887390" cy="5165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11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8" y="1871498"/>
            <a:ext cx="5362821" cy="12273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DF65FAE-121D-DF46-8371-2E67964D0BDF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5301" y="1871664"/>
            <a:ext cx="2676524" cy="28654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85879" y="3370098"/>
            <a:ext cx="2552947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095754" y="3370098"/>
            <a:ext cx="2552947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0964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89F7B0C-722D-8B45-BAF6-698B9FE8F812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5301" y="1871664"/>
            <a:ext cx="2676524" cy="12525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95301" y="3268664"/>
            <a:ext cx="2676524" cy="2979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295651" y="1871664"/>
            <a:ext cx="2543174" cy="26622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295651" y="4673600"/>
            <a:ext cx="2543174" cy="1574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962651" y="1871664"/>
            <a:ext cx="2686049" cy="4376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98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4"/>
            <a:ext cx="440515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74" y="356258"/>
            <a:ext cx="904496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26" y="1224148"/>
            <a:ext cx="2644734" cy="4010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55" y="391883"/>
            <a:ext cx="1217897" cy="522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8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9" r="13866" b="10687"/>
          <a:stretch/>
        </p:blipFill>
        <p:spPr>
          <a:xfrm>
            <a:off x="0" y="0"/>
            <a:ext cx="9144000" cy="6835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5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tx2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55" y="391883"/>
            <a:ext cx="1217897" cy="522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1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</a:t>
            </a:r>
            <a:br>
              <a:rPr lang="en-AU" dirty="0"/>
            </a:br>
            <a:r>
              <a:rPr lang="en-AU" dirty="0"/>
              <a:t>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03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5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5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053" y="1010537"/>
            <a:ext cx="8153647" cy="6876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053" y="1871498"/>
            <a:ext cx="8153647" cy="4308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110" y="6519864"/>
            <a:ext cx="2057400" cy="2016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25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FF468EA-D9CE-8943-9C75-830D68AC402B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10" y="391883"/>
            <a:ext cx="30861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525" b="1" i="0" kern="1200" dirty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519864"/>
            <a:ext cx="2057400" cy="2016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525" b="1" i="0" kern="1200" smtClean="0">
                <a:solidFill>
                  <a:schemeClr val="tx2"/>
                </a:solidFill>
                <a:latin typeface="Gotham Narrow Book" charset="0"/>
                <a:ea typeface="Gotham Narrow Book" charset="0"/>
                <a:cs typeface="Gotham Narrow Book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03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5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</p:sldLayoutIdLst>
  <p:hf hdr="0"/>
  <p:txStyles>
    <p:titleStyle>
      <a:lvl1pPr algn="l" defTabSz="685800" rtl="0" eaLnBrk="1" latinLnBrk="0" hangingPunct="1">
        <a:lnSpc>
          <a:spcPts val="2025"/>
        </a:lnSpc>
        <a:spcBef>
          <a:spcPct val="0"/>
        </a:spcBef>
        <a:buNone/>
        <a:defRPr sz="1875" b="0" i="0" u="none" kern="1200">
          <a:solidFill>
            <a:schemeClr val="tx2"/>
          </a:solidFill>
          <a:latin typeface="Chronicle Text G1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975"/>
        </a:spcAft>
        <a:buFont typeface="Arial"/>
        <a:buNone/>
        <a:defRPr sz="1500" kern="1200">
          <a:solidFill>
            <a:schemeClr val="accent1"/>
          </a:solidFill>
          <a:latin typeface="Chronicle Text G1" pitchFamily="50" charset="0"/>
          <a:ea typeface="+mn-ea"/>
          <a:cs typeface="+mn-cs"/>
        </a:defRPr>
      </a:lvl1pPr>
      <a:lvl2pPr marL="0" indent="0" algn="l" defTabSz="685800" rtl="0" eaLnBrk="1" latinLnBrk="0" hangingPunct="1">
        <a:lnSpc>
          <a:spcPts val="1050"/>
        </a:lnSpc>
        <a:spcBef>
          <a:spcPts val="0"/>
        </a:spcBef>
        <a:buFont typeface="Arial"/>
        <a:buNone/>
        <a:tabLst/>
        <a:defRPr sz="900" b="1" i="0" u="none" kern="1200">
          <a:solidFill>
            <a:schemeClr val="tx2"/>
          </a:solidFill>
          <a:latin typeface="Gotham Narrow Bold" pitchFamily="50" charset="0"/>
          <a:ea typeface="Gotham Narrow Bold" pitchFamily="50" charset="0"/>
          <a:cs typeface="Gotham Narrow Bold" pitchFamily="50" charset="0"/>
        </a:defRPr>
      </a:lvl2pPr>
      <a:lvl3pPr marL="8335" indent="0" algn="l" defTabSz="685800" rtl="0" eaLnBrk="1" latinLnBrk="0" hangingPunct="1">
        <a:lnSpc>
          <a:spcPts val="1050"/>
        </a:lnSpc>
        <a:spcBef>
          <a:spcPts val="0"/>
        </a:spcBef>
        <a:spcAft>
          <a:spcPts val="638"/>
        </a:spcAft>
        <a:buFont typeface="Arial"/>
        <a:buNone/>
        <a:tabLst/>
        <a:defRPr sz="900" b="0" i="0" kern="120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Chronicle Text G1 Roman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Chronicle Text G1 Roman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orient="horz" pos="4107">
          <p15:clr>
            <a:srgbClr val="F26B43"/>
          </p15:clr>
        </p15:guide>
        <p15:guide id="4" orient="horz" pos="640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pos="2721" userDrawn="1">
          <p15:clr>
            <a:srgbClr val="F26B43"/>
          </p15:clr>
        </p15:guide>
        <p15:guide id="7" pos="3039" userDrawn="1">
          <p15:clr>
            <a:srgbClr val="F26B43"/>
          </p15:clr>
        </p15:guide>
        <p15:guide id="8" orient="horz" pos="3904">
          <p15:clr>
            <a:srgbClr val="F26B43"/>
          </p15:clr>
        </p15:guide>
        <p15:guide id="9" orient="horz" pos="1072">
          <p15:clr>
            <a:srgbClr val="F26B43"/>
          </p15:clr>
        </p15:guide>
        <p15:guide id="10" orient="horz" pos="1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FT@westernsydney.edu.au" TargetMode="Externa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UrqmOuWwxH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jnE3knqb-b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blackboard.com/Learn/Instructor/Interact/Discussions" TargetMode="External"/><Relationship Id="rId7" Type="http://schemas.openxmlformats.org/officeDocument/2006/relationships/hyperlink" Target="https://help.blackboard.com/Learn/Instructor/Accessibility/Navigate_Blackboard_Learn_With_JAWS" TargetMode="External"/><Relationship Id="rId2" Type="http://schemas.openxmlformats.org/officeDocument/2006/relationships/hyperlink" Target="https://dft.westernsydney.edu.au/support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elp.blackboard.com/Learn/Instructor/Accessibility/Participate_in_Discussions_with_JAWS" TargetMode="External"/><Relationship Id="rId5" Type="http://schemas.openxmlformats.org/officeDocument/2006/relationships/hyperlink" Target="https://help.blackboard.com/Learn/Instructor/Interact/Journals" TargetMode="External"/><Relationship Id="rId4" Type="http://schemas.openxmlformats.org/officeDocument/2006/relationships/hyperlink" Target="https://help.blackboard.com/Learn/Instructor/Interact/Blog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tservicedesk@westernsydney.edu.au" TargetMode="External"/><Relationship Id="rId2" Type="http://schemas.openxmlformats.org/officeDocument/2006/relationships/hyperlink" Target="mailto:dft@westernsydney.edu.au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NMO-4I7uB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052" y="892629"/>
            <a:ext cx="8153647" cy="629577"/>
          </a:xfrm>
        </p:spPr>
        <p:txBody>
          <a:bodyPr anchor="ctr"/>
          <a:lstStyle/>
          <a:p>
            <a:r>
              <a:rPr lang="en-AU" sz="5400" dirty="0">
                <a:latin typeface="Gotham Narrow"/>
              </a:rPr>
              <a:t>Important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053" y="1756227"/>
            <a:ext cx="8153646" cy="4209144"/>
          </a:xfrm>
        </p:spPr>
        <p:txBody>
          <a:bodyPr/>
          <a:lstStyle/>
          <a:p>
            <a:pPr defTabSz="825500" hangingPunct="0">
              <a:lnSpc>
                <a:spcPct val="100000"/>
              </a:lnSpc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Gotham Narrow"/>
                <a:cs typeface="Chronicle Text G1" pitchFamily="50" charset="0"/>
              </a:rPr>
              <a:t>Recording</a:t>
            </a:r>
          </a:p>
          <a:p>
            <a:pPr defTabSz="825500" hangingPunct="0">
              <a:lnSpc>
                <a:spcPct val="100000"/>
              </a:lnSpc>
              <a:spcAft>
                <a:spcPts val="0"/>
              </a:spcAft>
            </a:pPr>
            <a:r>
              <a:rPr lang="en-AU" sz="2000" b="0" dirty="0">
                <a:solidFill>
                  <a:schemeClr val="tx1"/>
                </a:solidFill>
                <a:latin typeface="Chronicle Text G1 Roman"/>
                <a:cs typeface="Chronicle Text G1" pitchFamily="50" charset="0"/>
              </a:rPr>
              <a:t>This session is being recorded and your audio, video and chat contributions may be captured and later shared online.</a:t>
            </a:r>
          </a:p>
          <a:p>
            <a:pPr defTabSz="825500" hangingPunct="0">
              <a:lnSpc>
                <a:spcPct val="100000"/>
              </a:lnSpc>
              <a:spcAft>
                <a:spcPts val="0"/>
              </a:spcAft>
            </a:pPr>
            <a:endParaRPr lang="en-AU" sz="2000" b="0" dirty="0">
              <a:solidFill>
                <a:schemeClr val="tx1"/>
              </a:solidFill>
              <a:latin typeface="Chronicle Text G1 Roman"/>
              <a:cs typeface="Chronicle Text G1" pitchFamily="50" charset="0"/>
            </a:endParaRPr>
          </a:p>
          <a:p>
            <a:pPr defTabSz="825500" hangingPunct="0">
              <a:lnSpc>
                <a:spcPct val="100000"/>
              </a:lnSpc>
              <a:spcAft>
                <a:spcPts val="0"/>
              </a:spcAft>
            </a:pPr>
            <a:r>
              <a:rPr lang="en-AU" sz="2000" b="0" dirty="0">
                <a:solidFill>
                  <a:schemeClr val="tx1"/>
                </a:solidFill>
                <a:latin typeface="Chronicle Text G1 Roman"/>
                <a:cs typeface="Chronicle Text G1" pitchFamily="50" charset="0"/>
              </a:rPr>
              <a:t>Please disable these if you wish to remain anonymous.</a:t>
            </a:r>
          </a:p>
          <a:p>
            <a:pPr defTabSz="825500" hangingPunct="0">
              <a:lnSpc>
                <a:spcPct val="100000"/>
              </a:lnSpc>
              <a:spcAft>
                <a:spcPts val="0"/>
              </a:spcAft>
            </a:pPr>
            <a:endParaRPr lang="en-AU" sz="2000" b="0" dirty="0">
              <a:solidFill>
                <a:schemeClr val="tx1"/>
              </a:solidFill>
              <a:latin typeface="Chronicle Text G1" pitchFamily="50" charset="0"/>
              <a:cs typeface="Chronicle Text G1" pitchFamily="50" charset="0"/>
            </a:endParaRPr>
          </a:p>
          <a:p>
            <a:pPr defTabSz="825500" hangingPunct="0">
              <a:lnSpc>
                <a:spcPct val="100000"/>
              </a:lnSpc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Gotham Narrow"/>
                <a:cs typeface="Chronicle Text G1" pitchFamily="50" charset="0"/>
                <a:sym typeface="Avenir Book"/>
              </a:rPr>
              <a:t>Questions</a:t>
            </a:r>
          </a:p>
          <a:p>
            <a:pPr defTabSz="825500" hangingPunct="0">
              <a:lnSpc>
                <a:spcPct val="100000"/>
              </a:lnSpc>
              <a:spcAft>
                <a:spcPts val="0"/>
              </a:spcAft>
            </a:pPr>
            <a:r>
              <a:rPr lang="en-AU" sz="2000" b="0" dirty="0">
                <a:solidFill>
                  <a:schemeClr val="tx1"/>
                </a:solidFill>
                <a:latin typeface="Chronicle Text G1 Roman"/>
                <a:cs typeface="Chronicle Text G1" pitchFamily="50" charset="0"/>
                <a:sym typeface="Avenir Book"/>
              </a:rPr>
              <a:t>Please ask any questions via the chat for our co-presenter to either respond to or collect for a later response.</a:t>
            </a:r>
            <a:endParaRPr lang="en-AU" sz="2000" b="0" dirty="0">
              <a:solidFill>
                <a:schemeClr val="tx1"/>
              </a:solidFill>
              <a:latin typeface="Chronicle Text G1 Roman"/>
              <a:cs typeface="Chronicle Text G1" pitchFamily="50" charset="0"/>
            </a:endParaRPr>
          </a:p>
          <a:p>
            <a:pPr defTabSz="825500" hangingPunct="0">
              <a:lnSpc>
                <a:spcPct val="100000"/>
              </a:lnSpc>
              <a:spcAft>
                <a:spcPts val="0"/>
              </a:spcAft>
            </a:pPr>
            <a:endParaRPr lang="en-AU" sz="2000" b="0" dirty="0">
              <a:solidFill>
                <a:schemeClr val="tx1"/>
              </a:solidFill>
              <a:latin typeface="Chronicle Text G1" pitchFamily="50" charset="0"/>
              <a:cs typeface="Chronicle Text G1" pitchFamily="50" charset="0"/>
            </a:endParaRPr>
          </a:p>
          <a:p>
            <a:pPr defTabSz="825500" hangingPunct="0">
              <a:lnSpc>
                <a:spcPct val="100000"/>
              </a:lnSpc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Gotham Narrow"/>
                <a:cs typeface="Chronicle Text G1" pitchFamily="50" charset="0"/>
              </a:rPr>
              <a:t>Support</a:t>
            </a:r>
          </a:p>
          <a:p>
            <a:pPr defTabSz="825500" hangingPunct="0">
              <a:lnSpc>
                <a:spcPct val="100000"/>
              </a:lnSpc>
              <a:spcAft>
                <a:spcPts val="0"/>
              </a:spcAft>
            </a:pPr>
            <a:r>
              <a:rPr lang="en-AU" sz="2000" b="0" dirty="0">
                <a:solidFill>
                  <a:schemeClr val="tx1"/>
                </a:solidFill>
                <a:latin typeface="Chronicle Text G1 Roman"/>
                <a:cs typeface="Chronicle Text G1" pitchFamily="50" charset="0"/>
              </a:rPr>
              <a:t>If you have any unanswered or complex questions, please contact our support team via </a:t>
            </a:r>
            <a:r>
              <a:rPr lang="en-AU" sz="2000" b="0" dirty="0">
                <a:solidFill>
                  <a:schemeClr val="tx1"/>
                </a:solidFill>
                <a:latin typeface="Chronicle Text G1 Roman"/>
                <a:cs typeface="Chronicle Text G1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DFT@westernsydney.edu.au</a:t>
            </a:r>
            <a:endParaRPr lang="en-AU" sz="2000" b="0" dirty="0">
              <a:solidFill>
                <a:schemeClr val="tx1"/>
              </a:solidFill>
              <a:latin typeface="Chronicle Text G1 Roman"/>
              <a:cs typeface="Chronicle Text G1" pitchFamily="50" charset="0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4046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1. Adding to a Learning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71CF2-91BC-47A3-85CB-C9B1A57B8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5" y="2365069"/>
            <a:ext cx="7542469" cy="3041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06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2. Where to link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73B17-A00C-42AF-A10E-2D49185437C8}"/>
              </a:ext>
            </a:extLst>
          </p:cNvPr>
          <p:cNvSpPr txBox="1"/>
          <p:nvPr/>
        </p:nvSpPr>
        <p:spPr>
          <a:xfrm>
            <a:off x="332096" y="2121000"/>
            <a:ext cx="2770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2400" b="1" dirty="0">
                <a:solidFill>
                  <a:schemeClr val="tx2"/>
                </a:solidFill>
                <a:latin typeface="Gotham Narrow Bold" pitchFamily="50" charset="0"/>
              </a:rPr>
              <a:t>View All</a:t>
            </a:r>
          </a:p>
          <a:p>
            <a:pPr marL="342900" indent="-342900">
              <a:buAutoNum type="arabicPeriod"/>
            </a:pPr>
            <a:endParaRPr lang="en-AU" sz="2400" b="1" dirty="0">
              <a:solidFill>
                <a:schemeClr val="tx2"/>
              </a:solidFill>
              <a:latin typeface="Gotham Narrow Bold" pitchFamily="50" charset="0"/>
            </a:endParaRPr>
          </a:p>
          <a:p>
            <a:pPr marL="342900" indent="-342900">
              <a:buAutoNum type="arabicPeriod"/>
            </a:pPr>
            <a:endParaRPr lang="en-AU" sz="2400" b="1" dirty="0">
              <a:solidFill>
                <a:schemeClr val="tx2"/>
              </a:solidFill>
              <a:latin typeface="Gotham Narrow Bold" pitchFamily="50" charset="0"/>
            </a:endParaRPr>
          </a:p>
          <a:p>
            <a:pPr marL="342900" indent="-342900">
              <a:buAutoNum type="arabicPeriod"/>
            </a:pPr>
            <a:endParaRPr lang="en-AU" sz="2400" b="1" dirty="0">
              <a:solidFill>
                <a:schemeClr val="tx2"/>
              </a:solidFill>
              <a:latin typeface="Gotham Narrow Bold" pitchFamily="50" charset="0"/>
            </a:endParaRPr>
          </a:p>
          <a:p>
            <a:pPr marL="342900" indent="-342900">
              <a:buAutoNum type="arabicPeriod"/>
            </a:pPr>
            <a:r>
              <a:rPr lang="en-AU" sz="2400" b="1" dirty="0">
                <a:solidFill>
                  <a:schemeClr val="tx2"/>
                </a:solidFill>
                <a:latin typeface="Gotham Narrow Bold" pitchFamily="50" charset="0"/>
              </a:rPr>
              <a:t>View One</a:t>
            </a:r>
          </a:p>
          <a:p>
            <a:pPr marL="342900" indent="-342900">
              <a:buAutoNum type="arabicPeriod"/>
            </a:pPr>
            <a:endParaRPr lang="en-AU" sz="2400" b="1" dirty="0">
              <a:solidFill>
                <a:schemeClr val="tx2"/>
              </a:solidFill>
              <a:latin typeface="Gotham Narrow Bold" pitchFamily="50" charset="0"/>
            </a:endParaRPr>
          </a:p>
          <a:p>
            <a:pPr marL="342900" indent="-342900">
              <a:buAutoNum type="arabicPeriod"/>
            </a:pPr>
            <a:endParaRPr lang="en-AU" sz="2400" b="1" dirty="0">
              <a:solidFill>
                <a:schemeClr val="tx2"/>
              </a:solidFill>
              <a:latin typeface="Gotham Narrow Bold" pitchFamily="50" charset="0"/>
            </a:endParaRPr>
          </a:p>
          <a:p>
            <a:pPr marL="342900" indent="-342900">
              <a:buAutoNum type="arabicPeriod"/>
            </a:pPr>
            <a:endParaRPr lang="en-AU" sz="2400" b="1" dirty="0">
              <a:solidFill>
                <a:schemeClr val="tx2"/>
              </a:solidFill>
              <a:latin typeface="Gotham Narrow Bold" pitchFamily="50" charset="0"/>
            </a:endParaRPr>
          </a:p>
          <a:p>
            <a:pPr marL="342900" indent="-342900">
              <a:buAutoNum type="arabicPeriod"/>
            </a:pPr>
            <a:r>
              <a:rPr lang="en-AU" sz="2400" b="1" dirty="0">
                <a:solidFill>
                  <a:schemeClr val="tx2"/>
                </a:solidFill>
                <a:latin typeface="Gotham Narrow Bold" pitchFamily="50" charset="0"/>
              </a:rPr>
              <a:t>Create New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98120-468A-4105-B0BA-36D1F6F3D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667" y="1860332"/>
            <a:ext cx="5663962" cy="43046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042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3. Page or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05A00-9932-4960-939A-53506359A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3" y="1566784"/>
            <a:ext cx="8933333" cy="3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5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4. Discussion Board -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98DCB-05F7-4A84-ACAC-17565C433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22" y="1921330"/>
            <a:ext cx="8587556" cy="3723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849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5. Discussion Forum &amp;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8F95F-CE3B-4153-BC88-DFC0500D4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" y="1828491"/>
            <a:ext cx="7866743" cy="42864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578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Creating Threads/Posts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30211-C34E-491C-899E-D9095C4E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8" y="4281715"/>
            <a:ext cx="4367142" cy="21142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433D96-4CD6-4B4C-A549-C884D2A6E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58" y="1545750"/>
            <a:ext cx="8734284" cy="22798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456DF-AF97-4BA7-A864-14905B830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761" y="4064187"/>
            <a:ext cx="4192381" cy="25568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47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Group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64E87-A19C-4E54-A1CD-859C1A9E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3" y="1566784"/>
            <a:ext cx="4638122" cy="26089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FB1B5-81A9-43EF-9CC2-B93A4DF5F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359" y="1367065"/>
            <a:ext cx="3190285" cy="3008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6D96C-EA30-4816-B965-0E270AFC7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52" y="4989434"/>
            <a:ext cx="6589069" cy="13951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65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pPr algn="ctr"/>
            <a:r>
              <a:rPr lang="en-US" sz="4000" dirty="0"/>
              <a:t>Discussion Forum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E7870-9F1D-4584-B406-2F2E5C374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695" y="1673609"/>
            <a:ext cx="3598933" cy="47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41A688-C358-4E10-BD9F-DCA84957B6E6}"/>
              </a:ext>
            </a:extLst>
          </p:cNvPr>
          <p:cNvSpPr txBox="1">
            <a:spLocks/>
          </p:cNvSpPr>
          <p:nvPr/>
        </p:nvSpPr>
        <p:spPr>
          <a:xfrm>
            <a:off x="504578" y="1854200"/>
            <a:ext cx="8116908" cy="434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875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pPr algn="ctr"/>
            <a:r>
              <a:rPr lang="en-US" sz="6600" dirty="0"/>
              <a:t>Blogs</a:t>
            </a:r>
          </a:p>
        </p:txBody>
      </p:sp>
    </p:spTree>
    <p:extLst>
      <p:ext uri="{BB962C8B-B14F-4D97-AF65-F5344CB8AC3E}">
        <p14:creationId xmlns:p14="http://schemas.microsoft.com/office/powerpoint/2010/main" val="73543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43725896-EC02-40A1-B9F0-DD4239964E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3307" y="1939473"/>
            <a:ext cx="7897385" cy="4442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94" y="1097644"/>
            <a:ext cx="8460609" cy="823686"/>
          </a:xfrm>
        </p:spPr>
        <p:txBody>
          <a:bodyPr/>
          <a:lstStyle/>
          <a:p>
            <a:pPr algn="ctr"/>
            <a:r>
              <a:rPr lang="en-US" sz="4000" dirty="0"/>
              <a:t>Blogs – Video Overview</a:t>
            </a:r>
          </a:p>
        </p:txBody>
      </p:sp>
    </p:spTree>
    <p:extLst>
      <p:ext uri="{BB962C8B-B14F-4D97-AF65-F5344CB8AC3E}">
        <p14:creationId xmlns:p14="http://schemas.microsoft.com/office/powerpoint/2010/main" val="277375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3892"/>
            <a:ext cx="9144000" cy="2090284"/>
          </a:xfrm>
        </p:spPr>
        <p:txBody>
          <a:bodyPr/>
          <a:lstStyle/>
          <a:p>
            <a:pPr algn="ctr"/>
            <a:r>
              <a:rPr lang="en-US" sz="7200" b="0" dirty="0">
                <a:solidFill>
                  <a:schemeClr val="bg1"/>
                </a:solidFill>
              </a:rPr>
              <a:t>Discussion Boards,</a:t>
            </a:r>
            <a:br>
              <a:rPr lang="en-US" sz="7200" b="0" dirty="0">
                <a:solidFill>
                  <a:schemeClr val="bg1"/>
                </a:solidFill>
              </a:rPr>
            </a:br>
            <a:br>
              <a:rPr lang="en-US" sz="7200" b="0" dirty="0">
                <a:solidFill>
                  <a:schemeClr val="bg1"/>
                </a:solidFill>
              </a:rPr>
            </a:br>
            <a:r>
              <a:rPr lang="en-US" sz="7200" b="0" dirty="0">
                <a:solidFill>
                  <a:schemeClr val="bg1"/>
                </a:solidFill>
              </a:rPr>
              <a:t>Blogs, &amp; Journals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249382-C840-441D-BDF0-2B44BA162C54}"/>
              </a:ext>
            </a:extLst>
          </p:cNvPr>
          <p:cNvSpPr txBox="1">
            <a:spLocks/>
          </p:cNvSpPr>
          <p:nvPr/>
        </p:nvSpPr>
        <p:spPr>
          <a:xfrm>
            <a:off x="3686629" y="5284108"/>
            <a:ext cx="5188856" cy="9631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875" b="1" i="0" kern="120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2000" b="0" dirty="0">
                <a:solidFill>
                  <a:schemeClr val="bg1"/>
                </a:solidFill>
              </a:rPr>
              <a:t>Forrest Duxbury, LF</a:t>
            </a:r>
          </a:p>
          <a:p>
            <a:pPr algn="r">
              <a:lnSpc>
                <a:spcPct val="150000"/>
              </a:lnSpc>
            </a:pPr>
            <a:r>
              <a:rPr lang="en-US" sz="2000" b="0" dirty="0">
                <a:solidFill>
                  <a:schemeClr val="bg1"/>
                </a:solidFill>
              </a:rPr>
              <a:t>Shristi Barahi, LF</a:t>
            </a:r>
          </a:p>
          <a:p>
            <a:pPr algn="r">
              <a:lnSpc>
                <a:spcPct val="150000"/>
              </a:lnSpc>
            </a:pPr>
            <a:r>
              <a:rPr lang="en-US" sz="2000" b="0" dirty="0">
                <a:solidFill>
                  <a:schemeClr val="bg1"/>
                </a:solidFill>
              </a:rPr>
              <a:t>Rhoda O’Higgins, LF</a:t>
            </a:r>
          </a:p>
        </p:txBody>
      </p:sp>
    </p:spTree>
    <p:extLst>
      <p:ext uri="{BB962C8B-B14F-4D97-AF65-F5344CB8AC3E}">
        <p14:creationId xmlns:p14="http://schemas.microsoft.com/office/powerpoint/2010/main" val="1597965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445935"/>
            <a:ext cx="8460609" cy="823686"/>
          </a:xfrm>
        </p:spPr>
        <p:txBody>
          <a:bodyPr/>
          <a:lstStyle/>
          <a:p>
            <a:r>
              <a:rPr lang="en-US" sz="4000" dirty="0"/>
              <a:t>Key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8278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1C3982-1ECB-4FEA-8AC0-CC7F0E40F446}"/>
              </a:ext>
            </a:extLst>
          </p:cNvPr>
          <p:cNvSpPr txBox="1">
            <a:spLocks/>
          </p:cNvSpPr>
          <p:nvPr/>
        </p:nvSpPr>
        <p:spPr>
          <a:xfrm>
            <a:off x="0" y="1441598"/>
            <a:ext cx="9144000" cy="5176915"/>
          </a:xfrm>
          <a:prstGeom prst="rect">
            <a:avLst/>
          </a:prstGeom>
        </p:spPr>
        <p:txBody>
          <a:bodyPr numCol="1"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latin typeface="Gotham Narrow"/>
              </a:rPr>
              <a:t>Course (aka Unit) – </a:t>
            </a:r>
            <a:r>
              <a:rPr lang="en-AU" sz="1800" dirty="0">
                <a:latin typeface="Gotham Narrow"/>
              </a:rPr>
              <a:t>all can post, all can read/comment</a:t>
            </a:r>
          </a:p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/>
                </a:solidFill>
                <a:latin typeface="Gotham Narrow"/>
              </a:rPr>
              <a:t>Group – </a:t>
            </a:r>
            <a:r>
              <a:rPr lang="en-AU" sz="1800" dirty="0">
                <a:solidFill>
                  <a:schemeClr val="tx1"/>
                </a:solidFill>
                <a:latin typeface="Gotham Narrow"/>
              </a:rPr>
              <a:t>group can post, all can read/comment</a:t>
            </a:r>
          </a:p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latin typeface="Gotham Narrow"/>
              </a:rPr>
              <a:t>Individual – </a:t>
            </a:r>
            <a:r>
              <a:rPr lang="en-AU" sz="1800" dirty="0">
                <a:latin typeface="Gotham Narrow"/>
              </a:rPr>
              <a:t>you can post, all can read/comment</a:t>
            </a:r>
          </a:p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latin typeface="Gotham Narrow"/>
                <a:ea typeface="+mn-ea"/>
                <a:cs typeface="+mn-cs"/>
              </a:rPr>
              <a:t>Draft Posts, Rubrics</a:t>
            </a:r>
          </a:p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350" dirty="0">
              <a:solidFill>
                <a:schemeClr val="tx1"/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79F4B-6834-47C3-9221-0FB41BDD6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78" y="3590838"/>
            <a:ext cx="4093467" cy="22632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097B3-2A26-424D-832E-5192C46E3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173" y="3590838"/>
            <a:ext cx="4324649" cy="1182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B04F5-0958-4321-9CB8-B7F84375A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173" y="5040808"/>
            <a:ext cx="4324649" cy="12593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764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1. Adding to Side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4A9D1-2F43-40B4-B9A6-325C26893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670838"/>
            <a:ext cx="3104838" cy="35163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1D868-33B3-461E-8122-98887FBF6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543" y="1670838"/>
            <a:ext cx="5147096" cy="2439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5A439-2AFD-4379-B176-DE6AC9F51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344" y="4858248"/>
            <a:ext cx="3847493" cy="13066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86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2. Adding to a Learning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63483-F714-4339-A7FB-370C27EB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6" y="1566784"/>
            <a:ext cx="8424428" cy="33966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317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3.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A469C-63D4-47F7-9AF2-642D88CEE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954" y="383240"/>
            <a:ext cx="5701267" cy="6318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7350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4. Linking within a Learning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98E0A-1A52-4091-A49A-3B595AECF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6" y="2533022"/>
            <a:ext cx="8988607" cy="15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16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5. Link to all Blogs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5CDAF-D603-428D-B828-64B709B90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9831"/>
            <a:ext cx="9144000" cy="4325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9920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What does it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8278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1C3982-1ECB-4FEA-8AC0-CC7F0E40F446}"/>
              </a:ext>
            </a:extLst>
          </p:cNvPr>
          <p:cNvSpPr txBox="1">
            <a:spLocks/>
          </p:cNvSpPr>
          <p:nvPr/>
        </p:nvSpPr>
        <p:spPr>
          <a:xfrm>
            <a:off x="0" y="1441598"/>
            <a:ext cx="9144000" cy="5176915"/>
          </a:xfrm>
          <a:prstGeom prst="rect">
            <a:avLst/>
          </a:prstGeom>
        </p:spPr>
        <p:txBody>
          <a:bodyPr numCol="1"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350" dirty="0">
              <a:solidFill>
                <a:schemeClr val="tx1"/>
              </a:solidFill>
              <a:latin typeface="Gotham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476C7-5236-435E-87FB-62FA3FD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598"/>
            <a:ext cx="9144000" cy="49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0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Group Blogs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99060-998E-4237-8CB6-2D81F50C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273" y="1477957"/>
            <a:ext cx="2984413" cy="2814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6B12E5-0477-4942-9D32-CE6969751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33" y="1534323"/>
            <a:ext cx="4845193" cy="27254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3AEF3-953C-46DC-8426-C59A8C1B5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05" y="4568669"/>
            <a:ext cx="8329981" cy="20739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766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41A688-C358-4E10-BD9F-DCA84957B6E6}"/>
              </a:ext>
            </a:extLst>
          </p:cNvPr>
          <p:cNvSpPr txBox="1">
            <a:spLocks/>
          </p:cNvSpPr>
          <p:nvPr/>
        </p:nvSpPr>
        <p:spPr>
          <a:xfrm>
            <a:off x="504578" y="1854200"/>
            <a:ext cx="8116908" cy="434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875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pPr algn="ctr"/>
            <a:r>
              <a:rPr lang="en-US" sz="6600" dirty="0"/>
              <a:t>Journals</a:t>
            </a:r>
          </a:p>
        </p:txBody>
      </p:sp>
    </p:spTree>
    <p:extLst>
      <p:ext uri="{BB962C8B-B14F-4D97-AF65-F5344CB8AC3E}">
        <p14:creationId xmlns:p14="http://schemas.microsoft.com/office/powerpoint/2010/main" val="169661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5B531FBC-A867-4C75-8976-7841E25925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3307" y="1939473"/>
            <a:ext cx="7897385" cy="4442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94" y="1097644"/>
            <a:ext cx="8460609" cy="823686"/>
          </a:xfrm>
        </p:spPr>
        <p:txBody>
          <a:bodyPr/>
          <a:lstStyle/>
          <a:p>
            <a:pPr algn="ctr"/>
            <a:r>
              <a:rPr lang="en-US" sz="4000" dirty="0"/>
              <a:t>Journals – Video Overview</a:t>
            </a:r>
          </a:p>
        </p:txBody>
      </p:sp>
    </p:spTree>
    <p:extLst>
      <p:ext uri="{BB962C8B-B14F-4D97-AF65-F5344CB8AC3E}">
        <p14:creationId xmlns:p14="http://schemas.microsoft.com/office/powerpoint/2010/main" val="294545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705" y="693057"/>
            <a:ext cx="7938690" cy="823686"/>
          </a:xfrm>
        </p:spPr>
        <p:txBody>
          <a:bodyPr/>
          <a:lstStyle/>
          <a:p>
            <a:r>
              <a:rPr lang="en-US" sz="4800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Introduction</a:t>
            </a:r>
          </a:p>
          <a:p>
            <a:pPr marL="1600200" lvl="3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Discussion Boards</a:t>
            </a:r>
          </a:p>
          <a:p>
            <a:pPr marL="1600200" lvl="3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Blogs</a:t>
            </a:r>
          </a:p>
          <a:p>
            <a:pPr marL="1600200" lvl="3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Journals</a:t>
            </a:r>
          </a:p>
          <a:p>
            <a:pPr marL="579835" lvl="2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  <a:ea typeface="+mn-ea"/>
                <a:cs typeface="+mn-cs"/>
              </a:rPr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178581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445935"/>
            <a:ext cx="8460609" cy="823686"/>
          </a:xfrm>
        </p:spPr>
        <p:txBody>
          <a:bodyPr/>
          <a:lstStyle/>
          <a:p>
            <a:r>
              <a:rPr lang="en-US" sz="4000" dirty="0"/>
              <a:t>Key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8278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1C3982-1ECB-4FEA-8AC0-CC7F0E40F446}"/>
              </a:ext>
            </a:extLst>
          </p:cNvPr>
          <p:cNvSpPr txBox="1">
            <a:spLocks/>
          </p:cNvSpPr>
          <p:nvPr/>
        </p:nvSpPr>
        <p:spPr>
          <a:xfrm>
            <a:off x="0" y="1441598"/>
            <a:ext cx="9144000" cy="5176915"/>
          </a:xfrm>
          <a:prstGeom prst="rect">
            <a:avLst/>
          </a:prstGeom>
        </p:spPr>
        <p:txBody>
          <a:bodyPr numCol="1"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Gotham Narrow"/>
              </a:rPr>
              <a:t>Journals are typically for self-reflection, visible to student and instructor</a:t>
            </a:r>
          </a:p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Gotham Narrow"/>
              </a:rPr>
              <a:t>Instructors can publish a journal to all.</a:t>
            </a:r>
          </a:p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b="1" dirty="0">
              <a:latin typeface="Gotham Narrow"/>
              <a:ea typeface="+mn-ea"/>
              <a:cs typeface="+mn-cs"/>
            </a:endParaRPr>
          </a:p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350" dirty="0">
              <a:solidFill>
                <a:schemeClr val="tx1"/>
              </a:solidFill>
              <a:latin typeface="Gotham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B4927-61B2-4BF0-9D8A-2E343693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3" y="2857573"/>
            <a:ext cx="4071320" cy="16285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0E21F2-9162-4789-AFF2-70E42FEB0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193" y="4783538"/>
            <a:ext cx="5866023" cy="16285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5023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1. Adding to Side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4A9D1-2F43-40B4-B9A6-325C26893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670838"/>
            <a:ext cx="3104838" cy="35163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8B5878-3F8C-4011-B4C5-0F6EB6CF3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542" y="1670838"/>
            <a:ext cx="5353503" cy="25664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D2470-0FCF-4EB2-882C-78E47ADE7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389" y="4859723"/>
            <a:ext cx="3695807" cy="12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83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2. Adding to a Learning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880CD-4F0F-4AB5-934F-B6396C1AA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09" y="2185862"/>
            <a:ext cx="8329981" cy="33585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489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3.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3C564-AEA4-4AAC-8BFB-AA9868D52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969" y="361674"/>
            <a:ext cx="6070212" cy="61346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6812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4. Linking within a Learning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E9B8A-AB25-4A60-BC3B-63792F02A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58" y="2392303"/>
            <a:ext cx="7030608" cy="33016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3126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5. Link to all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910AB-E4F0-42CD-B9A3-A8C12F1C2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5709"/>
            <a:ext cx="9144000" cy="36148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1949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What does it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8278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1C3982-1ECB-4FEA-8AC0-CC7F0E40F446}"/>
              </a:ext>
            </a:extLst>
          </p:cNvPr>
          <p:cNvSpPr txBox="1">
            <a:spLocks/>
          </p:cNvSpPr>
          <p:nvPr/>
        </p:nvSpPr>
        <p:spPr>
          <a:xfrm>
            <a:off x="0" y="1441598"/>
            <a:ext cx="9144000" cy="5176915"/>
          </a:xfrm>
          <a:prstGeom prst="rect">
            <a:avLst/>
          </a:prstGeom>
        </p:spPr>
        <p:txBody>
          <a:bodyPr numCol="1"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235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350" dirty="0">
              <a:solidFill>
                <a:schemeClr val="tx1"/>
              </a:solidFill>
              <a:latin typeface="Gotham Narr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85D2E-AA5D-4CC3-88DB-E069078E6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2" y="1462088"/>
            <a:ext cx="7749915" cy="52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20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Group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41BFB-E4C3-410D-AC09-E0194777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4" y="4617999"/>
            <a:ext cx="8329981" cy="18779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8A4E9-0984-45BF-9F6D-781A2EAA7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561" y="1452725"/>
            <a:ext cx="3001601" cy="2830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4232B9-EBCC-4091-AF3B-148ADF64A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33" y="1452725"/>
            <a:ext cx="4878390" cy="2810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7591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4868CDC-CC73-4923-B2E6-2827CB2C6D00}"/>
              </a:ext>
            </a:extLst>
          </p:cNvPr>
          <p:cNvSpPr txBox="1">
            <a:spLocks/>
          </p:cNvSpPr>
          <p:nvPr/>
        </p:nvSpPr>
        <p:spPr>
          <a:xfrm>
            <a:off x="2210302" y="1715988"/>
            <a:ext cx="7441697" cy="171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tx2"/>
                </a:solidFill>
                <a:latin typeface="Gotham Narrow Bold" pitchFamily="50" charset="0"/>
              </a:rPr>
              <a:t>Western Sydney Support Resources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https://dft.westernsydney.edu.au/support/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dirty="0">
                <a:hlinkClick r:id="rId2"/>
              </a:rPr>
              <a:t>https://wsu.service-now.com/it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E57378-23A1-4228-A34B-FC9B4873DCD2}"/>
              </a:ext>
            </a:extLst>
          </p:cNvPr>
          <p:cNvSpPr txBox="1">
            <a:spLocks/>
          </p:cNvSpPr>
          <p:nvPr/>
        </p:nvSpPr>
        <p:spPr>
          <a:xfrm>
            <a:off x="436386" y="649929"/>
            <a:ext cx="7659864" cy="702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+mj-lt"/>
                <a:ea typeface="Bebas"/>
                <a:cs typeface="Bebas"/>
                <a:sym typeface="Bebas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9pPr>
          </a:lstStyle>
          <a:p>
            <a:pPr hangingPunct="1"/>
            <a:r>
              <a:rPr lang="en-AU" sz="4100" b="1" dirty="0">
                <a:solidFill>
                  <a:schemeClr val="tx2"/>
                </a:solidFill>
                <a:latin typeface="Gotham Narrow Bold" pitchFamily="50" charset="0"/>
              </a:rPr>
              <a:t>Further</a:t>
            </a:r>
            <a:r>
              <a:rPr lang="en-AU" sz="4000" dirty="0"/>
              <a:t> </a:t>
            </a:r>
            <a:r>
              <a:rPr lang="en-AU" sz="4100" b="1" dirty="0">
                <a:solidFill>
                  <a:schemeClr val="tx2"/>
                </a:solidFill>
                <a:latin typeface="Gotham Narrow Bold" pitchFamily="50" charset="0"/>
              </a:rPr>
              <a:t>Information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5381F8-27F6-4C26-B3A0-CF76B50A9D28}"/>
              </a:ext>
            </a:extLst>
          </p:cNvPr>
          <p:cNvSpPr txBox="1">
            <a:spLocks/>
          </p:cNvSpPr>
          <p:nvPr/>
        </p:nvSpPr>
        <p:spPr>
          <a:xfrm>
            <a:off x="998359" y="3792438"/>
            <a:ext cx="7441697" cy="2651903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chemeClr val="tx2"/>
                </a:solidFill>
                <a:latin typeface="Gotham Narrow Bold" pitchFamily="50" charset="0"/>
              </a:rPr>
              <a:t>Bb Support Resources</a:t>
            </a:r>
          </a:p>
          <a:p>
            <a:pPr algn="ctr">
              <a:lnSpc>
                <a:spcPct val="150000"/>
              </a:lnSpc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Discussion Forums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Blogs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Journals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chemeClr val="tx2"/>
                </a:solidFill>
                <a:latin typeface="Gotham Narrow Bold" pitchFamily="50" charset="0"/>
              </a:rPr>
              <a:t>Bb &amp; Accessibility</a:t>
            </a:r>
          </a:p>
          <a:p>
            <a:pPr algn="ctr">
              <a:lnSpc>
                <a:spcPct val="150000"/>
              </a:lnSpc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vUWS Accessibility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General vUWS Navigation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Discussion Forums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83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E63DB5-469A-4190-A224-0D12F02356EB}"/>
              </a:ext>
            </a:extLst>
          </p:cNvPr>
          <p:cNvSpPr txBox="1">
            <a:spLocks/>
          </p:cNvSpPr>
          <p:nvPr/>
        </p:nvSpPr>
        <p:spPr>
          <a:xfrm>
            <a:off x="331611" y="897579"/>
            <a:ext cx="7659864" cy="702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+mj-lt"/>
                <a:ea typeface="Bebas"/>
                <a:cs typeface="Bebas"/>
                <a:sym typeface="Bebas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9pPr>
          </a:lstStyle>
          <a:p>
            <a:pPr hangingPunct="1"/>
            <a:r>
              <a:rPr lang="en-AU" sz="4000" b="1" dirty="0">
                <a:solidFill>
                  <a:schemeClr val="tx2"/>
                </a:solidFill>
                <a:latin typeface="Gotham Narrow Bold" pitchFamily="50" charset="0"/>
              </a:rPr>
              <a:t>Need help?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E02F7E-AFB2-4C8B-87CB-1D3A12A52693}"/>
              </a:ext>
            </a:extLst>
          </p:cNvPr>
          <p:cNvSpPr txBox="1">
            <a:spLocks/>
          </p:cNvSpPr>
          <p:nvPr/>
        </p:nvSpPr>
        <p:spPr>
          <a:xfrm>
            <a:off x="617360" y="2001722"/>
            <a:ext cx="7745589" cy="3256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tx2"/>
                </a:solidFill>
                <a:latin typeface="Gotham Narrow Bold" pitchFamily="50" charset="0"/>
                <a:sym typeface="Bebas"/>
              </a:rPr>
              <a:t>Contact Us 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dft@westernsydney.edu.au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tx2"/>
                </a:solidFill>
                <a:latin typeface="Gotham Narrow Bold" pitchFamily="50" charset="0"/>
              </a:rPr>
              <a:t>Contact IT 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itservicedesk@westernsydney.edu.au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0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01F6484-F0D5-4B08-BBAD-B9642F6FD861}"/>
              </a:ext>
            </a:extLst>
          </p:cNvPr>
          <p:cNvSpPr txBox="1">
            <a:spLocks/>
          </p:cNvSpPr>
          <p:nvPr/>
        </p:nvSpPr>
        <p:spPr>
          <a:xfrm>
            <a:off x="135113" y="1516970"/>
            <a:ext cx="3417139" cy="4376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en-AU" sz="1125" b="1" i="0" kern="1200" dirty="0" smtClean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61925" indent="0" algn="l" defTabSz="685800" rtl="0" eaLnBrk="1" latinLnBrk="0" hangingPunct="1">
              <a:lnSpc>
                <a:spcPts val="1275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lang="en-AU" sz="1125" b="0" i="0" u="none" kern="1200" dirty="0" smtClean="0">
                <a:solidFill>
                  <a:schemeClr val="tx2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ea typeface="+mj-ea"/>
                <a:cs typeface="+mj-cs"/>
              </a:rPr>
              <a:t>Discussion Boards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ea typeface="+mj-ea"/>
                <a:cs typeface="+mj-cs"/>
              </a:rPr>
              <a:t>Blogs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ea typeface="+mj-ea"/>
                <a:cs typeface="+mj-cs"/>
              </a:rPr>
              <a:t>Journal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9D47A44-32D1-4ED4-B7AB-2EDB595783CA}"/>
              </a:ext>
            </a:extLst>
          </p:cNvPr>
          <p:cNvSpPr txBox="1">
            <a:spLocks/>
          </p:cNvSpPr>
          <p:nvPr/>
        </p:nvSpPr>
        <p:spPr>
          <a:xfrm>
            <a:off x="4572000" y="1399032"/>
            <a:ext cx="4126375" cy="4471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685800" rtl="0" eaLnBrk="1" latinLnBrk="0" hangingPunct="1">
              <a:lnSpc>
                <a:spcPts val="2625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2625" b="1" i="0" kern="120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 algn="l" defTabSz="685800" rtl="0" eaLnBrk="1" latinLnBrk="0" hangingPunct="1">
              <a:lnSpc>
                <a:spcPts val="2625"/>
              </a:lnSpc>
              <a:spcBef>
                <a:spcPts val="0"/>
              </a:spcBef>
              <a:spcAft>
                <a:spcPts val="450"/>
              </a:spcAft>
              <a:buFont typeface="Arial"/>
              <a:buNone/>
              <a:tabLst/>
              <a:defRPr sz="2625" b="1" i="0" u="none" kern="120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1500" b="0" i="0" kern="120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-5715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latin typeface="Chronicle Text G1 Roman"/>
                <a:ea typeface="+mn-ea"/>
                <a:cs typeface="+mn-cs"/>
              </a:rPr>
              <a:t>Overview</a:t>
            </a:r>
            <a:br>
              <a:rPr lang="en-US" sz="4400" b="1" dirty="0">
                <a:latin typeface="Chronicle Text G1 Roman"/>
                <a:ea typeface="+mn-ea"/>
                <a:cs typeface="+mn-cs"/>
              </a:rPr>
            </a:br>
            <a:endParaRPr lang="en-US" sz="4400" b="1" dirty="0">
              <a:latin typeface="Chronicle Text G1 Roman"/>
              <a:ea typeface="+mn-ea"/>
              <a:cs typeface="+mn-cs"/>
            </a:endParaRPr>
          </a:p>
          <a:p>
            <a:pPr marL="571500" lvl="2" indent="-5715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latin typeface="Chronicle Text G1 Roman"/>
                <a:ea typeface="+mn-ea"/>
                <a:cs typeface="+mn-cs"/>
              </a:rPr>
              <a:t>Key Features</a:t>
            </a:r>
            <a:br>
              <a:rPr lang="en-US" sz="4400" b="1" dirty="0">
                <a:latin typeface="Chronicle Text G1 Roman"/>
                <a:ea typeface="+mn-ea"/>
                <a:cs typeface="+mn-cs"/>
              </a:rPr>
            </a:br>
            <a:endParaRPr lang="en-US" sz="4400" b="1" dirty="0">
              <a:latin typeface="Chronicle Text G1 Roman"/>
              <a:ea typeface="+mn-ea"/>
              <a:cs typeface="+mn-cs"/>
            </a:endParaRPr>
          </a:p>
          <a:p>
            <a:pPr marL="571500" lvl="2" indent="-5715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latin typeface="Chronicle Text G1 Roman"/>
                <a:ea typeface="+mn-ea"/>
                <a:cs typeface="+mn-cs"/>
              </a:rPr>
              <a:t>Setup</a:t>
            </a:r>
            <a:br>
              <a:rPr lang="en-US" sz="4400" b="1" dirty="0">
                <a:latin typeface="Chronicle Text G1 Roman"/>
                <a:ea typeface="+mn-ea"/>
                <a:cs typeface="+mn-cs"/>
              </a:rPr>
            </a:br>
            <a:endParaRPr lang="en-US" sz="4400" b="1" dirty="0">
              <a:latin typeface="Chronicle Text G1 Roman"/>
              <a:ea typeface="+mn-ea"/>
              <a:cs typeface="+mn-cs"/>
            </a:endParaRPr>
          </a:p>
          <a:p>
            <a:pPr marL="571500" lvl="2" indent="-5715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latin typeface="Chronicle Text G1 Roman"/>
                <a:ea typeface="+mn-ea"/>
                <a:cs typeface="+mn-cs"/>
              </a:rPr>
              <a:t>Group Tools</a:t>
            </a:r>
          </a:p>
          <a:p>
            <a:pPr marL="636985" lvl="2" indent="-5715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b="1" dirty="0">
              <a:latin typeface="Chronicle Text G1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15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41A688-C358-4E10-BD9F-DCA84957B6E6}"/>
              </a:ext>
            </a:extLst>
          </p:cNvPr>
          <p:cNvSpPr txBox="1">
            <a:spLocks/>
          </p:cNvSpPr>
          <p:nvPr/>
        </p:nvSpPr>
        <p:spPr>
          <a:xfrm>
            <a:off x="-326572" y="2895601"/>
            <a:ext cx="9797143" cy="434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875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pPr algn="ctr"/>
            <a:r>
              <a:rPr lang="en-US" sz="6000" dirty="0"/>
              <a:t>Thank you for attending.</a:t>
            </a:r>
          </a:p>
        </p:txBody>
      </p:sp>
    </p:spTree>
    <p:extLst>
      <p:ext uri="{BB962C8B-B14F-4D97-AF65-F5344CB8AC3E}">
        <p14:creationId xmlns:p14="http://schemas.microsoft.com/office/powerpoint/2010/main" val="2674436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16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41A688-C358-4E10-BD9F-DCA84957B6E6}"/>
              </a:ext>
            </a:extLst>
          </p:cNvPr>
          <p:cNvSpPr txBox="1">
            <a:spLocks/>
          </p:cNvSpPr>
          <p:nvPr/>
        </p:nvSpPr>
        <p:spPr>
          <a:xfrm>
            <a:off x="504578" y="1854200"/>
            <a:ext cx="8116908" cy="434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875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pPr algn="ctr"/>
            <a:r>
              <a:rPr lang="en-US" sz="6600"/>
              <a:t>Discussion Boards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2468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94" y="1097644"/>
            <a:ext cx="8460609" cy="823686"/>
          </a:xfrm>
        </p:spPr>
        <p:txBody>
          <a:bodyPr/>
          <a:lstStyle/>
          <a:p>
            <a:pPr algn="ctr"/>
            <a:r>
              <a:rPr lang="en-US" sz="4000" dirty="0"/>
              <a:t>Discussion Board – Video Overview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7FA66C41-75E2-497F-A0FB-E890889DA1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3307" y="1939473"/>
            <a:ext cx="7897385" cy="44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6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1C3982-1ECB-4FEA-8AC0-CC7F0E40F446}"/>
              </a:ext>
            </a:extLst>
          </p:cNvPr>
          <p:cNvSpPr txBox="1">
            <a:spLocks/>
          </p:cNvSpPr>
          <p:nvPr/>
        </p:nvSpPr>
        <p:spPr>
          <a:xfrm>
            <a:off x="478533" y="1334146"/>
            <a:ext cx="8170762" cy="534242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Discussion Board</a:t>
            </a:r>
          </a:p>
          <a:p>
            <a:pPr marL="1371600" lvl="3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Forum 1: </a:t>
            </a:r>
            <a:r>
              <a:rPr lang="en-AU" sz="18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Social Forum</a:t>
            </a:r>
          </a:p>
          <a:p>
            <a:pPr marL="2228850" lvl="5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Thread Post 1: </a:t>
            </a: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Introduce yourself!</a:t>
            </a:r>
          </a:p>
          <a:p>
            <a:pPr marL="2914650" lvl="7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Post 2: </a:t>
            </a: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Hi, I’m Mike, I like cats.</a:t>
            </a:r>
          </a:p>
          <a:p>
            <a:pPr marL="3257550" lvl="8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Reply Post 4: </a:t>
            </a: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I like cats too!</a:t>
            </a:r>
          </a:p>
          <a:p>
            <a:pPr marL="2914650" lvl="7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Post 3: </a:t>
            </a: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Hi, I’m Sammi, I like dogs.</a:t>
            </a:r>
          </a:p>
          <a:p>
            <a:pPr marL="2228850" lvl="5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Thread Post 2: </a:t>
            </a: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Summer Dance!</a:t>
            </a:r>
            <a:b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</a:b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  <a:p>
            <a:pPr marL="1371600" lvl="3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Forum 2:</a:t>
            </a:r>
            <a:r>
              <a:rPr lang="en-AU" sz="18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 Learning Module 3 – Chemistry</a:t>
            </a:r>
          </a:p>
          <a:p>
            <a:pPr marL="2228850" lvl="5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Thread Post 1: </a:t>
            </a: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Discuss </a:t>
            </a:r>
            <a:r>
              <a:rPr lang="en-AU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exo</a:t>
            </a: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 &amp; endothermic reactions</a:t>
            </a:r>
          </a:p>
        </p:txBody>
      </p:sp>
    </p:spTree>
    <p:extLst>
      <p:ext uri="{BB962C8B-B14F-4D97-AF65-F5344CB8AC3E}">
        <p14:creationId xmlns:p14="http://schemas.microsoft.com/office/powerpoint/2010/main" val="224020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Key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8278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1C3982-1ECB-4FEA-8AC0-CC7F0E40F446}"/>
              </a:ext>
            </a:extLst>
          </p:cNvPr>
          <p:cNvSpPr txBox="1">
            <a:spLocks/>
          </p:cNvSpPr>
          <p:nvPr/>
        </p:nvSpPr>
        <p:spPr>
          <a:xfrm>
            <a:off x="0" y="1441598"/>
            <a:ext cx="9144000" cy="5176915"/>
          </a:xfrm>
          <a:prstGeom prst="rect">
            <a:avLst/>
          </a:prstGeom>
        </p:spPr>
        <p:txBody>
          <a:bodyPr numCol="2"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Unit Wide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vs </a:t>
            </a: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Group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 forums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Must Create a Thread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forums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Grading a Forum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(needs marking view, rubrics)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Grading a Thread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Forum Subscription (Email)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Anonymous Posts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b="1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b="1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b="1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Mark as read/unread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Sort threads, filter posts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Collect posts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Due Date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and </a:t>
            </a: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Late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 Submissions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Permissions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 - delete / edit post, file attachment, ratings, tag posts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Draft Posts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49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58" y="743098"/>
            <a:ext cx="8460609" cy="823686"/>
          </a:xfrm>
        </p:spPr>
        <p:txBody>
          <a:bodyPr/>
          <a:lstStyle/>
          <a:p>
            <a:r>
              <a:rPr lang="en-US" sz="4000" dirty="0"/>
              <a:t>Where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F1B2-1AFE-4AE1-B4D1-8AE5BAB7A1D6}"/>
              </a:ext>
            </a:extLst>
          </p:cNvPr>
          <p:cNvSpPr txBox="1">
            <a:spLocks/>
          </p:cNvSpPr>
          <p:nvPr/>
        </p:nvSpPr>
        <p:spPr>
          <a:xfrm>
            <a:off x="494705" y="1921330"/>
            <a:ext cx="8154590" cy="42436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950" dirty="0">
              <a:solidFill>
                <a:schemeClr val="tx1">
                  <a:lumMod val="75000"/>
                  <a:lumOff val="25000"/>
                </a:schemeClr>
              </a:solidFill>
              <a:latin typeface="Gotham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74843-C3F9-4234-B971-070D25AAE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8" y="1652918"/>
            <a:ext cx="2469452" cy="47804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1C3982-1ECB-4FEA-8AC0-CC7F0E40F446}"/>
              </a:ext>
            </a:extLst>
          </p:cNvPr>
          <p:cNvSpPr txBox="1">
            <a:spLocks/>
          </p:cNvSpPr>
          <p:nvPr/>
        </p:nvSpPr>
        <p:spPr>
          <a:xfrm>
            <a:off x="3421348" y="1334147"/>
            <a:ext cx="4998952" cy="135527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75"/>
              </a:spcAft>
              <a:buFont typeface="Arial"/>
              <a:buNone/>
              <a:defRPr sz="15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/>
              <a:buNone/>
              <a:tabLst/>
              <a:defRPr sz="900" b="1" i="0" u="none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8335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spcAft>
                <a:spcPts val="638"/>
              </a:spcAft>
              <a:buFont typeface="Arial"/>
              <a:buNone/>
              <a:tabLst/>
              <a:defRPr sz="9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Enabled by default (Cortex)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Online Netiquette Video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907EE-943F-4F44-B591-F5333119D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002" y="2866690"/>
            <a:ext cx="5951645" cy="36032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776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4623&quot;&gt;&lt;object type=&quot;3&quot; unique_id=&quot;14624&quot;&gt;&lt;property id=&quot;20148&quot; value=&quot;5&quot;/&gt;&lt;property id=&quot;20300&quot; value=&quot;Slide 1 - &amp;quot;Important&amp;quot;&quot;/&gt;&lt;property id=&quot;20307&quot; value=&quot;257&quot;/&gt;&lt;/object&gt;&lt;object type=&quot;3&quot; unique_id=&quot;14630&quot;&gt;&lt;property id=&quot;20148&quot; value=&quot;5&quot;/&gt;&lt;property id=&quot;20300&quot; value=&quot;Slide 2 - &amp;quot;Discussion Boards,  Blogs, &amp;amp; Journals&amp;quot;&quot;/&gt;&lt;property id=&quot;20307&quot; value=&quot;263&quot;/&gt;&lt;/object&gt;&lt;object type=&quot;3&quot; unique_id=&quot;14631&quot;&gt;&lt;property id=&quot;20148&quot; value=&quot;5&quot;/&gt;&lt;property id=&quot;20300&quot; value=&quot;Slide 3 - &amp;quot;Welcome!&amp;quot;&quot;/&gt;&lt;property id=&quot;20307&quot; value=&quot;264&quot;/&gt;&lt;/object&gt;&lt;object type=&quot;3&quot; unique_id=&quot;14650&quot;&gt;&lt;property id=&quot;20148&quot; value=&quot;5&quot;/&gt;&lt;property id=&quot;20300&quot; value=&quot;Slide 41&quot;/&gt;&lt;property id=&quot;20307&quot; value=&quot;282&quot;/&gt;&lt;/object&gt;&lt;object type=&quot;3&quot; unique_id=&quot;14909&quot;&gt;&lt;property id=&quot;20148&quot; value=&quot;5&quot;/&gt;&lt;property id=&quot;20300&quot; value=&quot;Slide 6 - &amp;quot;Discussion Board – Video Overview&amp;quot;&quot;/&gt;&lt;property id=&quot;20307&quot; value=&quot;286&quot;/&gt;&lt;/object&gt;&lt;object type=&quot;3&quot; unique_id=&quot;15078&quot;&gt;&lt;property id=&quot;20148&quot; value=&quot;5&quot;/&gt;&lt;property id=&quot;20300&quot; value=&quot;Slide 4&quot;/&gt;&lt;property id=&quot;20307&quot; value=&quot;289&quot;/&gt;&lt;/object&gt;&lt;object type=&quot;3&quot; unique_id=&quot;15079&quot;&gt;&lt;property id=&quot;20148&quot; value=&quot;5&quot;/&gt;&lt;property id=&quot;20300&quot; value=&quot;Slide 5&quot;/&gt;&lt;property id=&quot;20307&quot; value=&quot;290&quot;/&gt;&lt;/object&gt;&lt;object type=&quot;3&quot; unique_id=&quot;15080&quot;&gt;&lt;property id=&quot;20148&quot; value=&quot;5&quot;/&gt;&lt;property id=&quot;20300&quot; value=&quot;Slide 9 - &amp;quot;Where is it?&amp;quot;&quot;/&gt;&lt;property id=&quot;20307&quot; value=&quot;287&quot;/&gt;&lt;/object&gt;&lt;object type=&quot;3&quot; unique_id=&quot;15336&quot;&gt;&lt;property id=&quot;20148&quot; value=&quot;5&quot;/&gt;&lt;property id=&quot;20300&quot; value=&quot;Slide 18&quot;/&gt;&lt;property id=&quot;20307&quot; value=&quot;292&quot;/&gt;&lt;/object&gt;&lt;object type=&quot;3&quot; unique_id=&quot;15337&quot;&gt;&lt;property id=&quot;20148&quot; value=&quot;5&quot;/&gt;&lt;property id=&quot;20300&quot; value=&quot;Slide 19 - &amp;quot;Blogs – Video Overview&amp;quot;&quot;/&gt;&lt;property id=&quot;20307&quot; value=&quot;293&quot;/&gt;&lt;/object&gt;&lt;object type=&quot;3&quot; unique_id=&quot;15338&quot;&gt;&lt;property id=&quot;20148&quot; value=&quot;5&quot;/&gt;&lt;property id=&quot;20300&quot; value=&quot;Slide 28&quot;/&gt;&lt;property id=&quot;20307&quot; value=&quot;294&quot;/&gt;&lt;/object&gt;&lt;object type=&quot;3&quot; unique_id=&quot;15339&quot;&gt;&lt;property id=&quot;20148&quot; value=&quot;5&quot;/&gt;&lt;property id=&quot;20300&quot; value=&quot;Slide 29 - &amp;quot;Journals – Video Overview&amp;quot;&quot;/&gt;&lt;property id=&quot;20307&quot; value=&quot;295&quot;/&gt;&lt;/object&gt;&lt;object type=&quot;3&quot; unique_id=&quot;15340&quot;&gt;&lt;property id=&quot;20148&quot; value=&quot;5&quot;/&gt;&lt;property id=&quot;20300&quot; value=&quot;Slide 38&quot;/&gt;&lt;property id=&quot;20307&quot; value=&quot;298&quot;/&gt;&lt;/object&gt;&lt;object type=&quot;3&quot; unique_id=&quot;15341&quot;&gt;&lt;property id=&quot;20148&quot; value=&quot;5&quot;/&gt;&lt;property id=&quot;20300&quot; value=&quot;Slide 39&quot;/&gt;&lt;property id=&quot;20307&quot; value=&quot;297&quot;/&gt;&lt;/object&gt;&lt;object type=&quot;3&quot; unique_id=&quot;15342&quot;&gt;&lt;property id=&quot;20148&quot; value=&quot;5&quot;/&gt;&lt;property id=&quot;20300&quot; value=&quot;Slide 40&quot;/&gt;&lt;property id=&quot;20307&quot; value=&quot;299&quot;/&gt;&lt;/object&gt;&lt;object type=&quot;3&quot; unique_id=&quot;15447&quot;&gt;&lt;property id=&quot;20148&quot; value=&quot;5&quot;/&gt;&lt;property id=&quot;20300&quot; value=&quot;Slide 10 - &amp;quot;1. Adding to a Learning Module&amp;quot;&quot;/&gt;&lt;property id=&quot;20307&quot; value=&quot;302&quot;/&gt;&lt;/object&gt;&lt;object type=&quot;3&quot; unique_id=&quot;15680&quot;&gt;&lt;property id=&quot;20148&quot; value=&quot;5&quot;/&gt;&lt;property id=&quot;20300&quot; value=&quot;Slide 7 - &amp;quot;Hierarchy&amp;quot;&quot;/&gt;&lt;property id=&quot;20307&quot; value=&quot;311&quot;/&gt;&lt;/object&gt;&lt;object type=&quot;3&quot; unique_id=&quot;15681&quot;&gt;&lt;property id=&quot;20148&quot; value=&quot;5&quot;/&gt;&lt;property id=&quot;20300&quot; value=&quot;Slide 11 - &amp;quot;2. Where to link to?&amp;quot;&quot;/&gt;&lt;property id=&quot;20307&quot; value=&quot;307&quot;/&gt;&lt;/object&gt;&lt;object type=&quot;3&quot; unique_id=&quot;15682&quot;&gt;&lt;property id=&quot;20148&quot; value=&quot;5&quot;/&gt;&lt;property id=&quot;20300&quot; value=&quot;Slide 13 - &amp;quot;4. Discussion Board - All&amp;quot;&quot;/&gt;&lt;property id=&quot;20307&quot; value=&quot;309&quot;/&gt;&lt;/object&gt;&lt;object type=&quot;3&quot; unique_id=&quot;15683&quot;&gt;&lt;property id=&quot;20148&quot; value=&quot;5&quot;/&gt;&lt;property id=&quot;20300&quot; value=&quot;Slide 17 - &amp;quot;Discussion Forum Support&amp;quot;&quot;/&gt;&lt;property id=&quot;20307&quot; value=&quot;310&quot;/&gt;&lt;/object&gt;&lt;object type=&quot;3&quot; unique_id=&quot;15687&quot;&gt;&lt;property id=&quot;20148&quot; value=&quot;5&quot;/&gt;&lt;property id=&quot;20300&quot; value=&quot;Slide 31 - &amp;quot;1. Adding to Side Menu&amp;quot;&quot;/&gt;&lt;property id=&quot;20307&quot; value=&quot;305&quot;/&gt;&lt;/object&gt;&lt;object type=&quot;3&quot; unique_id=&quot;15688&quot;&gt;&lt;property id=&quot;20148&quot; value=&quot;5&quot;/&gt;&lt;property id=&quot;20300&quot; value=&quot;Slide 32 - &amp;quot;2. Adding to a Learning Module&amp;quot;&quot;/&gt;&lt;property id=&quot;20307&quot; value=&quot;306&quot;/&gt;&lt;/object&gt;&lt;object type=&quot;3&quot; unique_id=&quot;15899&quot;&gt;&lt;property id=&quot;20148&quot; value=&quot;5&quot;/&gt;&lt;property id=&quot;20300&quot; value=&quot;Slide 8 - &amp;quot;Key Options&amp;quot;&quot;/&gt;&lt;property id=&quot;20307&quot; value=&quot;312&quot;/&gt;&lt;/object&gt;&lt;object type=&quot;3&quot; unique_id=&quot;15900&quot;&gt;&lt;property id=&quot;20148&quot; value=&quot;5&quot;/&gt;&lt;property id=&quot;20300&quot; value=&quot;Slide 12 - &amp;quot;3. Page or Forum&amp;quot;&quot;/&gt;&lt;property id=&quot;20307&quot; value=&quot;314&quot;/&gt;&lt;/object&gt;&lt;object type=&quot;3&quot; unique_id=&quot;15901&quot;&gt;&lt;property id=&quot;20148&quot; value=&quot;5&quot;/&gt;&lt;property id=&quot;20300&quot; value=&quot;Slide 15 - &amp;quot;Creating Threads/Posts&amp;quot;&quot;/&gt;&lt;property id=&quot;20307&quot; value=&quot;313&quot;/&gt;&lt;/object&gt;&lt;object type=&quot;3&quot; unique_id=&quot;16364&quot;&gt;&lt;property id=&quot;20148&quot; value=&quot;5&quot;/&gt;&lt;property id=&quot;20300&quot; value=&quot;Slide 14 - &amp;quot;5. Discussion Forum &amp;amp; Threads&amp;quot;&quot;/&gt;&lt;property id=&quot;20307&quot; value=&quot;315&quot;/&gt;&lt;/object&gt;&lt;object type=&quot;3&quot; unique_id=&quot;16709&quot;&gt;&lt;property id=&quot;20148&quot; value=&quot;5&quot;/&gt;&lt;property id=&quot;20300&quot; value=&quot;Slide 16 - &amp;quot;Group Forums&amp;quot;&quot;/&gt;&lt;property id=&quot;20307&quot; value=&quot;316&quot;/&gt;&lt;/object&gt;&lt;object type=&quot;3&quot; unique_id=&quot;16710&quot;&gt;&lt;property id=&quot;20148&quot; value=&quot;5&quot;/&gt;&lt;property id=&quot;20300&quot; value=&quot;Slide 21 - &amp;quot;1. Adding to Side Menu&amp;quot;&quot;/&gt;&lt;property id=&quot;20307&quot; value=&quot;320&quot;/&gt;&lt;/object&gt;&lt;object type=&quot;3&quot; unique_id=&quot;16711&quot;&gt;&lt;property id=&quot;20148&quot; value=&quot;5&quot;/&gt;&lt;property id=&quot;20300&quot; value=&quot;Slide 22 - &amp;quot;2. Adding to a Learning Module&amp;quot;&quot;/&gt;&lt;property id=&quot;20307&quot; value=&quot;319&quot;/&gt;&lt;/object&gt;&lt;object type=&quot;3&quot; unique_id=&quot;16712&quot;&gt;&lt;property id=&quot;20148&quot; value=&quot;5&quot;/&gt;&lt;property id=&quot;20300&quot; value=&quot;Slide 27 - &amp;quot;Group Blogs&amp;quot;&quot;/&gt;&lt;property id=&quot;20307&quot; value=&quot;317&quot;/&gt;&lt;/object&gt;&lt;object type=&quot;3&quot; unique_id=&quot;16713&quot;&gt;&lt;property id=&quot;20148&quot; value=&quot;5&quot;/&gt;&lt;property id=&quot;20300&quot; value=&quot;Slide 37 - &amp;quot;Group Journals&amp;quot;&quot;/&gt;&lt;property id=&quot;20307&quot; value=&quot;318&quot;/&gt;&lt;/object&gt;&lt;object type=&quot;3&quot; unique_id=&quot;16849&quot;&gt;&lt;property id=&quot;20148&quot; value=&quot;5&quot;/&gt;&lt;property id=&quot;20300&quot; value=&quot;Slide 20 - &amp;quot;Key Options&amp;quot;&quot;/&gt;&lt;property id=&quot;20307&quot; value=&quot;321&quot;/&gt;&lt;/object&gt;&lt;object type=&quot;3&quot; unique_id=&quot;17543&quot;&gt;&lt;property id=&quot;20148&quot; value=&quot;5&quot;/&gt;&lt;property id=&quot;20300&quot; value=&quot;Slide 23 - &amp;quot;3. Linking&amp;quot;&quot;/&gt;&lt;property id=&quot;20307&quot; value=&quot;325&quot;/&gt;&lt;/object&gt;&lt;object type=&quot;3&quot; unique_id=&quot;17544&quot;&gt;&lt;property id=&quot;20148&quot; value=&quot;5&quot;/&gt;&lt;property id=&quot;20300&quot; value=&quot;Slide 25 - &amp;quot;5. Link to all Blogs&amp;quot;&quot;/&gt;&lt;property id=&quot;20307&quot; value=&quot;324&quot;/&gt;&lt;/object&gt;&lt;object type=&quot;3&quot; unique_id=&quot;17545&quot;&gt;&lt;property id=&quot;20148&quot; value=&quot;5&quot;/&gt;&lt;property id=&quot;20300&quot; value=&quot;Slide 26 - &amp;quot;What does it look like?&amp;quot;&quot;/&gt;&lt;property id=&quot;20307&quot; value=&quot;323&quot;/&gt;&lt;/object&gt;&lt;object type=&quot;3&quot; unique_id=&quot;17736&quot;&gt;&lt;property id=&quot;20148&quot; value=&quot;5&quot;/&gt;&lt;property id=&quot;20300&quot; value=&quot;Slide 24 - &amp;quot;4. Linking within a Learning Module&amp;quot;&quot;/&gt;&lt;property id=&quot;20307&quot; value=&quot;326&quot;/&gt;&lt;/object&gt;&lt;object type=&quot;3&quot; unique_id=&quot;18049&quot;&gt;&lt;property id=&quot;20148&quot; value=&quot;5&quot;/&gt;&lt;property id=&quot;20300&quot; value=&quot;Slide 30 - &amp;quot;Key Options&amp;quot;&quot;/&gt;&lt;property id=&quot;20307&quot; value=&quot;327&quot;/&gt;&lt;/object&gt;&lt;object type=&quot;3&quot; unique_id=&quot;18050&quot;&gt;&lt;property id=&quot;20148&quot; value=&quot;5&quot;/&gt;&lt;property id=&quot;20300&quot; value=&quot;Slide 33 - &amp;quot;3. Linking&amp;quot;&quot;/&gt;&lt;property id=&quot;20307&quot; value=&quot;329&quot;/&gt;&lt;/object&gt;&lt;object type=&quot;3&quot; unique_id=&quot;18051&quot;&gt;&lt;property id=&quot;20148&quot; value=&quot;5&quot;/&gt;&lt;property id=&quot;20300&quot; value=&quot;Slide 34 - &amp;quot;4. Linking within a Learning Module&amp;quot;&quot;/&gt;&lt;property id=&quot;20307&quot; value=&quot;330&quot;/&gt;&lt;/object&gt;&lt;object type=&quot;3&quot; unique_id=&quot;18052&quot;&gt;&lt;property id=&quot;20148&quot; value=&quot;5&quot;/&gt;&lt;property id=&quot;20300&quot; value=&quot;Slide 35 - &amp;quot;5. Link to all Journals&amp;quot;&quot;/&gt;&lt;property id=&quot;20307&quot; value=&quot;328&quot;/&gt;&lt;/object&gt;&lt;object type=&quot;3&quot; unique_id=&quot;18054&quot;&gt;&lt;property id=&quot;20148&quot; value=&quot;5&quot;/&gt;&lt;property id=&quot;20300&quot; value=&quot;Slide 36 - &amp;quot;What does it look like?&amp;quot;&quot;/&gt;&lt;property id=&quot;20307&quot; value=&quot;332&quot;/&gt;&lt;/object&gt;&lt;/object&gt;&lt;object type=&quot;8&quot; unique_id=&quot;1467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Western Sydney University 1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0808C6CA3F94DB3D066DEABCA68FE" ma:contentTypeVersion="12" ma:contentTypeDescription="Create a new document." ma:contentTypeScope="" ma:versionID="9e7f0e21707163d64e3eb9e09801c113">
  <xsd:schema xmlns:xsd="http://www.w3.org/2001/XMLSchema" xmlns:xs="http://www.w3.org/2001/XMLSchema" xmlns:p="http://schemas.microsoft.com/office/2006/metadata/properties" xmlns:ns2="6a7e7065-82f1-4b73-b0d2-d420dd51b77c" xmlns:ns3="d1451e70-cd14-4910-9f66-b2809bf32abb" targetNamespace="http://schemas.microsoft.com/office/2006/metadata/properties" ma:root="true" ma:fieldsID="c69fe859a3e435f88c5df3a13c0b4d4c" ns2:_="" ns3:_="">
    <xsd:import namespace="6a7e7065-82f1-4b73-b0d2-d420dd51b77c"/>
    <xsd:import namespace="d1451e70-cd14-4910-9f66-b2809bf3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e7065-82f1-4b73-b0d2-d420dd51b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51e70-cd14-4910-9f66-b2809bf3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44739C-139F-4DA5-AC22-71AB9867F2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35AFEC-00AF-40FB-A850-34B153BED7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e7065-82f1-4b73-b0d2-d420dd51b77c"/>
    <ds:schemaRef ds:uri="d1451e70-cd14-4910-9f66-b2809bf32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1F6859-2021-48DD-B56A-97F86F9166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539</Words>
  <Application>Microsoft Office PowerPoint</Application>
  <PresentationFormat>On-screen Show (4:3)</PresentationFormat>
  <Paragraphs>149</Paragraphs>
  <Slides>41</Slides>
  <Notes>27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1_Office Theme</vt:lpstr>
      <vt:lpstr>Important</vt:lpstr>
      <vt:lpstr>Discussion Boards,  Blogs, &amp; Journals</vt:lpstr>
      <vt:lpstr>Welcome!</vt:lpstr>
      <vt:lpstr>PowerPoint Presentation</vt:lpstr>
      <vt:lpstr>PowerPoint Presentation</vt:lpstr>
      <vt:lpstr>Discussion Board – Video Overview</vt:lpstr>
      <vt:lpstr>Hierarchy</vt:lpstr>
      <vt:lpstr>Key Options</vt:lpstr>
      <vt:lpstr>Where is it?</vt:lpstr>
      <vt:lpstr>1. Adding to a Learning Module</vt:lpstr>
      <vt:lpstr>2. Where to link to?</vt:lpstr>
      <vt:lpstr>3. Page or Forum</vt:lpstr>
      <vt:lpstr>4. Discussion Board - All</vt:lpstr>
      <vt:lpstr>5. Discussion Forum &amp; Threads</vt:lpstr>
      <vt:lpstr>Creating Threads/Posts</vt:lpstr>
      <vt:lpstr>Group Forums</vt:lpstr>
      <vt:lpstr>Discussion Forum Support</vt:lpstr>
      <vt:lpstr>PowerPoint Presentation</vt:lpstr>
      <vt:lpstr>Blogs – Video Overview</vt:lpstr>
      <vt:lpstr>Key Options</vt:lpstr>
      <vt:lpstr>1. Adding to Side Menu</vt:lpstr>
      <vt:lpstr>2. Adding to a Learning Module</vt:lpstr>
      <vt:lpstr>3. Linking</vt:lpstr>
      <vt:lpstr>4. Linking within a Learning Module</vt:lpstr>
      <vt:lpstr>5. Link to all Blogs</vt:lpstr>
      <vt:lpstr>What does it look like?</vt:lpstr>
      <vt:lpstr>Group Blogs</vt:lpstr>
      <vt:lpstr>PowerPoint Presentation</vt:lpstr>
      <vt:lpstr>Journals – Video Overview</vt:lpstr>
      <vt:lpstr>Key Options</vt:lpstr>
      <vt:lpstr>1. Adding to Side Menu</vt:lpstr>
      <vt:lpstr>2. Adding to a Learning Module</vt:lpstr>
      <vt:lpstr>3. Linking</vt:lpstr>
      <vt:lpstr>4. Linking within a Learning Module</vt:lpstr>
      <vt:lpstr>5. Link to all Journals</vt:lpstr>
      <vt:lpstr>What does it look like?</vt:lpstr>
      <vt:lpstr>Group Journals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</dc:title>
  <dc:creator>Forrest Duxbury</dc:creator>
  <cp:lastModifiedBy>Forrest Duxbury</cp:lastModifiedBy>
  <cp:revision>41</cp:revision>
  <dcterms:created xsi:type="dcterms:W3CDTF">2020-04-02T09:36:02Z</dcterms:created>
  <dcterms:modified xsi:type="dcterms:W3CDTF">2020-04-16T02:16:44Z</dcterms:modified>
</cp:coreProperties>
</file>