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"/>
  </p:notesMasterIdLst>
  <p:sldIdLst>
    <p:sldId id="314" r:id="rId2"/>
    <p:sldId id="306" r:id="rId3"/>
    <p:sldId id="290" r:id="rId4"/>
    <p:sldId id="291" r:id="rId5"/>
    <p:sldId id="292" r:id="rId6"/>
    <p:sldId id="318" r:id="rId7"/>
    <p:sldId id="319" r:id="rId8"/>
    <p:sldId id="316" r:id="rId9"/>
    <p:sldId id="305" r:id="rId10"/>
    <p:sldId id="303" r:id="rId11"/>
    <p:sldId id="304" r:id="rId12"/>
    <p:sldId id="289" r:id="rId13"/>
  </p:sldIdLst>
  <p:sldSz cx="9144000" cy="5143500" type="screen16x9"/>
  <p:notesSz cx="6794500" cy="99314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8962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7925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16887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55850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948129" algn="l" defTabSz="77925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337755" algn="l" defTabSz="77925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727381" algn="l" defTabSz="77925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117007" algn="l" defTabSz="77925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2"/>
    <a:srgbClr val="FBFBFB"/>
    <a:srgbClr val="FF0066"/>
    <a:srgbClr val="FF9933"/>
    <a:srgbClr val="FBC200"/>
    <a:srgbClr val="1D2245"/>
    <a:srgbClr val="FFFFFF"/>
    <a:srgbClr val="000000"/>
    <a:srgbClr val="004990"/>
    <a:srgbClr val="B2B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2" autoAdjust="0"/>
    <p:restoredTop sz="95672" autoAdjust="0"/>
  </p:normalViewPr>
  <p:slideViewPr>
    <p:cSldViewPr showGuides="1">
      <p:cViewPr varScale="1">
        <p:scale>
          <a:sx n="134" d="100"/>
          <a:sy n="134" d="100"/>
        </p:scale>
        <p:origin x="81" y="48"/>
      </p:cViewPr>
      <p:guideLst>
        <p:guide orient="horz" pos="754"/>
        <p:guide pos="295"/>
      </p:guideLst>
    </p:cSldViewPr>
  </p:slideViewPr>
  <p:outlineViewPr>
    <p:cViewPr>
      <p:scale>
        <a:sx n="33" d="100"/>
        <a:sy n="33" d="100"/>
      </p:scale>
      <p:origin x="0" y="-9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59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8976D1-EE30-4FC4-B36C-419EBE9C0858}" type="datetimeFigureOut">
              <a:rPr lang="en-AU"/>
              <a:pPr>
                <a:defRPr/>
              </a:pPr>
              <a:t>12/06/2018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CBC5D8-E7FB-4779-86B3-51BA2C439D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19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9100" y="1241425"/>
            <a:ext cx="5956300" cy="33512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6F8DB7-6CB2-430F-A041-8CB2F9128FB4}" type="slidenum">
              <a:rPr lang="en-AU" altLang="en-US" smtClean="0"/>
              <a:pPr/>
              <a:t>0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2898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AU" alt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AU" altLang="en-US" noProof="0" dirty="0" smtClean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63" y="0"/>
            <a:ext cx="1371210" cy="200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528" y="4746625"/>
            <a:ext cx="69492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DFE7EF13-6664-43C0-A3E5-5156FF9B68F1}" type="datetime4">
              <a:rPr lang="en-AU" altLang="en-US" smtClean="0"/>
              <a:pPr>
                <a:defRPr/>
              </a:pPr>
              <a:t>12 June 2018</a:t>
            </a:fld>
            <a:r>
              <a:rPr lang="en-AU" altLang="en-US" dirty="0" smtClean="0"/>
              <a:t>  //  </a:t>
            </a:r>
            <a:r>
              <a:rPr lang="en-AU" altLang="en-US" dirty="0" err="1" smtClean="0"/>
              <a:t>www.uac.edu.au</a:t>
            </a:r>
            <a:r>
              <a:rPr lang="en-AU" altLang="en-US" dirty="0" smtClean="0"/>
              <a:t>  //  </a:t>
            </a:r>
            <a:fld id="{D6C2A726-B9C8-4A99-9C49-6782D1752516}" type="slidenum">
              <a:rPr lang="en-AU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0190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347613"/>
            <a:ext cx="4104456" cy="324700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347613"/>
            <a:ext cx="4104456" cy="324700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528" y="4746625"/>
            <a:ext cx="69492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DFE7EF13-6664-43C0-A3E5-5156FF9B68F1}" type="datetime4">
              <a:rPr lang="en-AU" altLang="en-US" smtClean="0"/>
              <a:pPr>
                <a:defRPr/>
              </a:pPr>
              <a:t>12 June 2018</a:t>
            </a:fld>
            <a:r>
              <a:rPr lang="en-AU" altLang="en-US" dirty="0" smtClean="0"/>
              <a:t>  //  </a:t>
            </a:r>
            <a:r>
              <a:rPr lang="en-AU" altLang="en-US" dirty="0" err="1" smtClean="0"/>
              <a:t>www.uac.edu.au</a:t>
            </a:r>
            <a:r>
              <a:rPr lang="en-AU" altLang="en-US" dirty="0" smtClean="0"/>
              <a:t>  //  </a:t>
            </a:r>
            <a:fld id="{D6C2A726-B9C8-4A99-9C49-6782D1752516}" type="slidenum">
              <a:rPr lang="en-AU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71511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9" y="1355973"/>
            <a:ext cx="4104456" cy="413147"/>
          </a:xfrm>
        </p:spPr>
        <p:txBody>
          <a:bodyPr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9" y="1851670"/>
            <a:ext cx="4104456" cy="27298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1355973"/>
            <a:ext cx="4104456" cy="413147"/>
          </a:xfrm>
        </p:spPr>
        <p:txBody>
          <a:bodyPr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851670"/>
            <a:ext cx="4104456" cy="27298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7493"/>
            <a:ext cx="8496944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323528" y="4746625"/>
            <a:ext cx="69492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DFE7EF13-6664-43C0-A3E5-5156FF9B68F1}" type="datetime4">
              <a:rPr lang="en-AU" altLang="en-US" smtClean="0"/>
              <a:pPr>
                <a:defRPr/>
              </a:pPr>
              <a:t>12 June 2018</a:t>
            </a:fld>
            <a:r>
              <a:rPr lang="en-AU" altLang="en-US" dirty="0" smtClean="0"/>
              <a:t>  //  </a:t>
            </a:r>
            <a:r>
              <a:rPr lang="en-AU" altLang="en-US" dirty="0" err="1" smtClean="0"/>
              <a:t>www.uac.edu.au</a:t>
            </a:r>
            <a:r>
              <a:rPr lang="en-AU" altLang="en-US" dirty="0" smtClean="0"/>
              <a:t>  //  </a:t>
            </a:r>
            <a:fld id="{D6C2A726-B9C8-4A99-9C49-6782D1752516}" type="slidenum">
              <a:rPr lang="en-AU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60059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51200" cy="5164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55526"/>
            <a:ext cx="4533810" cy="626701"/>
          </a:xfrm>
          <a:solidFill>
            <a:srgbClr val="1E2245"/>
          </a:solidFill>
        </p:spPr>
        <p:txBody>
          <a:bodyPr wrap="square" lIns="396000" tIns="36000" rIns="36000" bIns="36000" anchor="ctr" anchorCtr="0">
            <a:spAutoFit/>
          </a:bodyPr>
          <a:lstStyle>
            <a:lvl1pPr algn="l">
              <a:defRPr sz="4000" b="1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800" y="4438800"/>
            <a:ext cx="4669256" cy="397867"/>
          </a:xfrm>
        </p:spPr>
        <p:txBody>
          <a:bodyPr lIns="72000" tIns="36000" rIns="36000" bIns="36000" anchor="ctr" anchorCtr="0">
            <a:normAutofit/>
          </a:bodyPr>
          <a:lstStyle>
            <a:lvl1pPr marL="0" indent="0" algn="l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63" y="0"/>
            <a:ext cx="1371210" cy="200624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1364400"/>
            <a:ext cx="4165600" cy="626701"/>
          </a:xfrm>
          <a:solidFill>
            <a:srgbClr val="1E2245"/>
          </a:solidFill>
        </p:spPr>
        <p:txBody>
          <a:bodyPr vert="horz" wrap="square" lIns="72000" tIns="36000" rIns="36000" bIns="36000" rtlCol="0" anchor="ctr" anchorCtr="0">
            <a:spAutoFit/>
          </a:bodyPr>
          <a:lstStyle>
            <a:lvl1pPr marL="0" indent="0">
              <a:buFontTx/>
              <a:buNone/>
              <a:defRPr lang="en-US" sz="4000" b="1" spc="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dirty="0"/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24000" y="2152800"/>
            <a:ext cx="4165600" cy="626701"/>
          </a:xfrm>
          <a:solidFill>
            <a:srgbClr val="1E2245"/>
          </a:solidFill>
        </p:spPr>
        <p:txBody>
          <a:bodyPr vert="horz" wrap="square" lIns="72000" tIns="36000" rIns="36000" bIns="36000" rtlCol="0" anchor="ctr" anchorCtr="0">
            <a:spAutoFit/>
          </a:bodyPr>
          <a:lstStyle>
            <a:lvl1pPr marL="0" indent="0">
              <a:buFontTx/>
              <a:buNone/>
              <a:defRPr lang="en-US" sz="4000" b="1" spc="0" baseline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886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DFE7EF13-6664-43C0-A3E5-5156FF9B68F1}" type="datetime4">
              <a:rPr lang="en-AU" altLang="en-US" smtClean="0"/>
              <a:pPr/>
              <a:t>12 June 2018</a:t>
            </a:fld>
            <a:r>
              <a:rPr lang="en-AU" altLang="en-US" dirty="0" smtClean="0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554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083" y="4137924"/>
            <a:ext cx="2032916" cy="1005576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AU" altLang="en-US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AU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2575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AU" altLang="en-US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AU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7643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AU" altLang="en-US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AU" alt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AU" altLang="en-US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AU" alt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AU" altLang="en-US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AU" alt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AU" altLang="en-US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AU" alt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AU" altLang="en-US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AU" alt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FBC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AU" altLang="en-US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AU" alt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7494"/>
            <a:ext cx="8496944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STYLE. CLICK TO EDIT MASTER TITLE STYLE.</a:t>
            </a:r>
            <a:endParaRPr lang="en-AU" alt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353796"/>
            <a:ext cx="8496944" cy="32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styles. Click to edit Master text styles. Click to edit Master text styles.</a:t>
            </a:r>
          </a:p>
          <a:p>
            <a:pPr lvl="1"/>
            <a:r>
              <a:rPr lang="en-US" altLang="en-US" dirty="0" smtClean="0"/>
              <a:t>Second level. Second level. Second level. Second level. Second level.</a:t>
            </a:r>
          </a:p>
          <a:p>
            <a:pPr lvl="2"/>
            <a:r>
              <a:rPr lang="en-US" altLang="en-US" dirty="0" smtClean="0"/>
              <a:t>Third level. Third level. Third level. Third level. Third level. Third level. 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528" y="4746625"/>
            <a:ext cx="69492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DFE7EF13-6664-43C0-A3E5-5156FF9B68F1}" type="datetime4">
              <a:rPr lang="en-AU" altLang="en-US" smtClean="0"/>
              <a:pPr>
                <a:defRPr/>
              </a:pPr>
              <a:t>12 June 2018</a:t>
            </a:fld>
            <a:r>
              <a:rPr lang="en-AU" altLang="en-US" dirty="0" smtClean="0"/>
              <a:t>  //  </a:t>
            </a:r>
            <a:r>
              <a:rPr lang="en-AU" altLang="en-US" dirty="0" err="1" smtClean="0"/>
              <a:t>www.uac.edu.au</a:t>
            </a:r>
            <a:r>
              <a:rPr lang="en-AU" altLang="en-US" dirty="0" smtClean="0"/>
              <a:t>  //  </a:t>
            </a:r>
            <a:fld id="{D6C2A726-B9C8-4A99-9C49-6782D1752516}" type="slidenum">
              <a:rPr lang="en-AU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72" y="4746625"/>
            <a:ext cx="1371600" cy="39687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0" y="5308054"/>
            <a:ext cx="705713" cy="72008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767117" y="5308054"/>
            <a:ext cx="705713" cy="72008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1534234" y="5308054"/>
            <a:ext cx="705713" cy="72008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2301351" y="5308054"/>
            <a:ext cx="705713" cy="7200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3068468" y="5308054"/>
            <a:ext cx="705713" cy="72008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3835585" y="5308054"/>
            <a:ext cx="705713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602702" y="5308054"/>
            <a:ext cx="705713" cy="72008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5369819" y="5308054"/>
            <a:ext cx="705713" cy="72008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6136936" y="5308054"/>
            <a:ext cx="705713" cy="72008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6904053" y="5308054"/>
            <a:ext cx="705713" cy="72008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7671170" y="5308054"/>
            <a:ext cx="705713" cy="720080"/>
          </a:xfrm>
          <a:prstGeom prst="rect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8438287" y="5308054"/>
            <a:ext cx="705713" cy="720080"/>
          </a:xfrm>
          <a:prstGeom prst="rect">
            <a:avLst/>
          </a:prstGeom>
          <a:solidFill>
            <a:srgbClr val="FBC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686" r:id="rId10"/>
    <p:sldLayoutId id="2147483687" r:id="rId11"/>
    <p:sldLayoutId id="2147483688" r:id="rId12"/>
    <p:sldLayoutId id="2147483700" r:id="rId13"/>
    <p:sldLayoutId id="214748370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" panose="020B0602020204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" panose="020B0602020204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" panose="020B0602020204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" panose="020B0602020204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" panose="020B0602020204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" panose="020B0602020204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" panose="020B0602020204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" panose="020B0602020204020204" pitchFamily="34" charset="0"/>
          <a:cs typeface="Arial" panose="020B0604020202020204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None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360000" indent="-3600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720000" indent="-3600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.AppleSystemUIFont" charset="-120"/>
        <a:buChar char="-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4738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7788" indent="-228600" algn="l" rtl="0" eaLnBrk="1" fontAlgn="base" hangingPunct="1">
        <a:spcBef>
          <a:spcPct val="20000"/>
        </a:spcBef>
        <a:spcAft>
          <a:spcPct val="0"/>
        </a:spcAft>
        <a:buChar char="»"/>
        <a:tabLst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24749"/>
            <a:ext cx="4211960" cy="688256"/>
          </a:xfrm>
        </p:spPr>
        <p:txBody>
          <a:bodyPr/>
          <a:lstStyle/>
          <a:p>
            <a:r>
              <a:rPr lang="en-US" altLang="en-US" dirty="0" smtClean="0"/>
              <a:t>APPLYING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8" y="4227934"/>
            <a:ext cx="6253432" cy="397867"/>
          </a:xfrm>
        </p:spPr>
        <p:txBody>
          <a:bodyPr>
            <a:noAutofit/>
          </a:bodyPr>
          <a:lstStyle/>
          <a:p>
            <a:r>
              <a:rPr lang="en-US" altLang="en-US" b="1" dirty="0" smtClean="0"/>
              <a:t>Enhancing the links 2018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24000" y="1333623"/>
            <a:ext cx="3887960" cy="688256"/>
          </a:xfrm>
        </p:spPr>
        <p:txBody>
          <a:bodyPr/>
          <a:lstStyle/>
          <a:p>
            <a:r>
              <a:rPr lang="en-AU" dirty="0" smtClean="0"/>
              <a:t>THROUGH</a:t>
            </a:r>
            <a:endParaRPr lang="en-AU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24000" y="2122023"/>
            <a:ext cx="2663824" cy="688256"/>
          </a:xfrm>
        </p:spPr>
        <p:txBody>
          <a:bodyPr/>
          <a:lstStyle/>
          <a:p>
            <a:r>
              <a:rPr lang="en-AU" dirty="0" smtClean="0"/>
              <a:t> UAC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450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SCHOOLS RECOMMENDATION SCHEME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3598"/>
            <a:ext cx="8496944" cy="3789704"/>
          </a:xfrm>
        </p:spPr>
        <p:txBody>
          <a:bodyPr/>
          <a:lstStyle/>
          <a:p>
            <a:pPr marL="0" lvl="1" indent="0">
              <a:buNone/>
            </a:pPr>
            <a:r>
              <a:rPr lang="en-AU" sz="1600" b="1" dirty="0" smtClean="0"/>
              <a:t>One way institutions make early offers using criteria other than, or in addition to, the ATAR.</a:t>
            </a:r>
          </a:p>
          <a:p>
            <a:pPr lvl="1">
              <a:lnSpc>
                <a:spcPct val="150000"/>
              </a:lnSpc>
            </a:pPr>
            <a:r>
              <a:rPr lang="en-AU" sz="1600" dirty="0" smtClean="0"/>
              <a:t>You could be made an offer to </a:t>
            </a:r>
            <a:r>
              <a:rPr lang="en-AU" sz="1600" dirty="0" err="1" smtClean="0"/>
              <a:t>uni</a:t>
            </a:r>
            <a:r>
              <a:rPr lang="en-AU" sz="1600" dirty="0" smtClean="0"/>
              <a:t> before ATARs are even released!</a:t>
            </a:r>
          </a:p>
          <a:p>
            <a:pPr lvl="1">
              <a:lnSpc>
                <a:spcPct val="150000"/>
              </a:lnSpc>
            </a:pPr>
            <a:r>
              <a:rPr lang="en-AU" sz="1600" dirty="0"/>
              <a:t>Online application, open August 2018. Note, this is  a secondary application to your main UAC application.</a:t>
            </a:r>
          </a:p>
          <a:p>
            <a:pPr lvl="1">
              <a:lnSpc>
                <a:spcPct val="150000"/>
              </a:lnSpc>
            </a:pPr>
            <a:r>
              <a:rPr lang="en-AU" sz="1600" dirty="0" smtClean="0"/>
              <a:t>12 participating institutions (2017).</a:t>
            </a:r>
          </a:p>
          <a:p>
            <a:pPr lvl="1">
              <a:lnSpc>
                <a:spcPct val="150000"/>
              </a:lnSpc>
            </a:pPr>
            <a:r>
              <a:rPr lang="en-AU" sz="1600" dirty="0" smtClean="0"/>
              <a:t>Not all courses are offered through SRS.</a:t>
            </a:r>
          </a:p>
          <a:p>
            <a:pPr lvl="1">
              <a:lnSpc>
                <a:spcPct val="150000"/>
              </a:lnSpc>
            </a:pPr>
            <a:r>
              <a:rPr lang="en-AU" sz="1600" dirty="0" smtClean="0"/>
              <a:t>Institutions may use your Year 11 results, your school’s rating of your aptitudes and abilities and your EAS application (if applicable) when considering your application.</a:t>
            </a:r>
          </a:p>
          <a:p>
            <a:pPr lvl="1">
              <a:lnSpc>
                <a:spcPct val="150000"/>
              </a:lnSpc>
            </a:pPr>
            <a:r>
              <a:rPr lang="en-AU" sz="1600" dirty="0" smtClean="0"/>
              <a:t>Conditional and unconditional offers made.</a:t>
            </a:r>
          </a:p>
          <a:p>
            <a:pPr marL="0" lvl="1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71985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EQUITY SCHOLARSHIPS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53796"/>
            <a:ext cx="8496944" cy="3594218"/>
          </a:xfrm>
        </p:spPr>
        <p:txBody>
          <a:bodyPr/>
          <a:lstStyle/>
          <a:p>
            <a:r>
              <a:rPr lang="en-AU" sz="2000" b="1" dirty="0"/>
              <a:t>D</a:t>
            </a:r>
            <a:r>
              <a:rPr lang="en-AU" sz="2000" b="1" dirty="0" smtClean="0"/>
              <a:t>esigned to assist financially disadvantaged students with the general costs associated with going to </a:t>
            </a:r>
            <a:r>
              <a:rPr lang="en-AU" sz="2000" b="1" dirty="0" err="1" smtClean="0"/>
              <a:t>uni.</a:t>
            </a:r>
            <a:endParaRPr lang="en-AU" sz="1800" dirty="0"/>
          </a:p>
          <a:p>
            <a:pPr marL="285750" indent="-285750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sz="1600" dirty="0" smtClean="0"/>
              <a:t>Most institutions award to applicants who are receiving Centrelink payments and/or who can demonstrate additional types of disadvantage.</a:t>
            </a:r>
          </a:p>
          <a:p>
            <a:pPr marL="285750" indent="-285750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sz="1600" dirty="0" smtClean="0"/>
              <a:t>Online application form via the UAC website. Note, this is a secondary application to a student’s main UAC application.</a:t>
            </a:r>
          </a:p>
          <a:p>
            <a:pPr marL="285750" indent="-285750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sz="1600" dirty="0" smtClean="0"/>
              <a:t>Supporting documents will be needed and can be uploaded online to your equity application.</a:t>
            </a:r>
          </a:p>
          <a:p>
            <a:endParaRPr lang="en-AU" sz="1600" dirty="0" smtClean="0"/>
          </a:p>
          <a:p>
            <a:r>
              <a:rPr lang="en-AU" sz="1600" b="1" dirty="0" smtClean="0"/>
              <a:t>Other</a:t>
            </a:r>
            <a:r>
              <a:rPr lang="en-AU" sz="1600" dirty="0" smtClean="0"/>
              <a:t> </a:t>
            </a:r>
            <a:r>
              <a:rPr lang="en-AU" sz="1600" b="1" dirty="0" smtClean="0"/>
              <a:t>Scholarships</a:t>
            </a:r>
          </a:p>
          <a:p>
            <a:r>
              <a:rPr lang="en-AU" sz="1600" dirty="0" smtClean="0"/>
              <a:t>Check with individual institutions for information on the scholarships they offer.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36314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491630"/>
            <a:ext cx="8928992" cy="1102519"/>
          </a:xfrm>
        </p:spPr>
        <p:txBody>
          <a:bodyPr/>
          <a:lstStyle/>
          <a:p>
            <a:r>
              <a:rPr lang="en-US" sz="3600" dirty="0" smtClean="0"/>
              <a:t>THANK YOU FOR YOUR ATTENTION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690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7504" y="1134720"/>
            <a:ext cx="8928992" cy="3885302"/>
            <a:chOff x="750232" y="1190866"/>
            <a:chExt cx="8558396" cy="3597270"/>
          </a:xfrm>
        </p:grpSpPr>
        <p:grpSp>
          <p:nvGrpSpPr>
            <p:cNvPr id="5" name="Group 4"/>
            <p:cNvGrpSpPr/>
            <p:nvPr/>
          </p:nvGrpSpPr>
          <p:grpSpPr>
            <a:xfrm>
              <a:off x="750232" y="2269883"/>
              <a:ext cx="8558396" cy="2518253"/>
              <a:chOff x="750232" y="2269883"/>
              <a:chExt cx="8558396" cy="2518253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750232" y="3528136"/>
                <a:ext cx="2735032" cy="1260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1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August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AU" sz="14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UAC applications open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endParaRPr lang="en-AU" sz="6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n-AU" sz="1400" b="0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SRS</a:t>
                </a:r>
                <a:r>
                  <a:rPr kumimoji="0" lang="en-AU" sz="1400" b="0" i="0" u="none" strike="noStrike" cap="none" normalizeH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 &amp; EAS applications open</a:t>
                </a:r>
                <a:endParaRPr kumimoji="0" lang="en-AU" sz="14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endParaRPr>
              </a:p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6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208099" y="2269883"/>
                <a:ext cx="2261717" cy="1260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1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September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n-AU" sz="1400" b="0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UAC early</a:t>
                </a:r>
                <a:r>
                  <a:rPr kumimoji="0" lang="en-AU" sz="1400" b="0" i="0" u="none" strike="noStrike" cap="none" normalizeH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 bird applications close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endParaRPr kumimoji="0" lang="en-AU" sz="600" b="0" i="0" u="none" strike="noStrike" cap="none" normalizeH="0" dirty="0" smtClean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endParaRP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AU" sz="1400" baseline="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SRS</a:t>
                </a:r>
                <a:r>
                  <a:rPr lang="en-AU" sz="14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 applications close</a:t>
                </a:r>
                <a:endParaRPr kumimoji="0" lang="en-AU" sz="14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endParaRPr>
              </a:p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8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3584698" y="3528136"/>
                <a:ext cx="1980000" cy="1260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1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October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AU" sz="14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HSC exams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n-AU" sz="1400" b="0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October</a:t>
                </a:r>
                <a:r>
                  <a:rPr kumimoji="0" lang="en-AU" sz="1400" b="0" i="0" u="none" strike="noStrike" cap="none" normalizeH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 o</a:t>
                </a:r>
                <a:r>
                  <a:rPr kumimoji="0" lang="en-AU" sz="1400" b="0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ffers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4716706" y="2272992"/>
                <a:ext cx="2191334" cy="1260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1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November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AU" sz="1400" dirty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O</a:t>
                </a:r>
                <a:r>
                  <a:rPr lang="en-AU" sz="14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ffer including SRS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endParaRPr lang="en-AU" sz="6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n-AU" sz="1400" b="0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EAS</a:t>
                </a:r>
                <a:r>
                  <a:rPr kumimoji="0" lang="en-AU" sz="1400" b="0" i="0" u="none" strike="noStrike" cap="none" normalizeH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 documents due</a:t>
                </a:r>
                <a:endParaRPr kumimoji="0" lang="en-AU" sz="14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763777" y="3528136"/>
                <a:ext cx="2560113" cy="1260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1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December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AU" sz="14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ATARs released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endParaRPr lang="en-AU" sz="6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n-AU" sz="1400" b="0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Change</a:t>
                </a:r>
                <a:r>
                  <a:rPr kumimoji="0" lang="en-AU" sz="1400" b="0" i="0" u="none" strike="noStrike" cap="none" normalizeH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 of preferences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endParaRPr kumimoji="0" lang="en-AU" sz="600" b="0" i="0" u="none" strike="noStrike" cap="none" normalizeH="0" dirty="0" smtClean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endParaRP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AU" sz="1400" baseline="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First</a:t>
                </a:r>
                <a:r>
                  <a:rPr lang="en-AU" sz="14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 ATAR based offer round</a:t>
                </a:r>
                <a:endParaRPr kumimoji="0" lang="en-AU" sz="14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7202712" y="2272992"/>
                <a:ext cx="2105916" cy="1260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1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January</a:t>
                </a:r>
              </a:p>
              <a:p>
                <a:pPr marL="88900" marR="0" indent="-8890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AU" sz="140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ATAR based offer rounds</a:t>
                </a:r>
                <a:endParaRPr kumimoji="0" lang="en-AU" sz="14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823681" y="1190866"/>
              <a:ext cx="6726571" cy="2280956"/>
              <a:chOff x="1805869" y="1514730"/>
              <a:chExt cx="6726571" cy="228095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805869" y="1514730"/>
                <a:ext cx="6726571" cy="582889"/>
                <a:chOff x="1837036" y="1361567"/>
                <a:chExt cx="6693884" cy="582889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837036" y="1361567"/>
                  <a:ext cx="6693884" cy="582889"/>
                  <a:chOff x="1619672" y="1361567"/>
                  <a:chExt cx="6693884" cy="582889"/>
                </a:xfrm>
              </p:grpSpPr>
              <p:sp>
                <p:nvSpPr>
                  <p:cNvPr id="24" name="Donut 23"/>
                  <p:cNvSpPr/>
                  <p:nvPr/>
                </p:nvSpPr>
                <p:spPr bwMode="auto">
                  <a:xfrm>
                    <a:off x="1619672" y="1361567"/>
                    <a:ext cx="574104" cy="576064"/>
                  </a:xfrm>
                  <a:prstGeom prst="donut">
                    <a:avLst/>
                  </a:prstGeom>
                  <a:solidFill>
                    <a:schemeClr val="bg2"/>
                  </a:solidFill>
                  <a:ln w="9525" cap="flat" cmpd="sng" algn="ctr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A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" name="Donut 24"/>
                  <p:cNvSpPr/>
                  <p:nvPr/>
                </p:nvSpPr>
                <p:spPr bwMode="auto">
                  <a:xfrm>
                    <a:off x="2843628" y="1368392"/>
                    <a:ext cx="574104" cy="576064"/>
                  </a:xfrm>
                  <a:prstGeom prst="donut">
                    <a:avLst/>
                  </a:prstGeom>
                  <a:solidFill>
                    <a:schemeClr val="bg2"/>
                  </a:solidFill>
                  <a:ln w="9525" cap="flat" cmpd="sng" algn="ctr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A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" name="Donut 25"/>
                  <p:cNvSpPr/>
                  <p:nvPr/>
                </p:nvSpPr>
                <p:spPr bwMode="auto">
                  <a:xfrm>
                    <a:off x="4067584" y="1368392"/>
                    <a:ext cx="574104" cy="576064"/>
                  </a:xfrm>
                  <a:prstGeom prst="donut">
                    <a:avLst/>
                  </a:prstGeom>
                  <a:solidFill>
                    <a:schemeClr val="bg2"/>
                  </a:solidFill>
                  <a:ln w="9525" cap="flat" cmpd="sng" algn="ctr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A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" name="Donut 26"/>
                  <p:cNvSpPr/>
                  <p:nvPr/>
                </p:nvSpPr>
                <p:spPr bwMode="auto">
                  <a:xfrm>
                    <a:off x="5291540" y="1368392"/>
                    <a:ext cx="574104" cy="576064"/>
                  </a:xfrm>
                  <a:prstGeom prst="donut">
                    <a:avLst/>
                  </a:prstGeom>
                  <a:solidFill>
                    <a:schemeClr val="bg2"/>
                  </a:solidFill>
                  <a:ln w="9525" cap="flat" cmpd="sng" algn="ctr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A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" name="Donut 27"/>
                  <p:cNvSpPr/>
                  <p:nvPr/>
                </p:nvSpPr>
                <p:spPr bwMode="auto">
                  <a:xfrm>
                    <a:off x="6515496" y="1367247"/>
                    <a:ext cx="574104" cy="576064"/>
                  </a:xfrm>
                  <a:prstGeom prst="donut">
                    <a:avLst/>
                  </a:prstGeom>
                  <a:solidFill>
                    <a:schemeClr val="bg2"/>
                  </a:solidFill>
                  <a:ln w="9525" cap="flat" cmpd="sng" algn="ctr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A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" name="Donut 28"/>
                  <p:cNvSpPr/>
                  <p:nvPr/>
                </p:nvSpPr>
                <p:spPr bwMode="auto">
                  <a:xfrm>
                    <a:off x="7739452" y="1361567"/>
                    <a:ext cx="574104" cy="576064"/>
                  </a:xfrm>
                  <a:prstGeom prst="donut">
                    <a:avLst/>
                  </a:prstGeom>
                  <a:solidFill>
                    <a:schemeClr val="bg2"/>
                  </a:solidFill>
                  <a:ln w="9525" cap="flat" cmpd="sng" algn="ctr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A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8" name="Oval 17"/>
                <p:cNvSpPr/>
                <p:nvPr/>
              </p:nvSpPr>
              <p:spPr bwMode="auto">
                <a:xfrm>
                  <a:off x="2636683" y="1539081"/>
                  <a:ext cx="198766" cy="216024"/>
                </a:xfrm>
                <a:prstGeom prst="ellipse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Oval 18"/>
                <p:cNvSpPr/>
                <p:nvPr/>
              </p:nvSpPr>
              <p:spPr bwMode="auto">
                <a:xfrm>
                  <a:off x="3860639" y="1539081"/>
                  <a:ext cx="198766" cy="216024"/>
                </a:xfrm>
                <a:prstGeom prst="ellipse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 bwMode="auto">
                <a:xfrm>
                  <a:off x="5084595" y="1539081"/>
                  <a:ext cx="198766" cy="216024"/>
                </a:xfrm>
                <a:prstGeom prst="ellipse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 bwMode="auto">
                <a:xfrm>
                  <a:off x="6308551" y="1539081"/>
                  <a:ext cx="198766" cy="216024"/>
                </a:xfrm>
                <a:prstGeom prst="ellipse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 bwMode="auto">
                <a:xfrm>
                  <a:off x="7532507" y="1539081"/>
                  <a:ext cx="198766" cy="216024"/>
                </a:xfrm>
                <a:prstGeom prst="ellipse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2094322" y="1995686"/>
                <a:ext cx="6150086" cy="1800000"/>
                <a:chOff x="2094322" y="1995686"/>
                <a:chExt cx="6150086" cy="1800000"/>
              </a:xfrm>
            </p:grpSpPr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4554187" y="1995686"/>
                  <a:ext cx="0" cy="1800000"/>
                </a:xfrm>
                <a:prstGeom prst="line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" name="Straight Connector 9"/>
                <p:cNvCxnSpPr/>
                <p:nvPr/>
              </p:nvCxnSpPr>
              <p:spPr bwMode="auto">
                <a:xfrm>
                  <a:off x="2094322" y="1995686"/>
                  <a:ext cx="0" cy="1800000"/>
                </a:xfrm>
                <a:prstGeom prst="line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" name="Straight Connector 10"/>
                <p:cNvCxnSpPr/>
                <p:nvPr/>
              </p:nvCxnSpPr>
              <p:spPr bwMode="auto">
                <a:xfrm>
                  <a:off x="7020272" y="1995686"/>
                  <a:ext cx="0" cy="1800000"/>
                </a:xfrm>
                <a:prstGeom prst="line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" name="Straight Connector 11"/>
                <p:cNvCxnSpPr/>
                <p:nvPr/>
              </p:nvCxnSpPr>
              <p:spPr bwMode="auto">
                <a:xfrm>
                  <a:off x="5796136" y="1995686"/>
                  <a:ext cx="0" cy="576000"/>
                </a:xfrm>
                <a:prstGeom prst="line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" name="Straight Connector 12"/>
                <p:cNvCxnSpPr/>
                <p:nvPr/>
              </p:nvCxnSpPr>
              <p:spPr bwMode="auto">
                <a:xfrm>
                  <a:off x="8244408" y="1995686"/>
                  <a:ext cx="0" cy="576000"/>
                </a:xfrm>
                <a:prstGeom prst="line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3324255" y="1995686"/>
                  <a:ext cx="0" cy="576000"/>
                </a:xfrm>
                <a:prstGeom prst="line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sp>
        <p:nvSpPr>
          <p:cNvPr id="37" name="Title 1"/>
          <p:cNvSpPr txBox="1">
            <a:spLocks/>
          </p:cNvSpPr>
          <p:nvPr/>
        </p:nvSpPr>
        <p:spPr bwMode="auto">
          <a:xfrm>
            <a:off x="338835" y="78036"/>
            <a:ext cx="8496944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 smtClean="0"/>
              <a:t>TIMELINE OF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PREPARING FOR STUDY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-1016" y="1131590"/>
            <a:ext cx="9145016" cy="3522210"/>
          </a:xfrm>
        </p:spPr>
        <p:txBody>
          <a:bodyPr/>
          <a:lstStyle/>
          <a:p>
            <a:pPr lvl="1">
              <a:lnSpc>
                <a:spcPct val="200000"/>
              </a:lnSpc>
            </a:pPr>
            <a:r>
              <a:rPr lang="en-AU" sz="1800" dirty="0" smtClean="0"/>
              <a:t>	Visit</a:t>
            </a:r>
            <a:r>
              <a:rPr lang="en-AU" sz="1600" b="0" dirty="0" smtClean="0"/>
              <a:t> Career Expos and </a:t>
            </a:r>
            <a:r>
              <a:rPr lang="en-AU" sz="1600" b="0" dirty="0" err="1" smtClean="0"/>
              <a:t>uni</a:t>
            </a:r>
            <a:r>
              <a:rPr lang="en-AU" sz="1600" b="0" dirty="0" smtClean="0"/>
              <a:t> Open Days</a:t>
            </a:r>
          </a:p>
          <a:p>
            <a:pPr lvl="1">
              <a:lnSpc>
                <a:spcPct val="200000"/>
              </a:lnSpc>
            </a:pPr>
            <a:r>
              <a:rPr lang="en-AU" sz="1800" dirty="0" smtClean="0"/>
              <a:t>	Investigate</a:t>
            </a:r>
            <a:r>
              <a:rPr lang="en-AU" sz="1600" b="0" dirty="0" smtClean="0"/>
              <a:t> all course possibilities</a:t>
            </a:r>
          </a:p>
          <a:p>
            <a:pPr lvl="1">
              <a:lnSpc>
                <a:spcPct val="200000"/>
              </a:lnSpc>
            </a:pPr>
            <a:r>
              <a:rPr lang="en-AU" sz="1800" dirty="0" smtClean="0"/>
              <a:t>	Check</a:t>
            </a:r>
            <a:r>
              <a:rPr lang="en-AU" sz="1600" dirty="0" smtClean="0"/>
              <a:t> </a:t>
            </a:r>
            <a:r>
              <a:rPr lang="en-AU" sz="1600" b="0" dirty="0" smtClean="0"/>
              <a:t>for additional selection criteria</a:t>
            </a:r>
          </a:p>
          <a:p>
            <a:pPr lvl="1">
              <a:lnSpc>
                <a:spcPct val="200000"/>
              </a:lnSpc>
            </a:pPr>
            <a:r>
              <a:rPr lang="en-AU" sz="1800" dirty="0" smtClean="0"/>
              <a:t>	Read</a:t>
            </a:r>
            <a:r>
              <a:rPr lang="en-AU" sz="1600" b="0" dirty="0" smtClean="0"/>
              <a:t> all </a:t>
            </a:r>
            <a:r>
              <a:rPr lang="en-AU" sz="1600" b="0" dirty="0"/>
              <a:t>university information and the UAC guide for detailed course descriptions</a:t>
            </a:r>
          </a:p>
          <a:p>
            <a:pPr lvl="1">
              <a:lnSpc>
                <a:spcPct val="200000"/>
              </a:lnSpc>
            </a:pPr>
            <a:r>
              <a:rPr lang="en-AU" sz="1800" dirty="0" smtClean="0"/>
              <a:t>	Talk</a:t>
            </a:r>
            <a:r>
              <a:rPr lang="en-AU" sz="1600" b="0" dirty="0" smtClean="0"/>
              <a:t> </a:t>
            </a:r>
            <a:r>
              <a:rPr lang="en-AU" sz="1600" b="0" dirty="0"/>
              <a:t>to universities, Career Advisers and UAC staff for details on courses and </a:t>
            </a:r>
            <a:r>
              <a:rPr lang="en-AU" sz="1600" b="0" dirty="0" smtClean="0"/>
              <a:t>applying</a:t>
            </a:r>
          </a:p>
          <a:p>
            <a:pPr lvl="1">
              <a:lnSpc>
                <a:spcPct val="200000"/>
              </a:lnSpc>
            </a:pPr>
            <a:r>
              <a:rPr lang="en-AU" sz="1800" dirty="0" smtClean="0"/>
              <a:t>	Research</a:t>
            </a:r>
            <a:r>
              <a:rPr lang="en-AU" sz="1600" b="0" dirty="0" smtClean="0"/>
              <a:t> using UAC’s ‘Course Search’ at </a:t>
            </a:r>
            <a:r>
              <a:rPr lang="en-AU" sz="1600" b="0" dirty="0" smtClean="0">
                <a:solidFill>
                  <a:schemeClr val="tx2"/>
                </a:solidFill>
              </a:rPr>
              <a:t>www.uac.edu.au </a:t>
            </a:r>
            <a:r>
              <a:rPr lang="en-AU" sz="1600" b="0" dirty="0" smtClean="0"/>
              <a:t>or the MYUAC App</a:t>
            </a:r>
            <a:endParaRPr lang="en-AU" sz="1600" b="0" dirty="0"/>
          </a:p>
          <a:p>
            <a:pPr lvl="1">
              <a:lnSpc>
                <a:spcPct val="150000"/>
              </a:lnSpc>
            </a:pPr>
            <a:endParaRPr lang="en-AU" sz="1800" b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59" y="1267080"/>
            <a:ext cx="397976" cy="3573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87" y="1877043"/>
            <a:ext cx="396159" cy="3961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80" y="3148946"/>
            <a:ext cx="461399" cy="3085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2" y="3744569"/>
            <a:ext cx="466575" cy="3599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05" y="4321561"/>
            <a:ext cx="510084" cy="327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99" y="2446956"/>
            <a:ext cx="406847" cy="38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6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APPLY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352928" cy="324082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AU" sz="2400" b="0" dirty="0" smtClean="0"/>
              <a:t>Applications open on in August.</a:t>
            </a:r>
          </a:p>
          <a:p>
            <a:pPr marL="914400" lvl="1" indent="-457200">
              <a:lnSpc>
                <a:spcPct val="150000"/>
              </a:lnSpc>
              <a:buAutoNum type="arabicParenR"/>
            </a:pPr>
            <a:r>
              <a:rPr lang="en-AU" dirty="0" smtClean="0"/>
              <a:t>Apply</a:t>
            </a:r>
            <a:r>
              <a:rPr lang="en-AU" b="0" dirty="0" smtClean="0"/>
              <a:t> online </a:t>
            </a:r>
          </a:p>
          <a:p>
            <a:pPr marL="914400" lvl="1" indent="-457200">
              <a:lnSpc>
                <a:spcPct val="150000"/>
              </a:lnSpc>
              <a:buAutoNum type="arabicParenR"/>
            </a:pPr>
            <a:r>
              <a:rPr lang="en-AU" dirty="0" smtClean="0"/>
              <a:t>List</a:t>
            </a:r>
            <a:r>
              <a:rPr lang="en-AU" b="0" dirty="0" smtClean="0"/>
              <a:t> up to 5 courses in your order of preference.</a:t>
            </a:r>
          </a:p>
          <a:p>
            <a:pPr marL="914400" lvl="1" indent="-457200">
              <a:lnSpc>
                <a:spcPct val="150000"/>
              </a:lnSpc>
              <a:buAutoNum type="arabicParenR"/>
            </a:pPr>
            <a:r>
              <a:rPr lang="en-AU" dirty="0" smtClean="0"/>
              <a:t>Pay</a:t>
            </a:r>
            <a:r>
              <a:rPr lang="en-AU" b="0" dirty="0" smtClean="0"/>
              <a:t> processing charge.</a:t>
            </a:r>
          </a:p>
          <a:p>
            <a:pPr marL="914400" lvl="1" indent="-457200">
              <a:lnSpc>
                <a:spcPct val="150000"/>
              </a:lnSpc>
              <a:buAutoNum type="arabicParenR"/>
            </a:pPr>
            <a:r>
              <a:rPr lang="en-AU" dirty="0" smtClean="0"/>
              <a:t>Print</a:t>
            </a:r>
            <a:r>
              <a:rPr lang="en-AU" b="0" dirty="0" smtClean="0"/>
              <a:t> confirmation and tax receipt.</a:t>
            </a:r>
          </a:p>
          <a:p>
            <a:pPr marL="914400" lvl="1" indent="-457200">
              <a:lnSpc>
                <a:spcPct val="150000"/>
              </a:lnSpc>
              <a:buAutoNum type="arabicParenR"/>
            </a:pPr>
            <a:r>
              <a:rPr lang="en-AU" dirty="0" smtClean="0"/>
              <a:t>Additional</a:t>
            </a:r>
            <a:r>
              <a:rPr lang="en-AU" b="0" dirty="0" smtClean="0"/>
              <a:t> applications (EAS/ES/SRS).</a:t>
            </a:r>
          </a:p>
        </p:txBody>
      </p:sp>
    </p:spTree>
    <p:extLst>
      <p:ext uri="{BB962C8B-B14F-4D97-AF65-F5344CB8AC3E}">
        <p14:creationId xmlns:p14="http://schemas.microsoft.com/office/powerpoint/2010/main" val="408098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864097"/>
          </a:xfrm>
        </p:spPr>
        <p:txBody>
          <a:bodyPr/>
          <a:lstStyle/>
          <a:p>
            <a:r>
              <a:rPr lang="en-US" dirty="0" smtClean="0"/>
              <a:t>PATHWAYS 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0" y="1065757"/>
            <a:ext cx="4427984" cy="3522210"/>
          </a:xfrm>
          <a:ln>
            <a:noFill/>
          </a:ln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AU" dirty="0" smtClean="0"/>
              <a:t>Applying as a Year 12 student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en-AU" sz="1600" b="0" dirty="0" smtClean="0"/>
              <a:t>In general entry is based on the ATAR.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en-AU" sz="1600" b="0" dirty="0" smtClean="0"/>
              <a:t>Most universities offer early entry through the Schools Recommendation Schemes (SRS).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en-AU" sz="1600" b="0" dirty="0" smtClean="0"/>
              <a:t>Always consider alternate pathway courses such as: </a:t>
            </a:r>
            <a:r>
              <a:rPr lang="en-AU" sz="1600" b="0" dirty="0" err="1"/>
              <a:t>u</a:t>
            </a:r>
            <a:r>
              <a:rPr lang="en-AU" sz="1600" b="0" dirty="0" err="1" smtClean="0"/>
              <a:t>ni</a:t>
            </a:r>
            <a:r>
              <a:rPr lang="en-AU" sz="1600" b="0" dirty="0" smtClean="0"/>
              <a:t> foundation programs, diploma courses at either university, TAFE or private college.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−"/>
            </a:pPr>
            <a:endParaRPr lang="en-AU" sz="1600" b="0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44008" y="1065757"/>
            <a:ext cx="4139952" cy="3522210"/>
          </a:xfrm>
          <a:ln>
            <a:noFill/>
          </a:ln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AU" dirty="0" smtClean="0"/>
              <a:t>Applying as a NON School leaver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en-AU" sz="1600" b="0" dirty="0" smtClean="0"/>
              <a:t>Apply using ATAR, certificate III, IV, diplomas or </a:t>
            </a:r>
            <a:r>
              <a:rPr lang="en-AU" sz="1600" b="0" dirty="0" err="1" smtClean="0"/>
              <a:t>uni</a:t>
            </a:r>
            <a:r>
              <a:rPr lang="en-AU" sz="1600" b="0" dirty="0" smtClean="0"/>
              <a:t> studies.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en-AU" sz="1600" b="0" dirty="0" smtClean="0"/>
              <a:t>Many universities offer preparation course such as </a:t>
            </a:r>
            <a:r>
              <a:rPr lang="en-AU" sz="1600" b="0" dirty="0" err="1"/>
              <a:t>u</a:t>
            </a:r>
            <a:r>
              <a:rPr lang="en-AU" sz="1600" b="0" dirty="0" err="1" smtClean="0"/>
              <a:t>ni</a:t>
            </a:r>
            <a:r>
              <a:rPr lang="en-AU" sz="1600" b="0" dirty="0" smtClean="0"/>
              <a:t> foundation programs or diploma courses.</a:t>
            </a:r>
          </a:p>
          <a:p>
            <a:pPr lvl="1">
              <a:lnSpc>
                <a:spcPct val="150000"/>
              </a:lnSpc>
            </a:pPr>
            <a:endParaRPr lang="en-AU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46445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95936" y="1563638"/>
            <a:ext cx="4752528" cy="297817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APPLYING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1491630"/>
            <a:ext cx="33843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Within the application as student will be asked if they need support services during their studies.</a:t>
            </a:r>
          </a:p>
          <a:p>
            <a:pPr marL="285750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endParaRPr lang="en-US" dirty="0"/>
          </a:p>
          <a:p>
            <a:pPr marL="285750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The student will then have a chance to advise on the specific disability of illness they have so that the university can contact to discuss specific needs.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1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98622" y="1157890"/>
            <a:ext cx="8424934" cy="413147"/>
          </a:xfrm>
        </p:spPr>
        <p:txBody>
          <a:bodyPr/>
          <a:lstStyle/>
          <a:p>
            <a:r>
              <a:rPr lang="en-US" dirty="0" smtClean="0"/>
              <a:t>Applying with a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101" y="1635646"/>
            <a:ext cx="8424935" cy="2729855"/>
          </a:xfrm>
        </p:spPr>
        <p:txBody>
          <a:bodyPr/>
          <a:lstStyle/>
          <a:p>
            <a:pPr marL="285750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We encourage students to let us know of their disadvantage as this will help the institutions meet the educational needs of the student.</a:t>
            </a:r>
          </a:p>
          <a:p>
            <a:pPr marL="285750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Universities are then able to provide:</a:t>
            </a:r>
          </a:p>
          <a:p>
            <a:pPr marL="1633538" lvl="4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Note takers </a:t>
            </a:r>
          </a:p>
          <a:p>
            <a:pPr marL="1633538" lvl="4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Learning assistance</a:t>
            </a:r>
          </a:p>
          <a:p>
            <a:pPr marL="1633538" lvl="4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Alternative  assessment methods</a:t>
            </a:r>
          </a:p>
          <a:p>
            <a:pPr marL="1633538" lvl="4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Academic material in alternate formats</a:t>
            </a:r>
          </a:p>
          <a:p>
            <a:pPr marL="1633538" lvl="4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Parking for holders of RMS permits</a:t>
            </a:r>
          </a:p>
          <a:p>
            <a:pPr marL="285750" indent="-285750">
              <a:buClr>
                <a:srgbClr val="B2BB1E"/>
              </a:buClr>
              <a:buFont typeface="Arial" panose="020B0604020202020204" pitchFamily="34" charset="0"/>
              <a:buChar char="−"/>
            </a:pPr>
            <a:r>
              <a:rPr lang="en-US" dirty="0" smtClean="0"/>
              <a:t>If a student has troubles applying due to their disability they are encouraged to contact UAC direct for assistance.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8622" y="-6470"/>
            <a:ext cx="8496944" cy="864097"/>
          </a:xfrm>
        </p:spPr>
        <p:txBody>
          <a:bodyPr/>
          <a:lstStyle/>
          <a:p>
            <a:r>
              <a:rPr lang="en-US" dirty="0" smtClean="0"/>
              <a:t>APPLYING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8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08304" y="4587974"/>
            <a:ext cx="1656184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16" y="269292"/>
            <a:ext cx="8426792" cy="46019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 bwMode="auto">
          <a:xfrm>
            <a:off x="-1" y="597883"/>
            <a:ext cx="4871927" cy="43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179388" eaLnBrk="1" hangingPunct="1"/>
            <a:r>
              <a:rPr lang="en-US" sz="2400" b="1" dirty="0">
                <a:solidFill>
                  <a:schemeClr val="bg1"/>
                </a:solidFill>
              </a:rPr>
              <a:t>Educational Access Schemes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1177003"/>
            <a:ext cx="5796136" cy="43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179388"/>
            <a:r>
              <a:rPr lang="en-US" sz="2400" b="1" dirty="0">
                <a:solidFill>
                  <a:schemeClr val="bg1"/>
                </a:solidFill>
              </a:rPr>
              <a:t>Schools Recommendation Schemes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-1" y="1756123"/>
            <a:ext cx="3419873" cy="43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179388" eaLnBrk="1" hangingPunct="1"/>
            <a:r>
              <a:rPr lang="en-US" sz="2400" b="1" dirty="0">
                <a:solidFill>
                  <a:schemeClr val="bg1"/>
                </a:solidFill>
              </a:rPr>
              <a:t>Equity Scholarships</a:t>
            </a:r>
          </a:p>
        </p:txBody>
      </p:sp>
    </p:spTree>
    <p:extLst>
      <p:ext uri="{BB962C8B-B14F-4D97-AF65-F5344CB8AC3E}">
        <p14:creationId xmlns:p14="http://schemas.microsoft.com/office/powerpoint/2010/main" val="56556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EDUCATIONAL ACCESS SCHEME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4" y="1275606"/>
            <a:ext cx="8496944" cy="3528392"/>
          </a:xfrm>
        </p:spPr>
        <p:txBody>
          <a:bodyPr/>
          <a:lstStyle/>
          <a:p>
            <a:pPr marL="457200" lvl="1" indent="0">
              <a:buNone/>
            </a:pPr>
            <a:r>
              <a:rPr lang="en-AU" sz="1800" b="1" dirty="0" smtClean="0"/>
              <a:t>Special consideration </a:t>
            </a:r>
            <a:r>
              <a:rPr lang="en-AU" sz="1800" b="1" dirty="0"/>
              <a:t>for students who have suffered some form of disadvantage which affected their schooling through Years 11 and/or 12</a:t>
            </a:r>
            <a:r>
              <a:rPr lang="en-AU" sz="1800" b="1" dirty="0" smtClean="0"/>
              <a:t>.</a:t>
            </a:r>
            <a:endParaRPr lang="en-AU" sz="1200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Disadvantage lasting 6 months or longer and beyond a student’s control.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6 broad categories, 25 different disadvantage codes.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Apply online by 30 Nov to receive eligibility notice before ATAR release.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Additional documentation may be required.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Educational Impact Statement is a statement provided by your school in support of your application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If successful under EAS you may be eligible for some adjustment factors.</a:t>
            </a:r>
            <a:endParaRPr lang="en-AU" sz="1600" dirty="0"/>
          </a:p>
          <a:p>
            <a:pPr marL="457200" lvl="1" indent="0">
              <a:buNone/>
            </a:pPr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14549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UAC">
      <a:dk1>
        <a:srgbClr val="384049"/>
      </a:dk1>
      <a:lt1>
        <a:srgbClr val="DADADA"/>
      </a:lt1>
      <a:dk2>
        <a:srgbClr val="1E2245"/>
      </a:dk2>
      <a:lt2>
        <a:srgbClr val="5FB846"/>
      </a:lt2>
      <a:accent1>
        <a:srgbClr val="868A90"/>
      </a:accent1>
      <a:accent2>
        <a:srgbClr val="A3A9AC"/>
      </a:accent2>
      <a:accent3>
        <a:srgbClr val="49BBBD"/>
      </a:accent3>
      <a:accent4>
        <a:srgbClr val="1C75BC"/>
      </a:accent4>
      <a:accent5>
        <a:srgbClr val="A64995"/>
      </a:accent5>
      <a:accent6>
        <a:srgbClr val="FF3366"/>
      </a:accent6>
      <a:hlink>
        <a:srgbClr val="FF9933"/>
      </a:hlink>
      <a:folHlink>
        <a:srgbClr val="FBC200"/>
      </a:folHlink>
    </a:clrScheme>
    <a:fontScheme name="Default Design">
      <a:majorFont>
        <a:latin typeface="Gill Sans"/>
        <a:ea typeface=""/>
        <a:cs typeface="Arial"/>
      </a:majorFont>
      <a:minorFont>
        <a:latin typeface="Franklin Gothic Boo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rp_v1 [Compatibility Mode]" id="{5EB64D9F-26A5-4E71-AE26-402F3B1BB4FB}" vid="{727D19B6-E555-4044-849B-00C66D49B2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UAC_Corp-170415</Template>
  <TotalTime>10268</TotalTime>
  <Words>600</Words>
  <Application>Microsoft Office PowerPoint</Application>
  <PresentationFormat>On-screen Show (16:9)</PresentationFormat>
  <Paragraphs>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.AppleSystemUIFont</vt:lpstr>
      <vt:lpstr>Arial</vt:lpstr>
      <vt:lpstr>Calibri</vt:lpstr>
      <vt:lpstr>Franklin Gothic Book</vt:lpstr>
      <vt:lpstr>Gill Sans</vt:lpstr>
      <vt:lpstr>Wingdings</vt:lpstr>
      <vt:lpstr>Default Design</vt:lpstr>
      <vt:lpstr>APPLYING</vt:lpstr>
      <vt:lpstr>PowerPoint Presentation</vt:lpstr>
      <vt:lpstr>PREPARING FOR STUDY</vt:lpstr>
      <vt:lpstr>APPLY</vt:lpstr>
      <vt:lpstr>PATHWAYS </vt:lpstr>
      <vt:lpstr>APPLYING</vt:lpstr>
      <vt:lpstr>APPLYING</vt:lpstr>
      <vt:lpstr>PowerPoint Presentation</vt:lpstr>
      <vt:lpstr>EDUCATIONAL ACCESS SCHEME</vt:lpstr>
      <vt:lpstr>SCHOOLS RECOMMENDATION SCHEME</vt:lpstr>
      <vt:lpstr>EQUITY SCHOLARSHIPS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Butler</dc:creator>
  <cp:lastModifiedBy>Trudy N</cp:lastModifiedBy>
  <cp:revision>121</cp:revision>
  <cp:lastPrinted>2015-08-10T06:07:29Z</cp:lastPrinted>
  <dcterms:created xsi:type="dcterms:W3CDTF">2015-08-10T01:48:28Z</dcterms:created>
  <dcterms:modified xsi:type="dcterms:W3CDTF">2018-06-12T00:15:04Z</dcterms:modified>
</cp:coreProperties>
</file>