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3"/>
  </p:notesMasterIdLst>
  <p:sldIdLst>
    <p:sldId id="564" r:id="rId5"/>
    <p:sldId id="644" r:id="rId6"/>
    <p:sldId id="327" r:id="rId7"/>
    <p:sldId id="418" r:id="rId8"/>
    <p:sldId id="645" r:id="rId9"/>
    <p:sldId id="646" r:id="rId10"/>
    <p:sldId id="351" r:id="rId11"/>
    <p:sldId id="554" r:id="rId12"/>
    <p:sldId id="647" r:id="rId13"/>
    <p:sldId id="650" r:id="rId14"/>
    <p:sldId id="649" r:id="rId15"/>
    <p:sldId id="648" r:id="rId16"/>
    <p:sldId id="643" r:id="rId17"/>
    <p:sldId id="642" r:id="rId18"/>
    <p:sldId id="629" r:id="rId19"/>
    <p:sldId id="590" r:id="rId20"/>
    <p:sldId id="588" r:id="rId21"/>
    <p:sldId id="6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9B72B"/>
    <a:srgbClr val="AD0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66627" autoAdjust="0"/>
  </p:normalViewPr>
  <p:slideViewPr>
    <p:cSldViewPr snapToGrid="0">
      <p:cViewPr varScale="1">
        <p:scale>
          <a:sx n="55" d="100"/>
          <a:sy n="55" d="100"/>
        </p:scale>
        <p:origin x="15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C92A4-E110-42EE-B367-6E9A98F7BBA7}" type="datetimeFigureOut">
              <a:rPr lang="en-AU" smtClean="0"/>
              <a:t>19/10/2022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FC29D-AE4A-492C-89AC-917338199F3D}" type="slidenum">
              <a:rPr lang="en-AU" smtClean="0"/>
              <a:t>‹#›</a:t>
            </a:fld>
            <a:endParaRPr lang="en-AU"/>
          </a:p>
        </p:txBody>
      </p:sp>
    </p:spTree>
    <p:extLst>
      <p:ext uri="{BB962C8B-B14F-4D97-AF65-F5344CB8AC3E}">
        <p14:creationId xmlns:p14="http://schemas.microsoft.com/office/powerpoint/2010/main" val="255410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esternsydney.edu.au/digital_futures/dft/services_and_resources/Learning_Futures_Online_Workshops/LF_Workshop_Schedul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Hi everyone, </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Welcome to the Amazing Race –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vUWS</a:t>
            </a:r>
            <a:r>
              <a:rPr lang="en-US" sz="900" dirty="0">
                <a:effectLst/>
                <a:latin typeface="Calibri" panose="020F0502020204030204" pitchFamily="34" charset="0"/>
                <a:ea typeface="Calibri" panose="020F0502020204030204" pitchFamily="34" charset="0"/>
                <a:cs typeface="Times New Roman" panose="02020603050405020304" pitchFamily="18" charset="0"/>
              </a:rPr>
              <a:t> Assessment Zone workshop week. </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22656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000" b="0" i="0" u="none" strike="noStrike" baseline="0" dirty="0">
                <a:solidFill>
                  <a:srgbClr val="9D2135"/>
                </a:solidFill>
                <a:latin typeface="Calibri Light" panose="020F0302020204030204" pitchFamily="34" charset="0"/>
              </a:rPr>
              <a:t> As you saw from the private table, some questions required you to add a Type to help identify what kind of question it is.</a:t>
            </a:r>
          </a:p>
          <a:p>
            <a:pPr>
              <a:lnSpc>
                <a:spcPct val="150000"/>
              </a:lnSpc>
            </a:pPr>
            <a:endParaRPr lang="en-US" sz="1000" b="0" i="0" u="none" strike="noStrike" baseline="0" dirty="0">
              <a:solidFill>
                <a:srgbClr val="9D2135"/>
              </a:solidFill>
              <a:latin typeface="Calibri Light" panose="020F0302020204030204" pitchFamily="34" charset="0"/>
            </a:endParaRPr>
          </a:p>
          <a:p>
            <a:pPr>
              <a:lnSpc>
                <a:spcPct val="150000"/>
              </a:lnSpc>
            </a:pPr>
            <a:r>
              <a:rPr lang="en-US" sz="1000" b="0" i="0" u="none" strike="noStrike" baseline="0" dirty="0">
                <a:solidFill>
                  <a:srgbClr val="9D2135"/>
                </a:solidFill>
                <a:latin typeface="Calibri Light" panose="020F0302020204030204" pitchFamily="34" charset="0"/>
              </a:rPr>
              <a:t>The Teypo0 come first</a:t>
            </a:r>
          </a:p>
          <a:p>
            <a:pPr>
              <a:lnSpc>
                <a:spcPct val="150000"/>
              </a:lnSpc>
            </a:pPr>
            <a:r>
              <a:rPr lang="en-US" sz="1000" b="0" i="0" u="none" strike="noStrike" baseline="0" dirty="0">
                <a:solidFill>
                  <a:srgbClr val="9D2135"/>
                </a:solidFill>
                <a:latin typeface="Calibri Light" panose="020F0302020204030204" pitchFamily="34" charset="0"/>
              </a:rPr>
              <a:t>Then the title</a:t>
            </a:r>
          </a:p>
          <a:p>
            <a:pPr>
              <a:lnSpc>
                <a:spcPct val="150000"/>
              </a:lnSpc>
            </a:pPr>
            <a:r>
              <a:rPr lang="en-US" sz="1000" b="0" i="0" u="none" strike="noStrike" baseline="0" dirty="0">
                <a:solidFill>
                  <a:srgbClr val="9D2135"/>
                </a:solidFill>
                <a:latin typeface="Calibri Light" panose="020F0302020204030204" pitchFamily="34" charset="0"/>
              </a:rPr>
              <a:t>Then the numbered question</a:t>
            </a:r>
          </a:p>
          <a:p>
            <a:pPr>
              <a:lnSpc>
                <a:spcPct val="150000"/>
              </a:lnSpc>
            </a:pPr>
            <a:r>
              <a:rPr lang="en-US" sz="1000" b="0" i="0" u="none" strike="noStrike" baseline="0" dirty="0">
                <a:solidFill>
                  <a:srgbClr val="9D2135"/>
                </a:solidFill>
                <a:latin typeface="Calibri Light" panose="020F0302020204030204" pitchFamily="34" charset="0"/>
              </a:rPr>
              <a:t>This would be followed by any images you may want to add to the question</a:t>
            </a:r>
          </a:p>
          <a:p>
            <a:pPr>
              <a:lnSpc>
                <a:spcPct val="150000"/>
              </a:lnSpc>
            </a:pPr>
            <a:r>
              <a:rPr lang="en-US" sz="1000" b="0" i="0" u="none" strike="noStrike" baseline="0" dirty="0">
                <a:solidFill>
                  <a:srgbClr val="9D2135"/>
                </a:solidFill>
                <a:latin typeface="Calibri Light" panose="020F0302020204030204" pitchFamily="34" charset="0"/>
              </a:rPr>
              <a:t>Then the * is added to the correct answers. </a:t>
            </a:r>
          </a:p>
          <a:p>
            <a:pPr>
              <a:lnSpc>
                <a:spcPct val="150000"/>
              </a:lnSpc>
            </a:pPr>
            <a:endParaRPr lang="en-US" sz="1000" b="0" i="0" u="none" strike="noStrike" baseline="0" dirty="0">
              <a:solidFill>
                <a:srgbClr val="9D2135"/>
              </a:solidFill>
              <a:latin typeface="Calibri Light" panose="020F0302020204030204" pitchFamily="34" charset="0"/>
            </a:endParaRPr>
          </a:p>
          <a:p>
            <a:pPr>
              <a:lnSpc>
                <a:spcPct val="150000"/>
              </a:lnSpc>
            </a:pPr>
            <a:r>
              <a:rPr lang="en-US" sz="1000" b="0" i="0" u="none" strike="noStrike" baseline="0" dirty="0">
                <a:solidFill>
                  <a:srgbClr val="9D2135"/>
                </a:solidFill>
                <a:latin typeface="Calibri Light" panose="020F0302020204030204" pitchFamily="34" charset="0"/>
              </a:rPr>
              <a:t>We have examples of all question types and how to format them on the Respondus 4 HUB page. </a:t>
            </a:r>
          </a:p>
          <a:p>
            <a:pPr>
              <a:lnSpc>
                <a:spcPct val="150000"/>
              </a:lnSpc>
            </a:pPr>
            <a:endParaRPr lang="en-US" sz="1000" b="0" i="0" u="none" strike="noStrike" baseline="0" dirty="0">
              <a:solidFill>
                <a:srgbClr val="9D2135"/>
              </a:solidFill>
              <a:latin typeface="Calibri Light" panose="020F0302020204030204" pitchFamily="34" charset="0"/>
            </a:endParaRPr>
          </a:p>
          <a:p>
            <a:pPr>
              <a:lnSpc>
                <a:spcPct val="150000"/>
              </a:lnSpc>
            </a:pPr>
            <a:endParaRPr lang="en-US" sz="1000" b="0" i="0" u="none" strike="noStrike" baseline="0" dirty="0">
              <a:solidFill>
                <a:srgbClr val="000000"/>
              </a:solidFill>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245921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000" b="0" i="0" u="none" strike="noStrike" baseline="0" dirty="0">
                <a:solidFill>
                  <a:srgbClr val="9D2135"/>
                </a:solidFill>
                <a:latin typeface="Calibri Light" panose="020F0302020204030204" pitchFamily="34" charset="0"/>
              </a:rPr>
              <a:t>Common Errors that show when trying to import to Respondus: </a:t>
            </a:r>
          </a:p>
          <a:p>
            <a:pPr>
              <a:lnSpc>
                <a:spcPct val="150000"/>
              </a:lnSpc>
            </a:pPr>
            <a:endParaRPr lang="en-US" sz="1000" b="0" i="0" u="none" strike="noStrike" baseline="0" dirty="0">
              <a:solidFill>
                <a:srgbClr val="9D2135"/>
              </a:solidFill>
              <a:latin typeface="Calibri Light" panose="020F0302020204030204" pitchFamily="34" charset="0"/>
            </a:endParaRPr>
          </a:p>
          <a:p>
            <a:pPr>
              <a:lnSpc>
                <a:spcPct val="150000"/>
              </a:lnSpc>
            </a:pPr>
            <a:r>
              <a:rPr lang="en-US" sz="1000" b="0" i="0" u="none" strike="noStrike" baseline="0" dirty="0">
                <a:solidFill>
                  <a:srgbClr val="000000"/>
                </a:solidFill>
                <a:latin typeface="Calibri Light" panose="020F0302020204030204" pitchFamily="34" charset="0"/>
              </a:rPr>
              <a:t>• </a:t>
            </a:r>
            <a:r>
              <a:rPr lang="en-US" sz="1000" b="0" i="0" u="none" strike="noStrike" baseline="0" dirty="0">
                <a:solidFill>
                  <a:srgbClr val="000000"/>
                </a:solidFill>
                <a:latin typeface="Calibri" panose="020F0502020204030204" pitchFamily="34" charset="0"/>
              </a:rPr>
              <a:t>Space between the asterisks (*) and question letter. * 1) This is …… </a:t>
            </a:r>
          </a:p>
          <a:p>
            <a:pPr>
              <a:lnSpc>
                <a:spcPct val="150000"/>
              </a:lnSpc>
            </a:pPr>
            <a:r>
              <a:rPr lang="en-US" sz="1000" b="0" i="0" u="none" strike="noStrike" baseline="0" dirty="0">
                <a:solidFill>
                  <a:srgbClr val="000000"/>
                </a:solidFill>
                <a:latin typeface="Calibri" panose="020F0502020204030204" pitchFamily="34" charset="0"/>
              </a:rPr>
              <a:t>• Double space after question letter and start of text. *1) This is …… </a:t>
            </a:r>
          </a:p>
          <a:p>
            <a:pPr>
              <a:lnSpc>
                <a:spcPct val="150000"/>
              </a:lnSpc>
            </a:pPr>
            <a:r>
              <a:rPr lang="en-US" sz="1000" b="0" i="0" u="none" strike="noStrike" baseline="0" dirty="0">
                <a:solidFill>
                  <a:srgbClr val="000000"/>
                </a:solidFill>
                <a:latin typeface="Calibri" panose="020F0502020204030204" pitchFamily="34" charset="0"/>
              </a:rPr>
              <a:t>• Forgetting to number a question or having the question number repeat. </a:t>
            </a:r>
          </a:p>
          <a:p>
            <a:pPr>
              <a:lnSpc>
                <a:spcPct val="150000"/>
              </a:lnSpc>
            </a:pPr>
            <a:r>
              <a:rPr lang="en-US" sz="1000" b="0" i="0" u="none" strike="noStrike" baseline="0" dirty="0">
                <a:solidFill>
                  <a:srgbClr val="000000"/>
                </a:solidFill>
                <a:latin typeface="Calibri" panose="020F0502020204030204" pitchFamily="34" charset="0"/>
              </a:rPr>
              <a:t>• Correct answer not identified with an asterisk (*).  Respondus will take the first answer as the list a correct if you do not identify what the correct answer is.</a:t>
            </a:r>
          </a:p>
          <a:p>
            <a:pPr>
              <a:lnSpc>
                <a:spcPct val="150000"/>
              </a:lnSpc>
            </a:pPr>
            <a:r>
              <a:rPr lang="en-US" sz="1000" b="0" i="0" u="none" strike="noStrike" baseline="0" dirty="0">
                <a:solidFill>
                  <a:srgbClr val="000000"/>
                </a:solidFill>
                <a:latin typeface="Calibri" panose="020F0502020204030204" pitchFamily="34" charset="0"/>
              </a:rPr>
              <a:t>• Using Auto-numbering or bulleting when writing the questions.</a:t>
            </a:r>
          </a:p>
          <a:p>
            <a:pPr>
              <a:lnSpc>
                <a:spcPct val="150000"/>
              </a:lnSpc>
            </a:pPr>
            <a:r>
              <a:rPr lang="en-US" sz="1000" b="0" i="0" u="none" strike="noStrike" baseline="0" dirty="0">
                <a:solidFill>
                  <a:srgbClr val="000000"/>
                </a:solidFill>
                <a:latin typeface="Calibri" panose="020F0502020204030204" pitchFamily="34" charset="0"/>
              </a:rPr>
              <a:t> (</a:t>
            </a:r>
            <a:r>
              <a:rPr lang="en-US" sz="1000" b="0" i="1" u="none" strike="noStrike" baseline="0" dirty="0">
                <a:solidFill>
                  <a:srgbClr val="000000"/>
                </a:solidFill>
                <a:latin typeface="Calibri" panose="020F0502020204030204" pitchFamily="34" charset="0"/>
              </a:rPr>
              <a:t>Question will not be imported</a:t>
            </a:r>
            <a:r>
              <a:rPr lang="en-US" sz="1000" b="0" i="0" u="none" strike="noStrike" baseline="0" dirty="0">
                <a:solidFill>
                  <a:srgbClr val="000000"/>
                </a:solidFill>
                <a:latin typeface="Calibri" panose="020F050202020403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a:p>
        </p:txBody>
      </p:sp>
    </p:spTree>
    <p:extLst>
      <p:ext uri="{BB962C8B-B14F-4D97-AF65-F5344CB8AC3E}">
        <p14:creationId xmlns:p14="http://schemas.microsoft.com/office/powerpoint/2010/main" val="199442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000" b="0" i="0" u="none" strike="noStrike" baseline="0" dirty="0">
                <a:solidFill>
                  <a:srgbClr val="9D2135"/>
                </a:solidFill>
                <a:latin typeface="Calibri Light" panose="020F0302020204030204" pitchFamily="34" charset="0"/>
              </a:rPr>
              <a:t>Turning off AutoCorrect</a:t>
            </a:r>
          </a:p>
          <a:p>
            <a:pPr>
              <a:lnSpc>
                <a:spcPct val="150000"/>
              </a:lnSpc>
            </a:pPr>
            <a:r>
              <a:rPr lang="en-US" sz="1000" b="0" i="0" u="none" strike="noStrike" baseline="0" dirty="0">
                <a:solidFill>
                  <a:srgbClr val="000000"/>
                </a:solidFill>
                <a:latin typeface="Calibri Light" panose="020F0302020204030204" pitchFamily="34" charset="0"/>
              </a:rPr>
              <a:t>File &gt;</a:t>
            </a:r>
          </a:p>
          <a:p>
            <a:pPr>
              <a:lnSpc>
                <a:spcPct val="150000"/>
              </a:lnSpc>
            </a:pPr>
            <a:r>
              <a:rPr lang="en-US" sz="1000" b="0" i="0" u="none" strike="noStrike" baseline="0" dirty="0">
                <a:solidFill>
                  <a:srgbClr val="000000"/>
                </a:solidFill>
                <a:latin typeface="Calibri Light" panose="020F0302020204030204" pitchFamily="34" charset="0"/>
              </a:rPr>
              <a:t>Options&gt;</a:t>
            </a:r>
          </a:p>
          <a:p>
            <a:pPr>
              <a:lnSpc>
                <a:spcPct val="150000"/>
              </a:lnSpc>
            </a:pPr>
            <a:r>
              <a:rPr lang="en-US" sz="1000" dirty="0">
                <a:solidFill>
                  <a:srgbClr val="000000"/>
                </a:solidFill>
                <a:latin typeface="Calibri Light" panose="020F0302020204030204" pitchFamily="34" charset="0"/>
              </a:rPr>
              <a:t>Proofing &gt; </a:t>
            </a:r>
          </a:p>
          <a:p>
            <a:pPr>
              <a:lnSpc>
                <a:spcPct val="150000"/>
              </a:lnSpc>
            </a:pPr>
            <a:r>
              <a:rPr lang="en-US" sz="1000" dirty="0" err="1">
                <a:solidFill>
                  <a:srgbClr val="000000"/>
                </a:solidFill>
                <a:latin typeface="Calibri Light" panose="020F0302020204030204" pitchFamily="34" charset="0"/>
              </a:rPr>
              <a:t>AutoCorrectOptions</a:t>
            </a:r>
            <a:r>
              <a:rPr lang="en-US" sz="1000" dirty="0">
                <a:solidFill>
                  <a:srgbClr val="000000"/>
                </a:solidFill>
                <a:latin typeface="Calibri Light" panose="020F0302020204030204" pitchFamily="34" charset="0"/>
              </a:rPr>
              <a:t>… &gt; </a:t>
            </a:r>
            <a:endParaRPr lang="en-US" sz="1000" b="0" i="0" u="none" strike="noStrike" baseline="0" dirty="0">
              <a:solidFill>
                <a:srgbClr val="000000"/>
              </a:solidFill>
              <a:latin typeface="Calibri Light" panose="020F0302020204030204" pitchFamily="34" charset="0"/>
            </a:endParaRPr>
          </a:p>
          <a:p>
            <a:pPr>
              <a:lnSpc>
                <a:spcPct val="150000"/>
              </a:lnSpc>
            </a:pPr>
            <a:r>
              <a:rPr lang="en-US" sz="1000" dirty="0">
                <a:solidFill>
                  <a:srgbClr val="000000"/>
                </a:solidFill>
                <a:latin typeface="Calibri Light" panose="020F0302020204030204" pitchFamily="34" charset="0"/>
              </a:rPr>
              <a:t>AutoFormat As You type &gt; </a:t>
            </a:r>
          </a:p>
          <a:p>
            <a:pPr>
              <a:lnSpc>
                <a:spcPct val="150000"/>
              </a:lnSpc>
            </a:pPr>
            <a:r>
              <a:rPr lang="en-US" sz="1000" dirty="0">
                <a:solidFill>
                  <a:srgbClr val="000000"/>
                </a:solidFill>
                <a:latin typeface="Calibri Light" panose="020F0302020204030204" pitchFamily="34" charset="0"/>
              </a:rPr>
              <a:t>Untick Automatic numbered list</a:t>
            </a:r>
            <a:endParaRPr lang="en-US" sz="1000" b="0" i="0" u="none" strike="noStrike" baseline="0" dirty="0">
              <a:solidFill>
                <a:srgbClr val="000000"/>
              </a:solidFill>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a:p>
        </p:txBody>
      </p:sp>
    </p:spTree>
    <p:extLst>
      <p:ext uri="{BB962C8B-B14F-4D97-AF65-F5344CB8AC3E}">
        <p14:creationId xmlns:p14="http://schemas.microsoft.com/office/powerpoint/2010/main" val="393041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2318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https://www.westernsydney.edu.au/learning_futures/home/professional_learning/L_and_T_Workshops/elearning_events/the_amazing_race</a:t>
            </a:r>
          </a:p>
        </p:txBody>
      </p:sp>
      <p:sp>
        <p:nvSpPr>
          <p:cNvPr id="4" name="Slide Number Placeholder 3"/>
          <p:cNvSpPr>
            <a:spLocks noGrp="1"/>
          </p:cNvSpPr>
          <p:nvPr>
            <p:ph type="sldNum" sz="quarter" idx="5"/>
          </p:nvPr>
        </p:nvSpPr>
        <p:spPr/>
        <p:txBody>
          <a:bodyPr/>
          <a:lstStyle/>
          <a:p>
            <a:fld id="{73DFC29D-AE4A-492C-89AC-917338199F3D}" type="slidenum">
              <a:rPr lang="en-AU" smtClean="0"/>
              <a:t>14</a:t>
            </a:fld>
            <a:endParaRPr lang="en-AU"/>
          </a:p>
        </p:txBody>
      </p:sp>
    </p:spTree>
    <p:extLst>
      <p:ext uri="{BB962C8B-B14F-4D97-AF65-F5344CB8AC3E}">
        <p14:creationId xmlns:p14="http://schemas.microsoft.com/office/powerpoint/2010/main" val="390010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Head to the </a:t>
            </a:r>
            <a:r>
              <a:rPr lang="en-US" sz="900" b="1" i="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Online Engagement and Teaching Hub</a:t>
            </a:r>
            <a:r>
              <a:rPr lang="en-AU" sz="1000" b="1"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a:t>
            </a:r>
            <a:r>
              <a:rPr lang="en-AU"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f</a:t>
            </a:r>
            <a:r>
              <a:rPr lang="en-AU" sz="1000" dirty="0"/>
              <a:t>or support articles and tutorials and so much more!</a:t>
            </a:r>
          </a:p>
          <a:p>
            <a:endParaRPr lang="en-AU" dirty="0"/>
          </a:p>
          <a:p>
            <a:r>
              <a:rPr lang="en-AU" i="1" dirty="0"/>
              <a:t>https://lf.westernsydney.edu.au/engage/technology/h5p</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1835917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AU" sz="2400" b="1" i="0" spc="300" baseline="0" noProof="0" dirty="0">
              <a:ln>
                <a:noFill/>
              </a:ln>
              <a:solidFill>
                <a:srgbClr val="990033"/>
              </a:solidFill>
              <a:effectLst/>
              <a:latin typeface="Open Sans" panose="020B0606030504020204" pitchFamily="34" charset="0"/>
              <a:ea typeface="Open Sans" panose="020B0606030504020204" pitchFamily="34" charset="0"/>
              <a:cs typeface="Open Sans" panose="020B0606030504020204" pitchFamily="34" charset="0"/>
            </a:endParaRPr>
          </a:p>
          <a:p>
            <a:pPr hangingPunct="1"/>
            <a:r>
              <a:rPr lang="en-AU" sz="1800" dirty="0">
                <a:solidFill>
                  <a:schemeClr val="tx1"/>
                </a:solidFill>
              </a:rPr>
              <a:t>You can also find other </a:t>
            </a:r>
            <a:r>
              <a:rPr lang="en-AU" sz="1800" b="1" dirty="0">
                <a:solidFill>
                  <a:schemeClr val="tx1"/>
                </a:solidFill>
              </a:rPr>
              <a:t>Training Sessions </a:t>
            </a:r>
            <a:r>
              <a:rPr lang="en-AU" sz="1800" dirty="0">
                <a:solidFill>
                  <a:schemeClr val="tx1"/>
                </a:solidFill>
              </a:rPr>
              <a:t>on the </a:t>
            </a:r>
            <a:r>
              <a:rPr lang="en-AU" sz="1800" b="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1800" dirty="0">
                <a:solidFill>
                  <a:schemeClr val="tx1"/>
                </a:solidFill>
              </a:rPr>
              <a:t>website.</a:t>
            </a:r>
          </a:p>
          <a:p>
            <a:pPr marL="0" lvl="1" indent="0">
              <a:lnSpc>
                <a:spcPct val="150000"/>
              </a:lnSpc>
              <a:buNone/>
            </a:pPr>
            <a:endParaRPr lang="en-AU" b="1" noProof="0" dirty="0">
              <a:solidFill>
                <a:schemeClr val="tx1"/>
              </a:solidFill>
            </a:endParaRPr>
          </a:p>
          <a:p>
            <a:pPr marL="0" lvl="1" indent="0">
              <a:lnSpc>
                <a:spcPct val="150000"/>
              </a:lnSpc>
              <a:buNone/>
            </a:pPr>
            <a:r>
              <a:rPr lang="en-AU" b="1" noProof="0" dirty="0">
                <a:solidFill>
                  <a:schemeClr val="tx1"/>
                </a:solidFill>
              </a:rPr>
              <a:t>Self help </a:t>
            </a:r>
            <a:r>
              <a:rPr lang="en-AU" noProof="0" dirty="0">
                <a:solidFill>
                  <a:schemeClr val="tx1"/>
                </a:solidFill>
              </a:rPr>
              <a:t>articles (vUWS support):</a:t>
            </a:r>
            <a:r>
              <a:rPr lang="en-AU" noProof="0" dirty="0">
                <a:solidFill>
                  <a:schemeClr val="tx1">
                    <a:lumMod val="75000"/>
                    <a:lumOff val="25000"/>
                  </a:schemeClr>
                </a:solidFill>
              </a:rPr>
              <a:t> </a:t>
            </a:r>
            <a:r>
              <a:rPr lang="en-AU" noProof="0" dirty="0">
                <a:solidFill>
                  <a:srgbClr val="990033"/>
                </a:solidFill>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endParaRPr>
          </a:p>
          <a:p>
            <a:pPr marL="0" lvl="1" indent="0">
              <a:lnSpc>
                <a:spcPct val="150000"/>
              </a:lnSpc>
              <a:buNone/>
            </a:pPr>
            <a:endParaRPr lang="en-AU" b="1" dirty="0">
              <a:solidFill>
                <a:schemeClr val="tx1"/>
              </a:solidFill>
            </a:endParaRPr>
          </a:p>
          <a:p>
            <a:pPr marL="0" lvl="1" indent="0">
              <a:lnSpc>
                <a:spcPct val="150000"/>
              </a:lnSpc>
              <a:buNone/>
            </a:pPr>
            <a:r>
              <a:rPr lang="en-AU" b="1" dirty="0">
                <a:solidFill>
                  <a:schemeClr val="tx1"/>
                </a:solidFill>
              </a:rPr>
              <a:t>Support - </a:t>
            </a:r>
            <a:r>
              <a:rPr lang="en-AU" dirty="0">
                <a:solidFill>
                  <a:schemeClr val="tx1"/>
                </a:solidFill>
              </a:rPr>
              <a:t>Contact us at </a:t>
            </a:r>
            <a:r>
              <a:rPr lang="en-AU" dirty="0">
                <a:solidFill>
                  <a:srgbClr val="990033"/>
                </a:solidFill>
                <a:hlinkClick r:id="rId5">
                  <a:extLst>
                    <a:ext uri="{A12FA001-AC4F-418D-AE19-62706E023703}">
                      <ahyp:hlinkClr xmlns:ahyp="http://schemas.microsoft.com/office/drawing/2018/hyperlinkcolor" val="tx"/>
                    </a:ext>
                  </a:extLst>
                </a:hlinkClick>
              </a:rPr>
              <a:t>Western Now</a:t>
            </a:r>
            <a:r>
              <a:rPr lang="en-AU" dirty="0">
                <a:solidFill>
                  <a:srgbClr val="990033"/>
                </a:solidFill>
              </a:rPr>
              <a:t> </a:t>
            </a:r>
          </a:p>
          <a:p>
            <a:endParaRPr lang="en-AU" dirty="0">
              <a:latin typeface="Open Sans" panose="020B0606030504020204" pitchFamily="34" charset="0"/>
              <a:ea typeface="Open Sans" panose="020B0606030504020204" pitchFamily="34" charset="0"/>
              <a:cs typeface="Open Sans" panose="020B0606030504020204" pitchFamily="34" charset="0"/>
            </a:endParaRPr>
          </a:p>
          <a:p>
            <a:r>
              <a:rPr lang="en-AU" b="1" dirty="0">
                <a:latin typeface="Open Sans" panose="020B0606030504020204" pitchFamily="34" charset="0"/>
                <a:ea typeface="Open Sans" panose="020B0606030504020204" pitchFamily="34" charset="0"/>
                <a:cs typeface="Open Sans" panose="020B0606030504020204" pitchFamily="34" charset="0"/>
              </a:rPr>
              <a:t>101 Support </a:t>
            </a:r>
            <a:r>
              <a:rPr lang="en-AU" dirty="0">
                <a:latin typeface="Open Sans" panose="020B0606030504020204" pitchFamily="34" charset="0"/>
                <a:ea typeface="Open Sans" panose="020B0606030504020204" pitchFamily="34" charset="0"/>
                <a:cs typeface="Open Sans" panose="020B0606030504020204" pitchFamily="34" charset="0"/>
              </a:rPr>
              <a:t>- https://outlook.office365.com/owa/calendar/DigitalLearningSupport101@westernsydneyedu.onmicrosoft.com/bookings/s/Zdai0b_bUk6ADvEtAmGWRQ2</a:t>
            </a:r>
          </a:p>
          <a:p>
            <a:endParaRPr lang="en-AU"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4927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0" dirty="0">
                <a:latin typeface="Open Sans" panose="020B0606030504020204" pitchFamily="34" charset="0"/>
                <a:ea typeface="Open Sans" panose="020B0606030504020204" pitchFamily="34" charset="0"/>
                <a:cs typeface="Open Sans" panose="020B0606030504020204" pitchFamily="34" charset="0"/>
              </a:rPr>
              <a:t>Tell us what you think!</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r>
              <a:rPr lang="en-AU" b="0" dirty="0">
                <a:latin typeface="Open Sans" panose="020B0606030504020204" pitchFamily="34" charset="0"/>
                <a:ea typeface="Open Sans" panose="020B0606030504020204" pitchFamily="34" charset="0"/>
                <a:cs typeface="Open Sans" panose="020B0606030504020204" pitchFamily="34" charset="0"/>
              </a:rPr>
              <a:t>A link is going into the chat now, any and all feedback is welcome.</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en-AU" sz="2000" b="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endParaRPr lang="en-AU" b="0" dirty="0">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endPar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r>
              <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We really appreciate your feedback and it should only take 3 minutes</a:t>
            </a:r>
          </a:p>
        </p:txBody>
      </p:sp>
    </p:spTree>
    <p:extLst>
      <p:ext uri="{BB962C8B-B14F-4D97-AF65-F5344CB8AC3E}">
        <p14:creationId xmlns:p14="http://schemas.microsoft.com/office/powerpoint/2010/main" val="2505264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questions?</a:t>
            </a:r>
          </a:p>
        </p:txBody>
      </p:sp>
      <p:sp>
        <p:nvSpPr>
          <p:cNvPr id="4" name="Slide Number Placeholder 3"/>
          <p:cNvSpPr>
            <a:spLocks noGrp="1"/>
          </p:cNvSpPr>
          <p:nvPr>
            <p:ph type="sldNum" sz="quarter" idx="5"/>
          </p:nvPr>
        </p:nvSpPr>
        <p:spPr/>
        <p:txBody>
          <a:bodyPr/>
          <a:lstStyle/>
          <a:p>
            <a:fld id="{73DFC29D-AE4A-492C-89AC-917338199F3D}" type="slidenum">
              <a:rPr lang="en-AU" smtClean="0"/>
              <a:t>18</a:t>
            </a:fld>
            <a:endParaRPr lang="en-AU"/>
          </a:p>
        </p:txBody>
      </p:sp>
    </p:spTree>
    <p:extLst>
      <p:ext uri="{BB962C8B-B14F-4D97-AF65-F5344CB8AC3E}">
        <p14:creationId xmlns:p14="http://schemas.microsoft.com/office/powerpoint/2010/main" val="204695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spc="-75" dirty="0">
                <a:solidFill>
                  <a:srgbClr val="990033"/>
                </a:solidFill>
              </a:rPr>
              <a:t>ACKNOWLEDGEMENT OF COUNTRY</a:t>
            </a:r>
          </a:p>
          <a:p>
            <a:endParaRPr lang="en-AU" dirty="0"/>
          </a:p>
          <a:p>
            <a:r>
              <a:rPr lang="en-AU" dirty="0"/>
              <a:t>I would like to begin today’s workshop by </a:t>
            </a:r>
            <a:r>
              <a:rPr lang="en-AU" b="0" i="0" dirty="0">
                <a:solidFill>
                  <a:srgbClr val="3A3A44"/>
                </a:solidFill>
                <a:effectLst/>
                <a:latin typeface="Calibri" panose="020F0502020204030204" pitchFamily="34" charset="0"/>
              </a:rPr>
              <a:t>acknowledging the Traditional Custodians of the land on which we meet today and pay my respects to their Elders past and present. I extend that respect to Aboriginal and Torres Strait Islander peoples here today.</a:t>
            </a:r>
            <a:endParaRPr lang="en-GB" sz="9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prstClr val="white"/>
                </a:solidFill>
                <a:latin typeface="+mn-lt"/>
              </a:rPr>
              <a:t>I  am joining you today from </a:t>
            </a:r>
            <a:r>
              <a:rPr lang="en-GB" sz="900" kern="1200" noProof="0" dirty="0" err="1">
                <a:solidFill>
                  <a:schemeClr val="tx1"/>
                </a:solidFill>
                <a:latin typeface="+mn-lt"/>
                <a:ea typeface="+mn-ea"/>
                <a:cs typeface="+mn-cs"/>
              </a:rPr>
              <a:t>Dharawal</a:t>
            </a:r>
            <a:r>
              <a:rPr lang="en-GB" sz="900" kern="1200" noProof="0" dirty="0">
                <a:solidFill>
                  <a:schemeClr val="tx1"/>
                </a:solidFill>
                <a:latin typeface="+mn-lt"/>
                <a:ea typeface="+mn-ea"/>
                <a:cs typeface="+mn-cs"/>
              </a:rPr>
              <a:t> (also referred to as </a:t>
            </a:r>
            <a:r>
              <a:rPr lang="en-GB" sz="900" kern="1200" noProof="0" dirty="0" err="1">
                <a:solidFill>
                  <a:schemeClr val="tx1"/>
                </a:solidFill>
                <a:latin typeface="+mn-lt"/>
                <a:ea typeface="+mn-ea"/>
                <a:cs typeface="+mn-cs"/>
              </a:rPr>
              <a:t>Tharawal</a:t>
            </a:r>
            <a:r>
              <a:rPr lang="en-GB" sz="900" kern="1200" noProof="0" dirty="0">
                <a:solidFill>
                  <a:schemeClr val="tx1"/>
                </a:solidFill>
                <a:latin typeface="+mn-lt"/>
                <a:ea typeface="+mn-ea"/>
                <a:cs typeface="+mn-cs"/>
              </a:rPr>
              <a:t>)</a:t>
            </a:r>
            <a:r>
              <a:rPr lang="en-GB" sz="900" b="0" dirty="0">
                <a:solidFill>
                  <a:prstClr val="white"/>
                </a:solidFill>
                <a:latin typeface="+mn-lt"/>
              </a:rPr>
              <a:t> Lands. You may wish to add in the chat which lands you are joining us from. </a:t>
            </a:r>
            <a:endParaRPr lang="en-AU" sz="900" b="0" dirty="0">
              <a:solidFill>
                <a:prstClr val="white"/>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kern="1200" noProof="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5022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RECORDING/MUTE</a:t>
            </a:r>
          </a:p>
          <a:p>
            <a:r>
              <a:rPr lang="en-US" dirty="0"/>
              <a:t>This session will be recorded, please ensure your microphone is muted and disable your camera if you do not want to be visible on the recording. </a:t>
            </a:r>
          </a:p>
          <a:p>
            <a:endParaRPr lang="en-US" dirty="0"/>
          </a:p>
          <a:p>
            <a:r>
              <a:rPr lang="en-US" b="1" dirty="0"/>
              <a:t>QUESTIONS</a:t>
            </a:r>
          </a:p>
          <a:p>
            <a:r>
              <a:rPr lang="en-US" dirty="0"/>
              <a:t>Please enter your questions in the chat and my colleague will respond or if we have time at the end we can go through some questions.</a:t>
            </a:r>
          </a:p>
          <a:p>
            <a:r>
              <a:rPr lang="en-US" dirty="0"/>
              <a:t>If we run out of time I will ensure to respond to your questions directly to you.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B3D88-1CE6-DA43-B589-2F3912E95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20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0" marR="0" lvl="0" indent="0" algn="l" defTabSz="825500" rtl="0" eaLnBrk="1" fontAlgn="auto" latinLnBrk="0" hangingPunct="0">
              <a:lnSpc>
                <a:spcPct val="100000"/>
              </a:lnSpc>
              <a:spcBef>
                <a:spcPts val="0"/>
              </a:spcBef>
              <a:spcAft>
                <a:spcPts val="600"/>
              </a:spcAft>
              <a:buClrTx/>
              <a:buSzTx/>
              <a:buFontTx/>
              <a:buNone/>
              <a:tabLst/>
              <a:defRPr/>
            </a:pPr>
            <a:r>
              <a:rPr kumimoji="0" lang="en-AU" sz="2800" b="0" i="0" u="none" strike="noStrike" kern="0" cap="none" spc="0" normalizeH="0" baseline="0" noProof="0" dirty="0">
                <a:ln>
                  <a:noFill/>
                </a:ln>
                <a:solidFill>
                  <a:srgbClr val="000000"/>
                </a:solidFill>
                <a:effectLst/>
                <a:uLnTx/>
                <a:uFillTx/>
                <a:latin typeface="Open Sans Semibold"/>
                <a:sym typeface="Avenir Book"/>
              </a:rPr>
              <a:t>This session will provide an overview of:</a:t>
            </a:r>
          </a:p>
          <a:p>
            <a:pPr marL="0" marR="0" lvl="0" indent="0" algn="l" defTabSz="825500" rtl="0" eaLnBrk="1" fontAlgn="auto" latinLnBrk="0" hangingPunct="0">
              <a:lnSpc>
                <a:spcPct val="100000"/>
              </a:lnSpc>
              <a:spcBef>
                <a:spcPts val="0"/>
              </a:spcBef>
              <a:spcAft>
                <a:spcPts val="600"/>
              </a:spcAft>
              <a:buClrTx/>
              <a:buSzTx/>
              <a:buFontTx/>
              <a:buNone/>
              <a:tabLst/>
              <a:defRPr/>
            </a:pPr>
            <a:endParaRPr kumimoji="0" lang="en-AU" sz="2800" b="0" i="0" u="none" strike="noStrike" kern="0" cap="none" spc="0" normalizeH="0" baseline="0" noProof="0" dirty="0">
              <a:ln>
                <a:noFill/>
              </a:ln>
              <a:solidFill>
                <a:srgbClr val="000000"/>
              </a:solidFill>
              <a:effectLst/>
              <a:uLnTx/>
              <a:uFillTx/>
              <a:latin typeface="Open Sans Semibold"/>
              <a:sym typeface="Avenir Book"/>
            </a:endParaRPr>
          </a:p>
          <a:p>
            <a:pPr marL="1703388" indent="-571500" algn="l">
              <a:buFont typeface="Arial" panose="020B0604020202020204" pitchFamily="34" charset="0"/>
              <a:buChar char="•"/>
            </a:pPr>
            <a:r>
              <a:rPr lang="en-US" sz="2800" dirty="0">
                <a:solidFill>
                  <a:srgbClr val="000000"/>
                </a:solidFill>
                <a:latin typeface="Open Sans Semibold"/>
              </a:rPr>
              <a:t>Where to find and download Respondus 4.</a:t>
            </a:r>
          </a:p>
          <a:p>
            <a:pPr marL="1131888" algn="l"/>
            <a:endParaRPr lang="en-US" sz="2800" dirty="0">
              <a:solidFill>
                <a:srgbClr val="000000"/>
              </a:solidFill>
              <a:latin typeface="Open Sans Semibold"/>
            </a:endParaRPr>
          </a:p>
          <a:p>
            <a:pPr marL="1703388" indent="-571500" algn="l">
              <a:buFont typeface="Arial" panose="020B0604020202020204" pitchFamily="34" charset="0"/>
              <a:buChar char="•"/>
            </a:pPr>
            <a:r>
              <a:rPr lang="en-US" sz="2800" dirty="0">
                <a:solidFill>
                  <a:srgbClr val="000000"/>
                </a:solidFill>
                <a:latin typeface="Open Sans Semibold"/>
              </a:rPr>
              <a:t>Creating quiz questions offline.</a:t>
            </a:r>
          </a:p>
          <a:p>
            <a:pPr marL="1131888" algn="l"/>
            <a:endParaRPr lang="en-US" sz="2800" dirty="0">
              <a:solidFill>
                <a:srgbClr val="000000"/>
              </a:solidFill>
              <a:latin typeface="Open Sans Semibold"/>
            </a:endParaRPr>
          </a:p>
          <a:p>
            <a:pPr marL="1703388" indent="-571500" algn="l">
              <a:buFont typeface="Arial" panose="020B0604020202020204" pitchFamily="34" charset="0"/>
              <a:buChar char="•"/>
            </a:pPr>
            <a:r>
              <a:rPr lang="en-US" sz="2800" dirty="0">
                <a:solidFill>
                  <a:srgbClr val="000000"/>
                </a:solidFill>
                <a:latin typeface="Open Sans Semibold"/>
              </a:rPr>
              <a:t>Bulk uploading of quiz questions into a question pool in vUWS</a:t>
            </a:r>
            <a:endParaRPr lang="en-AU" sz="2800" dirty="0">
              <a:solidFill>
                <a:srgbClr val="000000"/>
              </a:solidFill>
              <a:latin typeface="Open Sans Semibold"/>
            </a:endParaRPr>
          </a:p>
          <a:p>
            <a:endParaRPr lang="en-AU" sz="2800" dirty="0"/>
          </a:p>
        </p:txBody>
      </p:sp>
    </p:spTree>
    <p:extLst>
      <p:ext uri="{BB962C8B-B14F-4D97-AF65-F5344CB8AC3E}">
        <p14:creationId xmlns:p14="http://schemas.microsoft.com/office/powerpoint/2010/main" val="155428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Login in to vUWS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Select Staff Support from the top right menu,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and in the Centre panel, you will find the download link for Respondus 4.</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Make sure you have all Microsoft applications closed, as the math equation program does not like to be installed while any Microsoft product is open. The installation only takes a couple of minutes.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68695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When you open Respondus 4 for the first time, you will be asked for the license detail. You will find them just under the download link.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These details are updated every January, and you will need to update them each year.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ITDS will also add a note with any instructions you may need to do before or after updating the license.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60943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a:t>So, a quick comparison of the three options for uploading questions to vUWS. </a:t>
            </a:r>
            <a:endParaRPr lang="en-AU" dirty="0"/>
          </a:p>
        </p:txBody>
      </p:sp>
    </p:spTree>
    <p:extLst>
      <p:ext uri="{BB962C8B-B14F-4D97-AF65-F5344CB8AC3E}">
        <p14:creationId xmlns:p14="http://schemas.microsoft.com/office/powerpoint/2010/main" val="73492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rPr>
              <a:t>Most questions in vUWS are Automatically marked. The three question types, essay, short answer, and file response, require you to Manual grade the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cap="none" dirty="0">
              <a:solidFill>
                <a:schemeClr val="bg1"/>
              </a:solidFill>
              <a:effectLst/>
              <a:latin typeface="Gotham Narrow Bold"/>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Respondus 4 allows you to create all but one type of vUWS question, the hot spot. Hot spot requires pinpoint coordinates that must be set up directly in vUWS. But aside from that, all other types are available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cap="none" dirty="0">
              <a:solidFill>
                <a:schemeClr val="bg1"/>
              </a:solidFill>
              <a:effectLst/>
              <a:latin typeface="Gotham Narrow Bold"/>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The five in grey will require you </a:t>
            </a:r>
            <a:r>
              <a:rPr lang="en-US" sz="1200" cap="none" dirty="0">
                <a:solidFill>
                  <a:schemeClr val="bg1"/>
                </a:solidFill>
                <a:effectLst/>
                <a:latin typeface="Gotham Narrow Bold"/>
                <a:ea typeface="Calibri" panose="020F0502020204030204" pitchFamily="34" charset="0"/>
                <a:cs typeface="Times New Roman" panose="02020603050405020304" pitchFamily="18" charset="0"/>
              </a:rPr>
              <a:t>to create/write them inside of Respondus 4 manually</a:t>
            </a: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 The other can be imported from a Word or Text document or spreadsheet.  Provided they have been correctly formatted for importing.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cap="none" dirty="0">
                <a:solidFill>
                  <a:schemeClr val="bg1"/>
                </a:solidFill>
                <a:effectLst/>
                <a:latin typeface="Gotham Narrow Bold"/>
                <a:ea typeface="Calibri" panose="020F050202020403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73DFC29D-AE4A-492C-89AC-917338199F3D}" type="slidenum">
              <a:rPr lang="en-AU" smtClean="0"/>
              <a:t>8</a:t>
            </a:fld>
            <a:endParaRPr lang="en-AU"/>
          </a:p>
        </p:txBody>
      </p:sp>
    </p:spTree>
    <p:extLst>
      <p:ext uri="{BB962C8B-B14F-4D97-AF65-F5344CB8AC3E}">
        <p14:creationId xmlns:p14="http://schemas.microsoft.com/office/powerpoint/2010/main" val="117615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000" b="0" i="0" u="none" strike="noStrike" baseline="0" dirty="0">
                <a:solidFill>
                  <a:srgbClr val="9D2135"/>
                </a:solidFill>
                <a:latin typeface="Calibri Light" panose="020F0302020204030204" pitchFamily="34" charset="0"/>
              </a:rPr>
              <a:t>Multiple Choice formatting – Word doc Example</a:t>
            </a:r>
          </a:p>
          <a:p>
            <a:pPr>
              <a:lnSpc>
                <a:spcPct val="150000"/>
              </a:lnSpc>
            </a:pPr>
            <a:endParaRPr lang="en-US" sz="1000" b="0" i="0" u="none" strike="noStrike" baseline="0" noProof="0" dirty="0">
              <a:solidFill>
                <a:srgbClr val="9D2135"/>
              </a:solidFill>
              <a:latin typeface="Calibri Light" panose="020F0302020204030204" pitchFamily="34" charset="0"/>
              <a:ea typeface="Open Sans" panose="020B0606030504020204" pitchFamily="34" charset="0"/>
              <a:cs typeface="Open Sans" panose="020B0606030504020204" pitchFamily="34" charset="0"/>
            </a:endParaRPr>
          </a:p>
          <a:p>
            <a:pPr>
              <a:lnSpc>
                <a:spcPct val="150000"/>
              </a:lnSpc>
            </a:pPr>
            <a:r>
              <a:rPr lang="en-US" sz="1000" b="0" i="0" u="none" strike="noStrike" baseline="0" noProof="0" dirty="0">
                <a:solidFill>
                  <a:srgbClr val="9D2135"/>
                </a:solidFill>
                <a:latin typeface="Calibri Light" panose="020F0302020204030204" pitchFamily="34" charset="0"/>
                <a:ea typeface="Open Sans" panose="020B0606030504020204" pitchFamily="34" charset="0"/>
                <a:cs typeface="Open Sans" panose="020B0606030504020204" pitchFamily="34" charset="0"/>
              </a:rPr>
              <a:t>You can give your question a tile, or if you leave this blank, Respondus 4 will take the first 20 characters of the question. As the title needs to be unique to that pool, and if you have already used this title on another question, Respondus 4 will add a Roman numeral to the end of the title to make it unique. </a:t>
            </a:r>
          </a:p>
          <a:p>
            <a:pPr>
              <a:lnSpc>
                <a:spcPct val="150000"/>
              </a:lnSpc>
            </a:pPr>
            <a:endParaRPr lang="en-US" sz="1000" b="0" i="0" u="none" strike="noStrike" baseline="0" noProof="0" dirty="0">
              <a:solidFill>
                <a:srgbClr val="9D2135"/>
              </a:solidFill>
              <a:latin typeface="Calibri Light" panose="020F0302020204030204" pitchFamily="34" charset="0"/>
              <a:ea typeface="Open Sans" panose="020B0606030504020204" pitchFamily="34" charset="0"/>
              <a:cs typeface="Open Sans" panose="020B0606030504020204" pitchFamily="34" charset="0"/>
            </a:endParaRPr>
          </a:p>
          <a:p>
            <a:pPr>
              <a:lnSpc>
                <a:spcPct val="150000"/>
              </a:lnSpc>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You should number your question </a:t>
            </a:r>
            <a:r>
              <a:rPr lang="en-US" sz="1000" b="1"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BUT do not use auto-numbering</a:t>
            </a: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Using this indents the question/answers and adds code that you can’t see but will create problems when importing. </a:t>
            </a:r>
          </a:p>
          <a:p>
            <a:pPr>
              <a:lnSpc>
                <a:spcPct val="150000"/>
              </a:lnSpc>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Another reason for not using auto numbering/lettering is that you must add a</a:t>
            </a:r>
            <a:r>
              <a:rPr lang="en-US" sz="1000" b="1"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 * </a:t>
            </a: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before the letter/number of the correct answer in the question.</a:t>
            </a:r>
          </a:p>
          <a:p>
            <a:pPr>
              <a:lnSpc>
                <a:spcPct val="150000"/>
              </a:lnSpc>
            </a:pPr>
            <a:endPar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0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 does not matter if the question or answers are indented or not. So long as the autonumbering has not been applied.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254195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9CD5-3D97-4C2F-A058-3CB6C3F4D5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9C9ADE-C2C9-4EB4-B144-5905D592E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FB260C-9CD1-4283-8C7D-8F9E56AB9EA5}"/>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5" name="Footer Placeholder 4">
            <a:extLst>
              <a:ext uri="{FF2B5EF4-FFF2-40B4-BE49-F238E27FC236}">
                <a16:creationId xmlns:a16="http://schemas.microsoft.com/office/drawing/2014/main" id="{8E0348E6-551F-4D30-BCDE-6FBEDA9B82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042FF8-9A50-43FB-B9AB-DEBDCCF3C5D6}"/>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42307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AF7D-EFB0-44D9-8440-FA8AD9DC7B5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B0F3E2-559D-4402-BBB3-C890C6573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EDDFDD-0A80-459E-8AEC-6609069E64C9}"/>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5" name="Footer Placeholder 4">
            <a:extLst>
              <a:ext uri="{FF2B5EF4-FFF2-40B4-BE49-F238E27FC236}">
                <a16:creationId xmlns:a16="http://schemas.microsoft.com/office/drawing/2014/main" id="{19E31CB0-FAD7-40B7-BAB3-B864EBD509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A63BF2-4EC5-4291-8F7F-EC708DAECA4B}"/>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6358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C9B80-2512-45AD-B2FE-7528A3080F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495FDB8-1F30-40B3-9261-77D640F78B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BF6A48-86F4-47BD-8215-8BD25D3D1EB4}"/>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5" name="Footer Placeholder 4">
            <a:extLst>
              <a:ext uri="{FF2B5EF4-FFF2-40B4-BE49-F238E27FC236}">
                <a16:creationId xmlns:a16="http://schemas.microsoft.com/office/drawing/2014/main" id="{2E65A99B-222F-4D29-810B-373EE6F4F0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00F336-6376-44DE-B1CC-D4BB7E5933B7}"/>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06276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10871529" cy="4326102"/>
          </a:xfrm>
        </p:spPr>
        <p:txBody>
          <a:bodyPr/>
          <a:lstStyle>
            <a:lvl1pPr marL="0">
              <a:lnSpc>
                <a:spcPts val="1600"/>
              </a:lnSpc>
              <a:spcAft>
                <a:spcPts val="1500"/>
              </a:spcAft>
              <a:defRPr sz="1800" b="1" i="0">
                <a:solidFill>
                  <a:schemeClr val="tx2"/>
                </a:solidFill>
                <a:latin typeface="Gotham Narrow Bold" pitchFamily="50" charset="0"/>
                <a:ea typeface="Gotham Narrow Bold" pitchFamily="50" charset="0"/>
                <a:cs typeface="Gotham Narrow Bold" pitchFamily="50" charset="0"/>
              </a:defRPr>
            </a:lvl1pPr>
            <a:lvl2pPr marL="177800" indent="-177800">
              <a:lnSpc>
                <a:spcPts val="2000"/>
              </a:lnSpc>
              <a:spcAft>
                <a:spcPts val="1500"/>
              </a:spcAft>
              <a:buFont typeface="Arial" charset="0"/>
              <a:buChar char="•"/>
              <a:tabLst/>
              <a:defRPr sz="18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3A0E362F-15F3-414F-AD19-772E0A70F7DD}" type="datetime1">
              <a:rPr lang="en-US" smtClean="0"/>
              <a:pPr/>
              <a:t>10/19/2022</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Tree>
    <p:extLst>
      <p:ext uri="{BB962C8B-B14F-4D97-AF65-F5344CB8AC3E}">
        <p14:creationId xmlns:p14="http://schemas.microsoft.com/office/powerpoint/2010/main" val="49045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812" y="1701800"/>
            <a:ext cx="5184775" cy="4495800"/>
          </a:xfrm>
        </p:spPr>
        <p:txBody>
          <a:bodyPr anchor="t">
            <a:noAutofit/>
          </a:bodyPr>
          <a:lstStyle>
            <a:lvl1pPr algn="l">
              <a:lnSpc>
                <a:spcPts val="6500"/>
              </a:lnSpc>
              <a:defRPr sz="6500" b="1" i="0">
                <a:solidFill>
                  <a:schemeClr val="tx2"/>
                </a:solidFill>
                <a:latin typeface="Gotham Narrow Bold" pitchFamily="50" charset="0"/>
                <a:ea typeface="Gotham Narrow Bold" pitchFamily="50" charset="0"/>
                <a:cs typeface="Gotham Narrow Bold" pitchFamily="50" charset="0"/>
              </a:defRPr>
            </a:lvl1pPr>
          </a:lstStyle>
          <a:p>
            <a:r>
              <a:rPr lang="en-AU" dirty="0"/>
              <a:t>EDIT MASTER </a:t>
            </a:r>
            <a:br>
              <a:rPr lang="en-AU" dirty="0"/>
            </a:br>
            <a:r>
              <a:rPr lang="en-AU" dirty="0"/>
              <a:t>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7400" y="391883"/>
            <a:ext cx="1217897" cy="522517"/>
          </a:xfrm>
          <a:prstGeom prst="rect">
            <a:avLst/>
          </a:prstGeom>
        </p:spPr>
      </p:pic>
    </p:spTree>
    <p:extLst>
      <p:ext uri="{BB962C8B-B14F-4D97-AF65-F5344CB8AC3E}">
        <p14:creationId xmlns:p14="http://schemas.microsoft.com/office/powerpoint/2010/main" val="1641433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copy &amp; photo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D149E-E971-416F-BC27-CD21AFA5104C}"/>
              </a:ext>
            </a:extLst>
          </p:cNvPr>
          <p:cNvSpPr>
            <a:spLocks noGrp="1"/>
          </p:cNvSpPr>
          <p:nvPr>
            <p:ph type="sldNum" sz="quarter" idx="10"/>
          </p:nvPr>
        </p:nvSpPr>
        <p:spPr/>
        <p:txBody>
          <a:bodyPr/>
          <a:lstStyle/>
          <a:p>
            <a:fld id="{86CB4B4D-7CA3-9044-876B-883B54F8677D}" type="slidenum">
              <a:rPr lang="en-GB" smtClean="0"/>
              <a:t>‹#›</a:t>
            </a:fld>
            <a:endParaRPr lang="en-GB" dirty="0"/>
          </a:p>
        </p:txBody>
      </p:sp>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5"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1450718" y="1139707"/>
            <a:ext cx="4645283" cy="1088418"/>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1450718" y="3344779"/>
            <a:ext cx="4645283" cy="2748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hape 10">
            <a:extLst>
              <a:ext uri="{FF2B5EF4-FFF2-40B4-BE49-F238E27FC236}">
                <a16:creationId xmlns:a16="http://schemas.microsoft.com/office/drawing/2014/main" id="{5F3DA87B-5620-495F-A9E3-3C06D165EFAE}"/>
              </a:ext>
            </a:extLst>
          </p:cNvPr>
          <p:cNvSpPr/>
          <p:nvPr userDrawn="1"/>
        </p:nvSpPr>
        <p:spPr>
          <a:xfrm flipV="1">
            <a:off x="433974" y="827527"/>
            <a:ext cx="1" cy="1712779"/>
          </a:xfrm>
          <a:prstGeom prst="line">
            <a:avLst/>
          </a:prstGeom>
          <a:ln w="1270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82403762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elcome Slide v1">
    <p:bg>
      <p:bgPr>
        <a:solidFill>
          <a:srgbClr val="990033"/>
        </a:solidFill>
        <a:effectLst/>
      </p:bgPr>
    </p:bg>
    <p:spTree>
      <p:nvGrpSpPr>
        <p:cNvPr id="1" name=""/>
        <p:cNvGrpSpPr/>
        <p:nvPr/>
      </p:nvGrpSpPr>
      <p:grpSpPr>
        <a:xfrm>
          <a:off x="0" y="0"/>
          <a:ext cx="0" cy="0"/>
          <a:chOff x="0" y="0"/>
          <a:chExt cx="0" cy="0"/>
        </a:xfrm>
      </p:grpSpPr>
      <p:pic>
        <p:nvPicPr>
          <p:cNvPr id="3" name="Picture 2" descr="Western Sydney University Logo">
            <a:extLst>
              <a:ext uri="{FF2B5EF4-FFF2-40B4-BE49-F238E27FC236}">
                <a16:creationId xmlns:a16="http://schemas.microsoft.com/office/drawing/2014/main" id="{D4763BB7-C310-493A-9333-AD6FCA4F9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1698" y="441093"/>
            <a:ext cx="1768815" cy="744241"/>
          </a:xfrm>
          <a:prstGeom prst="rect">
            <a:avLst/>
          </a:prstGeom>
        </p:spPr>
      </p:pic>
      <p:sp>
        <p:nvSpPr>
          <p:cNvPr id="5" name="Text Placeholder 12">
            <a:extLst>
              <a:ext uri="{FF2B5EF4-FFF2-40B4-BE49-F238E27FC236}">
                <a16:creationId xmlns:a16="http://schemas.microsoft.com/office/drawing/2014/main" id="{3CBCF908-36C3-44ED-AFE0-02B326B0A4B2}"/>
              </a:ext>
            </a:extLst>
          </p:cNvPr>
          <p:cNvSpPr>
            <a:spLocks noGrp="1"/>
          </p:cNvSpPr>
          <p:nvPr>
            <p:ph type="body" sz="quarter" idx="12" hasCustomPrompt="1"/>
          </p:nvPr>
        </p:nvSpPr>
        <p:spPr>
          <a:xfrm>
            <a:off x="266701" y="205180"/>
            <a:ext cx="4896360" cy="471824"/>
          </a:xfrm>
          <a:prstGeom prst="rect">
            <a:avLst/>
          </a:prstGeom>
        </p:spPr>
        <p:txBody>
          <a:bodyPr>
            <a:noAutofit/>
          </a:bodyPr>
          <a:lstStyle>
            <a:lvl1pPr algn="l">
              <a:lnSpc>
                <a:spcPct val="100000"/>
              </a:lnSpc>
              <a:spcBef>
                <a:spcPts val="0"/>
              </a:spcBef>
              <a:spcAft>
                <a:spcPts val="0"/>
              </a:spcAft>
              <a:defRPr lang="en-AU" sz="1867"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School</a:t>
            </a:r>
            <a:endParaRPr lang="en-AU" dirty="0"/>
          </a:p>
        </p:txBody>
      </p:sp>
      <p:sp>
        <p:nvSpPr>
          <p:cNvPr id="8" name="Text Placeholder 12">
            <a:extLst>
              <a:ext uri="{FF2B5EF4-FFF2-40B4-BE49-F238E27FC236}">
                <a16:creationId xmlns:a16="http://schemas.microsoft.com/office/drawing/2014/main" id="{9B1C4973-DEF3-4A48-B515-44A6932AA24C}"/>
              </a:ext>
            </a:extLst>
          </p:cNvPr>
          <p:cNvSpPr>
            <a:spLocks noGrp="1"/>
          </p:cNvSpPr>
          <p:nvPr>
            <p:ph type="body" sz="quarter" idx="11" hasCustomPrompt="1"/>
          </p:nvPr>
        </p:nvSpPr>
        <p:spPr>
          <a:xfrm>
            <a:off x="266701" y="5031656"/>
            <a:ext cx="11709400" cy="1013545"/>
          </a:xfrm>
          <a:prstGeom prst="rect">
            <a:avLst/>
          </a:prstGeom>
        </p:spPr>
        <p:txBody>
          <a:bodyPr>
            <a:noAutofit/>
          </a:bodyPr>
          <a:lstStyle>
            <a:lvl1pPr algn="ctr">
              <a:lnSpc>
                <a:spcPct val="100000"/>
              </a:lnSpc>
              <a:spcBef>
                <a:spcPts val="0"/>
              </a:spcBef>
              <a:spcAft>
                <a:spcPts val="0"/>
              </a:spcAft>
              <a:defRPr lang="en-AU" sz="6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Topic</a:t>
            </a:r>
            <a:endParaRPr lang="en-AU" dirty="0"/>
          </a:p>
        </p:txBody>
      </p:sp>
      <p:sp>
        <p:nvSpPr>
          <p:cNvPr id="2" name="Title 1">
            <a:extLst>
              <a:ext uri="{FF2B5EF4-FFF2-40B4-BE49-F238E27FC236}">
                <a16:creationId xmlns:a16="http://schemas.microsoft.com/office/drawing/2014/main" id="{E87450E2-950B-4E2F-AAC4-E09964D41CCF}"/>
              </a:ext>
            </a:extLst>
          </p:cNvPr>
          <p:cNvSpPr>
            <a:spLocks noGrp="1"/>
          </p:cNvSpPr>
          <p:nvPr>
            <p:ph type="title" hasCustomPrompt="1"/>
          </p:nvPr>
        </p:nvSpPr>
        <p:spPr>
          <a:xfrm>
            <a:off x="266702" y="1506305"/>
            <a:ext cx="11594373" cy="3017020"/>
          </a:xfrm>
        </p:spPr>
        <p:txBody>
          <a:bodyPr anchor="t"/>
          <a:lstStyle>
            <a:lvl1pPr>
              <a:defRPr sz="7200"/>
            </a:lvl1pPr>
          </a:lstStyle>
          <a:p>
            <a:pPr marL="0" lvl="0" indent="0" algn="ctr" defTabSz="914377" rtl="0" eaLnBrk="1" latinLnBrk="0" hangingPunct="1">
              <a:lnSpc>
                <a:spcPct val="100000"/>
              </a:lnSpc>
              <a:spcBef>
                <a:spcPts val="0"/>
              </a:spcBef>
              <a:spcAft>
                <a:spcPts val="0"/>
              </a:spcAft>
              <a:buFontTx/>
              <a:buNone/>
            </a:pPr>
            <a:r>
              <a:rPr lang="en-US" dirty="0"/>
              <a:t>Unit Number</a:t>
            </a:r>
            <a:br>
              <a:rPr lang="en-US" dirty="0"/>
            </a:br>
            <a:r>
              <a:rPr lang="en-US" dirty="0"/>
              <a:t>Unit Name</a:t>
            </a:r>
            <a:endParaRPr lang="en-AU" dirty="0"/>
          </a:p>
        </p:txBody>
      </p:sp>
    </p:spTree>
    <p:extLst>
      <p:ext uri="{BB962C8B-B14F-4D97-AF65-F5344CB8AC3E}">
        <p14:creationId xmlns:p14="http://schemas.microsoft.com/office/powerpoint/2010/main" val="30356951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hape Photo (2)">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215635" y="303683"/>
            <a:ext cx="436679" cy="230832"/>
          </a:xfrm>
          <a:prstGeom prst="rect">
            <a:avLst/>
          </a:prstGeom>
        </p:spPr>
        <p:txBody>
          <a:bodyPr/>
          <a:lstStyle/>
          <a:p>
            <a:fld id="{86CB4B4D-7CA3-9044-876B-883B54F8677D}" type="slidenum">
              <a:t>‹#›</a:t>
            </a:fld>
            <a:endParaRPr/>
          </a:p>
        </p:txBody>
      </p:sp>
      <p:sp>
        <p:nvSpPr>
          <p:cNvPr id="13" name="Полилиния 12"/>
          <p:cNvSpPr>
            <a:spLocks noGrp="1"/>
          </p:cNvSpPr>
          <p:nvPr>
            <p:ph type="pic" sz="quarter" idx="14"/>
          </p:nvPr>
        </p:nvSpPr>
        <p:spPr>
          <a:xfrm>
            <a:off x="6458600" y="-13062"/>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solidFill>
            <a:schemeClr val="bg1">
              <a:lumMod val="85000"/>
            </a:schemeClr>
          </a:solidFill>
          <a:ln w="3175">
            <a:miter lim="400000"/>
          </a:ln>
          <a:extLst>
            <a:ext uri="{C572A759-6A51-4108-AA02-DFA0A04FC94B}">
              <ma14:wrappingTextBoxFlag xmlns="" xmlns:ma14="http://schemas.microsoft.com/office/mac/drawingml/2011/main" val="1"/>
            </a:ext>
          </a:extLst>
        </p:spPr>
        <p:txBody>
          <a:bodyPr wrap="square">
            <a:noAutofit/>
          </a:bodyPr>
          <a:lstStyle/>
          <a:p>
            <a:r>
              <a:rPr lang="en-US"/>
              <a:t>Click icon to add picture</a:t>
            </a:r>
          </a:p>
        </p:txBody>
      </p:sp>
    </p:spTree>
    <p:extLst>
      <p:ext uri="{BB962C8B-B14F-4D97-AF65-F5344CB8AC3E}">
        <p14:creationId xmlns:p14="http://schemas.microsoft.com/office/powerpoint/2010/main" val="392182344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copy &amp; photo left">
    <p:spTree>
      <p:nvGrpSpPr>
        <p:cNvPr id="1" name=""/>
        <p:cNvGrpSpPr/>
        <p:nvPr/>
      </p:nvGrpSpPr>
      <p:grpSpPr>
        <a:xfrm>
          <a:off x="0" y="0"/>
          <a:ext cx="0" cy="0"/>
          <a:chOff x="0" y="0"/>
          <a:chExt cx="0" cy="0"/>
        </a:xfrm>
      </p:grpSpPr>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6"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660400" y="457201"/>
            <a:ext cx="5435600" cy="1384300"/>
          </a:xfrm>
        </p:spPr>
        <p:txBody>
          <a:bodyPr anchor="t">
            <a:noAutofit/>
          </a:bodyPr>
          <a:lstStyle>
            <a:lvl1pPr>
              <a:defRPr sz="3600"/>
            </a:lvl1pPr>
          </a:lstStyle>
          <a:p>
            <a:r>
              <a:rPr lang="en-US"/>
              <a:t>Click to edit Master title style</a:t>
            </a:r>
            <a:endParaRPr lang="en-GB" dirty="0"/>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660400" y="2082801"/>
            <a:ext cx="5435600"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914173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073" y="408427"/>
            <a:ext cx="9919028" cy="793840"/>
          </a:xfrm>
        </p:spPr>
        <p:txBody>
          <a:bodyPr anchor="t">
            <a:noAutofit/>
          </a:bodyPr>
          <a:lstStyle>
            <a:lvl1pPr>
              <a:lnSpc>
                <a:spcPct val="100000"/>
              </a:lnSpc>
              <a:defRPr lang="en-US" sz="4000" b="1" i="0" u="none" strike="noStrike" cap="none" spc="151" baseline="0" dirty="0">
                <a:ln>
                  <a:noFill/>
                </a:ln>
                <a:solidFill>
                  <a:srgbClr val="990033"/>
                </a:solidFill>
                <a:uFillTx/>
                <a:latin typeface="Gotham Narrow"/>
                <a:ea typeface="Gotham Narrow"/>
                <a:cs typeface="Gotham Narrow"/>
                <a:sym typeface="Bebas"/>
              </a:defRPr>
            </a:lvl1pPr>
          </a:lstStyle>
          <a:p>
            <a:r>
              <a:rPr lang="en-US"/>
              <a:t>Click to edit Master title style</a:t>
            </a:r>
            <a:endParaRPr lang="en-US" dirty="0"/>
          </a:p>
        </p:txBody>
      </p:sp>
      <p:sp>
        <p:nvSpPr>
          <p:cNvPr id="3" name="Content Placeholder 2"/>
          <p:cNvSpPr>
            <a:spLocks noGrp="1"/>
          </p:cNvSpPr>
          <p:nvPr>
            <p:ph idx="1"/>
          </p:nvPr>
        </p:nvSpPr>
        <p:spPr>
          <a:xfrm>
            <a:off x="660237" y="1371601"/>
            <a:ext cx="10871529" cy="4762500"/>
          </a:xfrm>
        </p:spPr>
        <p:txBody>
          <a:bodyPr/>
          <a:lstStyle>
            <a:lvl1pPr marL="0">
              <a:lnSpc>
                <a:spcPct val="150000"/>
              </a:lnSpc>
              <a:spcAft>
                <a:spcPts val="900"/>
              </a:spcAft>
              <a:defRPr sz="2400" b="1" i="0">
                <a:solidFill>
                  <a:schemeClr val="tx1"/>
                </a:solidFill>
                <a:latin typeface="+mj-lt"/>
                <a:ea typeface="Gotham Narrow Bold"/>
                <a:cs typeface="Gotham Narrow Bold"/>
              </a:defRPr>
            </a:lvl1pPr>
            <a:lvl2pPr marL="0" indent="0">
              <a:lnSpc>
                <a:spcPts val="2000"/>
              </a:lnSpc>
              <a:spcAft>
                <a:spcPts val="1500"/>
              </a:spcAft>
              <a:buFont typeface="Arial" charset="0"/>
              <a:buNone/>
              <a:tabLst/>
              <a:defRPr lang="en-AU" sz="2000" b="0" i="0" u="none" strike="noStrike" cap="none" spc="0" baseline="0" dirty="0" smtClean="0">
                <a:ln>
                  <a:noFill/>
                </a:ln>
                <a:solidFill>
                  <a:srgbClr val="3A3537"/>
                </a:solidFill>
                <a:uFillTx/>
                <a:latin typeface="Open Sans" panose="020B0606030504020204" pitchFamily="34" charset="0"/>
                <a:ea typeface="Open Sans" panose="020B0606030504020204" pitchFamily="34" charset="0"/>
                <a:cs typeface="Open Sans" panose="020B0606030504020204" pitchFamily="34" charset="0"/>
                <a:sym typeface="Avenir Book"/>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marL="0" marR="0" lvl="0" indent="0" algn="l" defTabSz="412740" rtl="0" eaLnBrk="1" fontAlgn="auto" latinLnBrk="0" hangingPunct="1">
              <a:lnSpc>
                <a:spcPts val="2000"/>
              </a:lnSpc>
              <a:spcBef>
                <a:spcPts val="0"/>
              </a:spcBef>
              <a:spcAft>
                <a:spcPts val="1500"/>
              </a:spcAft>
              <a:buClrTx/>
              <a:buSzTx/>
              <a:buFont typeface="Arial" charset="0"/>
              <a:buNone/>
              <a:tabLst/>
              <a:defRPr/>
            </a:pPr>
            <a:r>
              <a:rPr lang="en-US"/>
              <a:t>Click to edit Master text styles</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AU" dirty="0"/>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endParaRPr lang="en-AU" dirty="0">
              <a:latin typeface="Gotham Narrow Bold" pitchFamily="50" charset="0"/>
            </a:endParaRPr>
          </a:p>
        </p:txBody>
      </p:sp>
    </p:spTree>
    <p:extLst>
      <p:ext uri="{BB962C8B-B14F-4D97-AF65-F5344CB8AC3E}">
        <p14:creationId xmlns:p14="http://schemas.microsoft.com/office/powerpoint/2010/main" val="53982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v1">
    <p:bg>
      <p:bgPr>
        <a:solidFill>
          <a:srgbClr val="990033"/>
        </a:solidFill>
        <a:effectLst/>
      </p:bgPr>
    </p:bg>
    <p:spTree>
      <p:nvGrpSpPr>
        <p:cNvPr id="1" name=""/>
        <p:cNvGrpSpPr/>
        <p:nvPr/>
      </p:nvGrpSpPr>
      <p:grpSpPr>
        <a:xfrm>
          <a:off x="0" y="0"/>
          <a:ext cx="0" cy="0"/>
          <a:chOff x="0" y="0"/>
          <a:chExt cx="0" cy="0"/>
        </a:xfrm>
      </p:grpSpPr>
      <p:pic>
        <p:nvPicPr>
          <p:cNvPr id="3" name="Picture 2" descr="Decorative ">
            <a:extLst>
              <a:ext uri="{FF2B5EF4-FFF2-40B4-BE49-F238E27FC236}">
                <a16:creationId xmlns:a16="http://schemas.microsoft.com/office/drawing/2014/main" id="{C3B7C749-7836-49F2-8652-225F660A8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585" y="1202267"/>
            <a:ext cx="3166831" cy="3951471"/>
          </a:xfrm>
          <a:prstGeom prst="rect">
            <a:avLst/>
          </a:prstGeom>
        </p:spPr>
      </p:pic>
      <p:sp>
        <p:nvSpPr>
          <p:cNvPr id="9" name="TextBox 8">
            <a:extLst>
              <a:ext uri="{FF2B5EF4-FFF2-40B4-BE49-F238E27FC236}">
                <a16:creationId xmlns:a16="http://schemas.microsoft.com/office/drawing/2014/main" id="{ED5ABB4D-5E42-4187-806D-4165665E3959}"/>
              </a:ext>
            </a:extLst>
          </p:cNvPr>
          <p:cNvSpPr txBox="1"/>
          <p:nvPr userDrawn="1"/>
        </p:nvSpPr>
        <p:spPr>
          <a:xfrm>
            <a:off x="0" y="5317179"/>
            <a:ext cx="12192000"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WESTERNSYDNEY.EDU.AU</a:t>
            </a:r>
          </a:p>
          <a:p>
            <a:endParaRPr lang="en-AU" sz="2400" dirty="0"/>
          </a:p>
        </p:txBody>
      </p:sp>
      <p:sp>
        <p:nvSpPr>
          <p:cNvPr id="4" name="Title 3">
            <a:extLst>
              <a:ext uri="{FF2B5EF4-FFF2-40B4-BE49-F238E27FC236}">
                <a16:creationId xmlns:a16="http://schemas.microsoft.com/office/drawing/2014/main" id="{977CEBBA-D9C2-4FFE-9A6F-C3AE3A56B384}"/>
              </a:ext>
            </a:extLst>
          </p:cNvPr>
          <p:cNvSpPr>
            <a:spLocks noGrp="1"/>
          </p:cNvSpPr>
          <p:nvPr>
            <p:ph type="title"/>
          </p:nvPr>
        </p:nvSpPr>
        <p:spPr>
          <a:xfrm>
            <a:off x="0" y="-640080"/>
            <a:ext cx="11434272" cy="640080"/>
          </a:xfrm>
        </p:spPr>
        <p:txBody>
          <a:bodyPr/>
          <a:lstStyle/>
          <a:p>
            <a:r>
              <a:rPr lang="en-US"/>
              <a:t>Click to edit Master title style</a:t>
            </a:r>
            <a:endParaRPr lang="en-AU" dirty="0"/>
          </a:p>
        </p:txBody>
      </p:sp>
    </p:spTree>
    <p:extLst>
      <p:ext uri="{BB962C8B-B14F-4D97-AF65-F5344CB8AC3E}">
        <p14:creationId xmlns:p14="http://schemas.microsoft.com/office/powerpoint/2010/main" val="176611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A5E6-91E7-4F70-8D00-6C98F763B81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7B9D86-B85F-46B8-987C-A4960612B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4064FA-C027-45E5-939C-98A0E428D0B5}"/>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5" name="Footer Placeholder 4">
            <a:extLst>
              <a:ext uri="{FF2B5EF4-FFF2-40B4-BE49-F238E27FC236}">
                <a16:creationId xmlns:a16="http://schemas.microsoft.com/office/drawing/2014/main" id="{79E70A09-D699-490F-B276-EF6DAE402B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A7F7E1-29C0-4913-851F-20164FD5DD3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99999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814" y="1701801"/>
            <a:ext cx="5184775" cy="4495801"/>
          </a:xfrm>
        </p:spPr>
        <p:txBody>
          <a:bodyPr anchor="t">
            <a:noAutofit/>
          </a:bodyPr>
          <a:lstStyle>
            <a:lvl1pPr algn="l">
              <a:lnSpc>
                <a:spcPts val="4875"/>
              </a:lnSpc>
              <a:defRPr sz="4875" b="1" i="0">
                <a:solidFill>
                  <a:schemeClr val="accent1"/>
                </a:solidFill>
                <a:latin typeface="Gotham Narrow Bold" pitchFamily="50" charset="0"/>
                <a:ea typeface="Gotham Narrow Bold" pitchFamily="50" charset="0"/>
                <a:cs typeface="Gotham Narrow Bold" pitchFamily="50" charset="0"/>
              </a:defRPr>
            </a:lvl1pPr>
          </a:lstStyle>
          <a:p>
            <a:r>
              <a:rPr lang="en-AU" dirty="0"/>
              <a:t>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2674" y="388914"/>
            <a:ext cx="1607992" cy="517410"/>
          </a:xfrm>
          <a:prstGeom prst="rect">
            <a:avLst/>
          </a:prstGeom>
        </p:spPr>
      </p:pic>
    </p:spTree>
    <p:extLst>
      <p:ext uri="{BB962C8B-B14F-4D97-AF65-F5344CB8AC3E}">
        <p14:creationId xmlns:p14="http://schemas.microsoft.com/office/powerpoint/2010/main" val="404212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12" name="Straight Connector 11"/>
          <p:cNvCxnSpPr>
            <a:cxnSpLocks/>
          </p:cNvCxnSpPr>
          <p:nvPr userDrawn="1"/>
        </p:nvCxnSpPr>
        <p:spPr>
          <a:xfrm>
            <a:off x="521209" y="1196392"/>
            <a:ext cx="11066359"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sp>
        <p:nvSpPr>
          <p:cNvPr id="6" name="Date Placeholder 3"/>
          <p:cNvSpPr>
            <a:spLocks noGrp="1"/>
          </p:cNvSpPr>
          <p:nvPr>
            <p:ph type="dt" sz="half" idx="2"/>
          </p:nvPr>
        </p:nvSpPr>
        <p:spPr>
          <a:xfrm>
            <a:off x="539496" y="6203952"/>
            <a:ext cx="3276600" cy="365126"/>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10/19/2022</a:t>
            </a:fld>
            <a:endParaRPr lang="en-US" dirty="0"/>
          </a:p>
        </p:txBody>
      </p:sp>
      <p:sp>
        <p:nvSpPr>
          <p:cNvPr id="7" name="Footer Placeholder 4"/>
          <p:cNvSpPr>
            <a:spLocks noGrp="1"/>
          </p:cNvSpPr>
          <p:nvPr>
            <p:ph type="ftr" sz="quarter" idx="3"/>
          </p:nvPr>
        </p:nvSpPr>
        <p:spPr>
          <a:xfrm>
            <a:off x="4648200" y="6203952"/>
            <a:ext cx="2895600" cy="365126"/>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2"/>
            <a:ext cx="3276600" cy="365126"/>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3" name="Content Placeholder 2"/>
          <p:cNvSpPr>
            <a:spLocks noGrp="1"/>
          </p:cNvSpPr>
          <p:nvPr>
            <p:ph sz="quarter" idx="10" hasCustomPrompt="1"/>
          </p:nvPr>
        </p:nvSpPr>
        <p:spPr>
          <a:xfrm>
            <a:off x="539496" y="1435608"/>
            <a:ext cx="10983131" cy="4524923"/>
          </a:xfrm>
        </p:spPr>
        <p:txBody>
          <a:bodyPr vert="horz" lIns="91440" tIns="45720" rIns="91440" bIns="45720" rtlCol="0">
            <a:normAutofit/>
          </a:bodyPr>
          <a:lstStyle>
            <a:lvl1pPr>
              <a:defRPr lang="en-US" sz="2800" smtClean="0">
                <a:solidFill>
                  <a:schemeClr val="tx1">
                    <a:lumMod val="75000"/>
                    <a:lumOff val="25000"/>
                  </a:schemeClr>
                </a:solidFill>
              </a:defRPr>
            </a:lvl1pPr>
            <a:lvl2pPr>
              <a:defRPr lang="en-US" sz="2400" smtClean="0">
                <a:solidFill>
                  <a:schemeClr val="tx1">
                    <a:lumMod val="75000"/>
                    <a:lumOff val="25000"/>
                  </a:schemeClr>
                </a:solidFill>
              </a:defRPr>
            </a:lvl2pPr>
            <a:lvl3pPr>
              <a:defRPr lang="en-US" sz="20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200">
                <a:solidFill>
                  <a:schemeClr val="tx1">
                    <a:lumMod val="75000"/>
                    <a:lumOff val="25000"/>
                  </a:schemeClr>
                </a:solidFill>
              </a:defRPr>
            </a:lvl5pPr>
          </a:lstStyle>
          <a:p>
            <a:pPr lvl="0"/>
            <a:r>
              <a:rPr lang="en-US" dirty="0"/>
              <a:t>Edit Master text styles</a:t>
            </a:r>
          </a:p>
          <a:p>
            <a:pPr marL="228603" lvl="0" indent="-228603" algn="l" defTabSz="914412" rtl="0" eaLnBrk="1" latinLnBrk="0" hangingPunct="1">
              <a:lnSpc>
                <a:spcPct val="90000"/>
              </a:lnSpc>
              <a:spcBef>
                <a:spcPct val="30000"/>
              </a:spcBef>
              <a:buFont typeface="Arial" panose="020B0604020202020204" pitchFamily="34" charset="0"/>
              <a:buChar char="•"/>
            </a:pPr>
            <a:r>
              <a:rPr lang="en-US" dirty="0"/>
              <a:t>Second level</a:t>
            </a:r>
          </a:p>
          <a:p>
            <a:pPr marL="685809" lvl="1" indent="-228603" algn="l" defTabSz="914412" rtl="0" eaLnBrk="1" latinLnBrk="0" hangingPunct="1">
              <a:lnSpc>
                <a:spcPct val="90000"/>
              </a:lnSpc>
              <a:spcBef>
                <a:spcPct val="30000"/>
              </a:spcBef>
              <a:buFont typeface="Arial" panose="020B0604020202020204" pitchFamily="34" charset="0"/>
              <a:buChar char="•"/>
            </a:pPr>
            <a:r>
              <a:rPr lang="en-US" dirty="0"/>
              <a:t>Third level</a:t>
            </a:r>
          </a:p>
          <a:p>
            <a:pPr marL="1143015" lvl="2" indent="-228603" algn="l" defTabSz="914412" rtl="0" eaLnBrk="1" latinLnBrk="0" hangingPunct="1">
              <a:lnSpc>
                <a:spcPct val="90000"/>
              </a:lnSpc>
              <a:spcBef>
                <a:spcPct val="30000"/>
              </a:spcBef>
              <a:buFont typeface="Arial" panose="020B0604020202020204" pitchFamily="34" charset="0"/>
              <a:buChar char="•"/>
            </a:pPr>
            <a:r>
              <a:rPr lang="en-US" dirty="0"/>
              <a:t>Fourth level</a:t>
            </a:r>
          </a:p>
          <a:p>
            <a:pPr marL="1600220" lvl="3" indent="-228603" algn="l" defTabSz="914412" rtl="0" eaLnBrk="1" latinLnBrk="0" hangingPunct="1">
              <a:lnSpc>
                <a:spcPct val="90000"/>
              </a:lnSpc>
              <a:spcBef>
                <a:spcPct val="30000"/>
              </a:spcBef>
              <a:buFont typeface="Arial" panose="020B0604020202020204" pitchFamily="34" charset="0"/>
              <a:buChar char="•"/>
            </a:pPr>
            <a:r>
              <a:rPr lang="en-US" dirty="0"/>
              <a:t>Fifth level</a:t>
            </a:r>
          </a:p>
          <a:p>
            <a:pPr marL="0" lvl="0" indent="0">
              <a:lnSpc>
                <a:spcPct val="150000"/>
              </a:lnSpc>
              <a:spcBef>
                <a:spcPts val="1000"/>
              </a:spcBef>
              <a:spcAft>
                <a:spcPts val="1200"/>
              </a:spcAft>
              <a:buNone/>
            </a:pPr>
            <a:endParaRPr lang="en-US" dirty="0"/>
          </a:p>
        </p:txBody>
      </p:sp>
      <p:sp>
        <p:nvSpPr>
          <p:cNvPr id="4" name="Title 3"/>
          <p:cNvSpPr>
            <a:spLocks noGrp="1"/>
          </p:cNvSpPr>
          <p:nvPr>
            <p:ph type="title" hasCustomPrompt="1"/>
          </p:nvPr>
        </p:nvSpPr>
        <p:spPr>
          <a:xfrm>
            <a:off x="521209" y="448056"/>
            <a:ext cx="6877119" cy="640080"/>
          </a:xfrm>
        </p:spPr>
        <p:txBody>
          <a:bodyPr anchor="b" anchorCtr="0">
            <a:normAutofit/>
          </a:bodyPr>
          <a:lstStyle>
            <a:lvl1pPr>
              <a:defRPr sz="3200">
                <a:solidFill>
                  <a:schemeClr val="tx1"/>
                </a:solidFill>
              </a:defRPr>
            </a:lvl1pPr>
          </a:lstStyle>
          <a:p>
            <a:r>
              <a:rPr lang="en-US" dirty="0"/>
              <a:t>Click to edit Title</a:t>
            </a:r>
          </a:p>
        </p:txBody>
      </p:sp>
    </p:spTree>
    <p:extLst>
      <p:ext uri="{BB962C8B-B14F-4D97-AF65-F5344CB8AC3E}">
        <p14:creationId xmlns:p14="http://schemas.microsoft.com/office/powerpoint/2010/main" val="56395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1FFC-719F-46A8-895A-A413C73CE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00CC9E-3528-4D85-82D0-00EAE17A6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CBE38-2D0F-424A-81A3-6A25DD2C07AD}"/>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5" name="Footer Placeholder 4">
            <a:extLst>
              <a:ext uri="{FF2B5EF4-FFF2-40B4-BE49-F238E27FC236}">
                <a16:creationId xmlns:a16="http://schemas.microsoft.com/office/drawing/2014/main" id="{583369DF-C2BA-475E-8E08-D3FD18DB31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55A33A-35EF-4D11-B4EB-D3A4610A311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5952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96D0-FB44-4BA7-B4D8-75A28B3F4D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FA2568A-01A9-44D0-9FA6-29E1DDE4F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9A217E-3363-439D-9579-59A171492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733B1E-B56B-45BE-ABEF-611731666BA9}"/>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6" name="Footer Placeholder 5">
            <a:extLst>
              <a:ext uri="{FF2B5EF4-FFF2-40B4-BE49-F238E27FC236}">
                <a16:creationId xmlns:a16="http://schemas.microsoft.com/office/drawing/2014/main" id="{D8D00BB1-8A35-4B3F-9ACD-0A8B08CEFA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352376-7860-4871-8CAC-D404E0E4065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7044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37D3-D83C-4D79-A1B0-6A791EECBE9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92091A-C424-4E8E-89F1-F50906AC2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E64E6E-1B69-4CF3-9DDD-97332FC27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6ED257-0898-4000-8AF4-3A54A9BB4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F828F6-F2C4-46C0-9BE0-C7741DCA2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9F4A90A-1E73-4F8E-96F0-CAA4B53DA967}"/>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8" name="Footer Placeholder 7">
            <a:extLst>
              <a:ext uri="{FF2B5EF4-FFF2-40B4-BE49-F238E27FC236}">
                <a16:creationId xmlns:a16="http://schemas.microsoft.com/office/drawing/2014/main" id="{E13CBB45-88AF-482E-B868-779344B3C04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B316877-2650-420E-80DE-A9D549993EF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10118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4F70-7F78-4B80-83D4-F9074CE97D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5D8751E-2606-44F8-924D-6000CD2A6D37}"/>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4" name="Footer Placeholder 3">
            <a:extLst>
              <a:ext uri="{FF2B5EF4-FFF2-40B4-BE49-F238E27FC236}">
                <a16:creationId xmlns:a16="http://schemas.microsoft.com/office/drawing/2014/main" id="{CA296749-0300-470F-BED8-35DB06AB4DD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9D8CB2-08DE-4996-AB20-48E5F8236B12}"/>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12173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A2302-D475-4395-9150-2ADB9570C380}"/>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3" name="Footer Placeholder 2">
            <a:extLst>
              <a:ext uri="{FF2B5EF4-FFF2-40B4-BE49-F238E27FC236}">
                <a16:creationId xmlns:a16="http://schemas.microsoft.com/office/drawing/2014/main" id="{C9D2E075-21AE-4AB4-91A0-DDC6701043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7385BC-24E8-49B9-BBDC-551CF9003888}"/>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04269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E63B-B394-4D91-8EAE-87FEEFFC0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FA3EF18-048D-4118-905E-405C59A70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F7F76B1-5C2F-48D2-99FA-E0B3E2F45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531DA-0343-4B92-ABFC-61CAB19E7DAF}"/>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6" name="Footer Placeholder 5">
            <a:extLst>
              <a:ext uri="{FF2B5EF4-FFF2-40B4-BE49-F238E27FC236}">
                <a16:creationId xmlns:a16="http://schemas.microsoft.com/office/drawing/2014/main" id="{D9719CC3-9962-4168-AA18-99739A85C4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8EA1EF-DB24-4488-9069-8EAE3046E2D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87741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7ACE-57EA-41D4-832D-1E8144300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41F884B-C755-467B-B0CB-E77C528E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ED8172D-1135-4D13-813F-5769A836F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94E66-A294-41F0-B645-57999A6310D1}"/>
              </a:ext>
            </a:extLst>
          </p:cNvPr>
          <p:cNvSpPr>
            <a:spLocks noGrp="1"/>
          </p:cNvSpPr>
          <p:nvPr>
            <p:ph type="dt" sz="half" idx="10"/>
          </p:nvPr>
        </p:nvSpPr>
        <p:spPr/>
        <p:txBody>
          <a:bodyPr/>
          <a:lstStyle/>
          <a:p>
            <a:fld id="{43FBA730-C35E-4F4F-A93F-2A6643D0DE14}" type="datetimeFigureOut">
              <a:rPr lang="en-AU" smtClean="0"/>
              <a:t>19/10/2022</a:t>
            </a:fld>
            <a:endParaRPr lang="en-AU"/>
          </a:p>
        </p:txBody>
      </p:sp>
      <p:sp>
        <p:nvSpPr>
          <p:cNvPr id="6" name="Footer Placeholder 5">
            <a:extLst>
              <a:ext uri="{FF2B5EF4-FFF2-40B4-BE49-F238E27FC236}">
                <a16:creationId xmlns:a16="http://schemas.microsoft.com/office/drawing/2014/main" id="{D22CE448-BC6D-43E9-AA3B-F62953ABEE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3F64C3-BA6D-4DC0-8C84-0C316B909551}"/>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47464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F6CAA-28AE-4E90-90C6-872899185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FDD96D-2798-4B78-BCA7-C0092D67D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A1D4CC-09DE-435E-9E32-7EDAC5F2C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BA730-C35E-4F4F-A93F-2A6643D0DE14}" type="datetimeFigureOut">
              <a:rPr lang="en-AU" smtClean="0"/>
              <a:t>19/10/2022</a:t>
            </a:fld>
            <a:endParaRPr lang="en-AU"/>
          </a:p>
        </p:txBody>
      </p:sp>
      <p:sp>
        <p:nvSpPr>
          <p:cNvPr id="5" name="Footer Placeholder 4">
            <a:extLst>
              <a:ext uri="{FF2B5EF4-FFF2-40B4-BE49-F238E27FC236}">
                <a16:creationId xmlns:a16="http://schemas.microsoft.com/office/drawing/2014/main" id="{01476DF5-4581-4819-9C07-ECC2074BA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09ED1E6-CE4C-4DC0-A882-A6D9AF1EB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C8971-0770-4B83-B864-7EF3C1220F51}" type="slidenum">
              <a:rPr lang="en-AU" smtClean="0"/>
              <a:t>‹#›</a:t>
            </a:fld>
            <a:endParaRPr lang="en-AU"/>
          </a:p>
        </p:txBody>
      </p:sp>
    </p:spTree>
    <p:extLst>
      <p:ext uri="{BB962C8B-B14F-4D97-AF65-F5344CB8AC3E}">
        <p14:creationId xmlns:p14="http://schemas.microsoft.com/office/powerpoint/2010/main" val="305089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lf.westernsydney.edu.au/engage/accessible-content" TargetMode="External"/><Relationship Id="rId7" Type="http://schemas.openxmlformats.org/officeDocument/2006/relationships/hyperlink" Target="https://lf.westernsydney.edu.au/engage/technology/quizzes-in-vuws"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hyperlink" Target="https://lf.westernsydney.edu.au/engage/technology/create-pools-easily-with-respondus-4-0" TargetMode="External"/><Relationship Id="rId5" Type="http://schemas.openxmlformats.org/officeDocument/2006/relationships/image" Target="../media/image21.tmp"/><Relationship Id="rId4" Type="http://schemas.openxmlformats.org/officeDocument/2006/relationships/hyperlink" Target="https://lf.westernsydney.edu.au/engage/technology/h5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3.tmp"/></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5.tmp"/></Relationships>
</file>

<file path=ppt/slides/_rels/slide7.xml.rels><?xml version="1.0" encoding="UTF-8" standalone="yes"?>
<Relationships xmlns="http://schemas.openxmlformats.org/package/2006/relationships"><Relationship Id="rId3" Type="http://schemas.openxmlformats.org/officeDocument/2006/relationships/hyperlink" Target="https://lf.westernsydney.edu.au/quiz/"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B72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21A1E-04F6-4916-A120-8FDCAB321515}"/>
              </a:ext>
            </a:extLst>
          </p:cNvPr>
          <p:cNvPicPr>
            <a:picLocks noChangeAspect="1"/>
          </p:cNvPicPr>
          <p:nvPr/>
        </p:nvPicPr>
        <p:blipFill>
          <a:blip r:embed="rId3"/>
          <a:stretch>
            <a:fillRect/>
          </a:stretch>
        </p:blipFill>
        <p:spPr>
          <a:xfrm>
            <a:off x="0" y="578922"/>
            <a:ext cx="12192000" cy="5700156"/>
          </a:xfrm>
          <a:prstGeom prst="rect">
            <a:avLst/>
          </a:prstGeom>
        </p:spPr>
      </p:pic>
      <p:sp>
        <p:nvSpPr>
          <p:cNvPr id="5" name="TextBox 4">
            <a:extLst>
              <a:ext uri="{FF2B5EF4-FFF2-40B4-BE49-F238E27FC236}">
                <a16:creationId xmlns:a16="http://schemas.microsoft.com/office/drawing/2014/main" id="{8E7BF906-8F60-4583-BB82-6503D0918AD3}"/>
              </a:ext>
            </a:extLst>
          </p:cNvPr>
          <p:cNvSpPr txBox="1"/>
          <p:nvPr/>
        </p:nvSpPr>
        <p:spPr>
          <a:xfrm>
            <a:off x="5794587" y="5487293"/>
            <a:ext cx="6096000" cy="769441"/>
          </a:xfrm>
          <a:prstGeom prst="rect">
            <a:avLst/>
          </a:prstGeom>
          <a:noFill/>
        </p:spPr>
        <p:txBody>
          <a:bodyPr wrap="square">
            <a:spAutoFit/>
          </a:bodyPr>
          <a:lstStyle/>
          <a:p>
            <a:pPr algn="r"/>
            <a:r>
              <a:rPr lang="en-AU" sz="2200" dirty="0"/>
              <a:t>Presenter:</a:t>
            </a:r>
            <a:r>
              <a:rPr lang="en-AU" sz="2200" i="1" dirty="0"/>
              <a:t> Rhoda O’Higgins</a:t>
            </a:r>
          </a:p>
          <a:p>
            <a:pPr algn="r"/>
            <a:r>
              <a:rPr lang="en-AU" sz="2200" i="1" dirty="0"/>
              <a:t>Digital Consultant, Learning Futures</a:t>
            </a:r>
          </a:p>
        </p:txBody>
      </p:sp>
    </p:spTree>
    <p:extLst>
      <p:ext uri="{BB962C8B-B14F-4D97-AF65-F5344CB8AC3E}">
        <p14:creationId xmlns:p14="http://schemas.microsoft.com/office/powerpoint/2010/main" val="336308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sz="3200" b="0" i="0" u="none" strike="noStrike" baseline="0" dirty="0">
                <a:solidFill>
                  <a:srgbClr val="9D2135"/>
                </a:solidFill>
                <a:latin typeface="Calibri Light" panose="020F0302020204030204" pitchFamily="34" charset="0"/>
              </a:rPr>
              <a:t>Multiple Answer formatting - Word doc Example</a:t>
            </a:r>
            <a:endParaRPr lang="en-US" sz="3200" b="0" i="0" u="none" strike="noStrike" baseline="0" dirty="0">
              <a:solidFill>
                <a:srgbClr val="000000"/>
              </a:solidFill>
              <a:latin typeface="Calibri Light" panose="020F0302020204030204" pitchFamily="34" charset="0"/>
            </a:endParaRPr>
          </a:p>
        </p:txBody>
      </p:sp>
      <p:sp>
        <p:nvSpPr>
          <p:cNvPr id="10" name="TextBox 9">
            <a:extLst>
              <a:ext uri="{FF2B5EF4-FFF2-40B4-BE49-F238E27FC236}">
                <a16:creationId xmlns:a16="http://schemas.microsoft.com/office/drawing/2014/main" id="{8266C38C-03F8-0CFC-8C3C-1367B34BE520}"/>
              </a:ext>
            </a:extLst>
          </p:cNvPr>
          <p:cNvSpPr txBox="1"/>
          <p:nvPr/>
        </p:nvSpPr>
        <p:spPr>
          <a:xfrm>
            <a:off x="521209" y="1550459"/>
            <a:ext cx="11058235" cy="4524315"/>
          </a:xfrm>
          <a:prstGeom prst="rect">
            <a:avLst/>
          </a:prstGeom>
          <a:noFill/>
        </p:spPr>
        <p:txBody>
          <a:bodyPr wrap="square" rtlCol="0">
            <a:spAutoFit/>
          </a:bodyPr>
          <a:lstStyle/>
          <a:p>
            <a:r>
              <a:rPr lang="en-AU" sz="3600" b="1" dirty="0">
                <a:effectLst/>
                <a:highlight>
                  <a:srgbClr val="FFFF00"/>
                </a:highlight>
                <a:latin typeface="Calibri" panose="020F0502020204030204" pitchFamily="34" charset="0"/>
                <a:ea typeface="Times New Roman" panose="02020603050405020304" pitchFamily="18" charset="0"/>
              </a:rPr>
              <a:t>Type: MA</a:t>
            </a:r>
            <a:endParaRPr lang="en-AU" sz="3600" dirty="0">
              <a:effectLst/>
              <a:highlight>
                <a:srgbClr val="FFFF00"/>
              </a:highlight>
              <a:latin typeface="Times New Roman" panose="02020603050405020304" pitchFamily="18" charset="0"/>
              <a:ea typeface="Times New Roman" panose="02020603050405020304" pitchFamily="18" charset="0"/>
            </a:endParaRPr>
          </a:p>
          <a:p>
            <a:r>
              <a:rPr lang="en-AU" sz="3600" b="1" dirty="0">
                <a:effectLst/>
                <a:latin typeface="Calibri" panose="020F0502020204030204" pitchFamily="34" charset="0"/>
                <a:ea typeface="Times New Roman" panose="02020603050405020304" pitchFamily="18" charset="0"/>
              </a:rPr>
              <a:t>Title: </a:t>
            </a:r>
            <a:r>
              <a:rPr lang="en-AU" sz="3600" dirty="0">
                <a:effectLst/>
                <a:latin typeface="Calibri" panose="020F0502020204030204" pitchFamily="34" charset="0"/>
                <a:ea typeface="Times New Roman" panose="02020603050405020304" pitchFamily="18" charset="0"/>
              </a:rPr>
              <a:t>Signs of pregnancy</a:t>
            </a:r>
            <a:endParaRPr lang="en-AU" sz="3600" dirty="0">
              <a:effectLst/>
              <a:latin typeface="Times New Roman" panose="02020603050405020304" pitchFamily="18" charset="0"/>
              <a:ea typeface="Times New Roman" panose="02020603050405020304" pitchFamily="18" charset="0"/>
            </a:endParaRPr>
          </a:p>
          <a:p>
            <a:r>
              <a:rPr lang="en-AU" sz="3600" dirty="0">
                <a:effectLst/>
                <a:highlight>
                  <a:srgbClr val="FFFF00"/>
                </a:highlight>
                <a:latin typeface="Calibri" panose="020F0502020204030204" pitchFamily="34" charset="0"/>
                <a:ea typeface="Times New Roman" panose="02020603050405020304" pitchFamily="18" charset="0"/>
              </a:rPr>
              <a:t>10) </a:t>
            </a:r>
            <a:r>
              <a:rPr lang="en-AU" sz="3600" dirty="0">
                <a:effectLst/>
                <a:latin typeface="Calibri" panose="020F0502020204030204" pitchFamily="34" charset="0"/>
                <a:ea typeface="Times New Roman" panose="02020603050405020304" pitchFamily="18" charset="0"/>
              </a:rPr>
              <a:t>What are some common signs of pregnancy?</a:t>
            </a:r>
            <a:endParaRPr lang="en-AU" sz="3600" dirty="0">
              <a:effectLst/>
              <a:latin typeface="Times New Roman" panose="02020603050405020304" pitchFamily="18" charset="0"/>
              <a:ea typeface="Times New Roman" panose="02020603050405020304" pitchFamily="18" charset="0"/>
            </a:endParaRPr>
          </a:p>
          <a:p>
            <a:r>
              <a:rPr lang="en-AU" sz="3600" dirty="0">
                <a:effectLst/>
                <a:latin typeface="Calibri" panose="020F0502020204030204" pitchFamily="34" charset="0"/>
                <a:ea typeface="Times New Roman" panose="02020603050405020304" pitchFamily="18" charset="0"/>
              </a:rPr>
              <a:t>a) Excessive energy</a:t>
            </a:r>
            <a:endParaRPr lang="en-AU" sz="3600" dirty="0">
              <a:effectLst/>
              <a:latin typeface="Times New Roman" panose="02020603050405020304" pitchFamily="18" charset="0"/>
              <a:ea typeface="Times New Roman" panose="02020603050405020304" pitchFamily="18" charset="0"/>
            </a:endParaRPr>
          </a:p>
          <a:p>
            <a:r>
              <a:rPr lang="en-AU" sz="3600" dirty="0">
                <a:effectLst/>
                <a:highlight>
                  <a:srgbClr val="FFFF00"/>
                </a:highlight>
                <a:latin typeface="Calibri" panose="020F0502020204030204" pitchFamily="34" charset="0"/>
                <a:ea typeface="Times New Roman" panose="02020603050405020304" pitchFamily="18" charset="0"/>
              </a:rPr>
              <a:t>*</a:t>
            </a:r>
            <a:r>
              <a:rPr lang="en-AU" sz="3600" dirty="0">
                <a:effectLst/>
                <a:latin typeface="Calibri" panose="020F0502020204030204" pitchFamily="34" charset="0"/>
                <a:ea typeface="Times New Roman" panose="02020603050405020304" pitchFamily="18" charset="0"/>
              </a:rPr>
              <a:t>b) Slight bleeding</a:t>
            </a:r>
            <a:endParaRPr lang="en-AU" sz="3600" dirty="0">
              <a:effectLst/>
              <a:latin typeface="Times New Roman" panose="02020603050405020304" pitchFamily="18" charset="0"/>
              <a:ea typeface="Times New Roman" panose="02020603050405020304" pitchFamily="18" charset="0"/>
            </a:endParaRPr>
          </a:p>
          <a:p>
            <a:r>
              <a:rPr lang="en-AU" sz="3600" dirty="0">
                <a:effectLst/>
                <a:highlight>
                  <a:srgbClr val="FFFF00"/>
                </a:highlight>
                <a:latin typeface="Calibri" panose="020F0502020204030204" pitchFamily="34" charset="0"/>
                <a:ea typeface="Times New Roman" panose="02020603050405020304" pitchFamily="18" charset="0"/>
              </a:rPr>
              <a:t>*</a:t>
            </a:r>
            <a:r>
              <a:rPr lang="en-AU" sz="3600" dirty="0">
                <a:effectLst/>
                <a:latin typeface="Calibri" panose="020F0502020204030204" pitchFamily="34" charset="0"/>
                <a:ea typeface="Times New Roman" panose="02020603050405020304" pitchFamily="18" charset="0"/>
              </a:rPr>
              <a:t>c) Nausea and/or vomiting</a:t>
            </a:r>
            <a:endParaRPr lang="en-AU" sz="3600" dirty="0">
              <a:effectLst/>
              <a:latin typeface="Times New Roman" panose="02020603050405020304" pitchFamily="18" charset="0"/>
              <a:ea typeface="Times New Roman" panose="02020603050405020304" pitchFamily="18" charset="0"/>
            </a:endParaRPr>
          </a:p>
          <a:p>
            <a:r>
              <a:rPr lang="en-AU" sz="3600" dirty="0">
                <a:effectLst/>
                <a:highlight>
                  <a:srgbClr val="FFFF00"/>
                </a:highlight>
                <a:latin typeface="Calibri" panose="020F0502020204030204" pitchFamily="34" charset="0"/>
                <a:ea typeface="Times New Roman" panose="02020603050405020304" pitchFamily="18" charset="0"/>
              </a:rPr>
              <a:t>*</a:t>
            </a:r>
            <a:r>
              <a:rPr lang="en-AU" sz="3600" dirty="0">
                <a:effectLst/>
                <a:latin typeface="Calibri" panose="020F0502020204030204" pitchFamily="34" charset="0"/>
                <a:ea typeface="Times New Roman" panose="02020603050405020304" pitchFamily="18" charset="0"/>
              </a:rPr>
              <a:t>d) Mood swings</a:t>
            </a:r>
            <a:endParaRPr lang="en-AU" sz="3600" dirty="0">
              <a:effectLst/>
              <a:latin typeface="Times New Roman" panose="02020603050405020304" pitchFamily="18" charset="0"/>
              <a:ea typeface="Times New Roman" panose="02020603050405020304" pitchFamily="18" charset="0"/>
            </a:endParaRPr>
          </a:p>
          <a:p>
            <a:r>
              <a:rPr lang="en-AU" sz="3600" dirty="0">
                <a:effectLst/>
                <a:latin typeface="Calibri" panose="020F0502020204030204" pitchFamily="34" charset="0"/>
                <a:ea typeface="Times New Roman" panose="02020603050405020304" pitchFamily="18" charset="0"/>
              </a:rPr>
              <a:t>e) Hunger</a:t>
            </a:r>
            <a:endParaRPr lang="en-AU"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331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fontScale="90000"/>
          </a:bodyPr>
          <a:lstStyle/>
          <a:p>
            <a:r>
              <a:rPr lang="en-US" sz="3200" b="0" i="0" u="none" strike="noStrike" baseline="0" dirty="0">
                <a:solidFill>
                  <a:srgbClr val="9D2135"/>
                </a:solidFill>
                <a:latin typeface="Calibri Light" panose="020F0302020204030204" pitchFamily="34" charset="0"/>
              </a:rPr>
              <a:t>Common Errors that show when trying to import to Respondus: </a:t>
            </a:r>
            <a:endParaRPr lang="en-US" sz="3200" b="0" i="0" u="none" strike="noStrike" baseline="0" dirty="0">
              <a:solidFill>
                <a:srgbClr val="000000"/>
              </a:solidFill>
              <a:latin typeface="Calibri Light" panose="020F0302020204030204" pitchFamily="34" charset="0"/>
            </a:endParaRPr>
          </a:p>
        </p:txBody>
      </p:sp>
      <p:sp>
        <p:nvSpPr>
          <p:cNvPr id="10" name="TextBox 9">
            <a:extLst>
              <a:ext uri="{FF2B5EF4-FFF2-40B4-BE49-F238E27FC236}">
                <a16:creationId xmlns:a16="http://schemas.microsoft.com/office/drawing/2014/main" id="{8266C38C-03F8-0CFC-8C3C-1367B34BE520}"/>
              </a:ext>
            </a:extLst>
          </p:cNvPr>
          <p:cNvSpPr txBox="1"/>
          <p:nvPr/>
        </p:nvSpPr>
        <p:spPr>
          <a:xfrm>
            <a:off x="607739" y="1305341"/>
            <a:ext cx="10976522" cy="4549835"/>
          </a:xfrm>
          <a:prstGeom prst="rect">
            <a:avLst/>
          </a:prstGeom>
          <a:noFill/>
        </p:spPr>
        <p:txBody>
          <a:bodyPr wrap="square" rtlCol="0">
            <a:spAutoFit/>
          </a:bodyPr>
          <a:lstStyle/>
          <a:p>
            <a:pPr>
              <a:lnSpc>
                <a:spcPct val="150000"/>
              </a:lnSpc>
            </a:pPr>
            <a:r>
              <a:rPr lang="en-US" sz="2800" b="0" i="0" u="none" strike="noStrike" baseline="0" dirty="0">
                <a:solidFill>
                  <a:srgbClr val="000000"/>
                </a:solidFill>
                <a:latin typeface="Calibri Light" panose="020F0302020204030204" pitchFamily="34" charset="0"/>
              </a:rPr>
              <a:t>• </a:t>
            </a:r>
            <a:r>
              <a:rPr lang="en-US" sz="2800" b="0" i="0" u="none" strike="noStrike" baseline="0" dirty="0">
                <a:solidFill>
                  <a:srgbClr val="000000"/>
                </a:solidFill>
                <a:latin typeface="Calibri" panose="020F0502020204030204" pitchFamily="34" charset="0"/>
              </a:rPr>
              <a:t>Space between the asterisks (*) and question letter. * 1) This is …… </a:t>
            </a:r>
          </a:p>
          <a:p>
            <a:pPr>
              <a:lnSpc>
                <a:spcPct val="150000"/>
              </a:lnSpc>
            </a:pPr>
            <a:r>
              <a:rPr lang="en-US" sz="2800" b="0" i="0" u="none" strike="noStrike" baseline="0" dirty="0">
                <a:solidFill>
                  <a:srgbClr val="000000"/>
                </a:solidFill>
                <a:latin typeface="Calibri" panose="020F0502020204030204" pitchFamily="34" charset="0"/>
              </a:rPr>
              <a:t>• Double space after the question letter and the start of the text. </a:t>
            </a:r>
          </a:p>
          <a:p>
            <a:pPr>
              <a:lnSpc>
                <a:spcPct val="150000"/>
              </a:lnSpc>
            </a:pPr>
            <a:r>
              <a:rPr lang="en-US" sz="2800" dirty="0">
                <a:solidFill>
                  <a:srgbClr val="000000"/>
                </a:solidFill>
                <a:latin typeface="Calibri" panose="020F0502020204030204" pitchFamily="34" charset="0"/>
              </a:rPr>
              <a:t>       </a:t>
            </a:r>
            <a:r>
              <a:rPr lang="en-US" sz="2800" b="0" i="0" u="none" strike="noStrike" baseline="0" dirty="0">
                <a:solidFill>
                  <a:srgbClr val="000000"/>
                </a:solidFill>
                <a:latin typeface="Calibri" panose="020F0502020204030204" pitchFamily="34" charset="0"/>
              </a:rPr>
              <a:t>*1)  This is …… </a:t>
            </a:r>
          </a:p>
          <a:p>
            <a:pPr marL="442913" indent="-442913">
              <a:lnSpc>
                <a:spcPct val="150000"/>
              </a:lnSpc>
            </a:pPr>
            <a:r>
              <a:rPr lang="en-US" sz="2800" b="0" i="0" u="none" strike="noStrike" baseline="0" dirty="0">
                <a:solidFill>
                  <a:srgbClr val="000000"/>
                </a:solidFill>
                <a:latin typeface="Calibri" panose="020F0502020204030204" pitchFamily="34" charset="0"/>
              </a:rPr>
              <a:t>• Forgetting to number a question or having the question number repeated. </a:t>
            </a:r>
          </a:p>
          <a:p>
            <a:pPr>
              <a:lnSpc>
                <a:spcPct val="150000"/>
              </a:lnSpc>
            </a:pPr>
            <a:r>
              <a:rPr lang="en-US" sz="2800" b="0" i="0" u="none" strike="noStrike" baseline="0" dirty="0">
                <a:solidFill>
                  <a:srgbClr val="000000"/>
                </a:solidFill>
                <a:latin typeface="Calibri" panose="020F0502020204030204" pitchFamily="34" charset="0"/>
              </a:rPr>
              <a:t>• Correct answer not identified with an asterisk (*). </a:t>
            </a:r>
          </a:p>
          <a:p>
            <a:pPr marL="442913" indent="-442913">
              <a:lnSpc>
                <a:spcPct val="150000"/>
              </a:lnSpc>
            </a:pPr>
            <a:r>
              <a:rPr lang="en-US" sz="2800" b="0" i="0" u="none" strike="noStrike" baseline="0" dirty="0">
                <a:solidFill>
                  <a:srgbClr val="000000"/>
                </a:solidFill>
                <a:latin typeface="Calibri" panose="020F0502020204030204" pitchFamily="34" charset="0"/>
              </a:rPr>
              <a:t>• Using Auto-numbering or bulleting when writing the questions. </a:t>
            </a:r>
            <a:endParaRPr lang="en-AU" dirty="0"/>
          </a:p>
        </p:txBody>
      </p:sp>
    </p:spTree>
    <p:extLst>
      <p:ext uri="{BB962C8B-B14F-4D97-AF65-F5344CB8AC3E}">
        <p14:creationId xmlns:p14="http://schemas.microsoft.com/office/powerpoint/2010/main" val="331277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sz="3200" b="0" i="0" u="none" strike="noStrike" baseline="0" dirty="0">
                <a:solidFill>
                  <a:srgbClr val="9D2135"/>
                </a:solidFill>
                <a:latin typeface="Calibri Light" panose="020F0302020204030204" pitchFamily="34" charset="0"/>
              </a:rPr>
              <a:t>Turning off AutoCorrect</a:t>
            </a:r>
            <a:endParaRPr lang="en-US" sz="3200" b="0" i="0" u="none" strike="noStrike" baseline="0" dirty="0">
              <a:solidFill>
                <a:srgbClr val="000000"/>
              </a:solidFill>
              <a:latin typeface="Calibri Light" panose="020F0302020204030204" pitchFamily="34" charset="0"/>
            </a:endParaRPr>
          </a:p>
        </p:txBody>
      </p:sp>
      <p:sp>
        <p:nvSpPr>
          <p:cNvPr id="10" name="TextBox 9">
            <a:extLst>
              <a:ext uri="{FF2B5EF4-FFF2-40B4-BE49-F238E27FC236}">
                <a16:creationId xmlns:a16="http://schemas.microsoft.com/office/drawing/2014/main" id="{8266C38C-03F8-0CFC-8C3C-1367B34BE520}"/>
              </a:ext>
            </a:extLst>
          </p:cNvPr>
          <p:cNvSpPr txBox="1"/>
          <p:nvPr/>
        </p:nvSpPr>
        <p:spPr>
          <a:xfrm>
            <a:off x="521209" y="1800413"/>
            <a:ext cx="4573279" cy="3257174"/>
          </a:xfrm>
          <a:prstGeom prst="rect">
            <a:avLst/>
          </a:prstGeom>
          <a:noFill/>
        </p:spPr>
        <p:txBody>
          <a:bodyPr wrap="square" rtlCol="0">
            <a:spAutoFit/>
          </a:bodyPr>
          <a:lstStyle/>
          <a:p>
            <a:pPr>
              <a:lnSpc>
                <a:spcPct val="150000"/>
              </a:lnSpc>
            </a:pPr>
            <a:r>
              <a:rPr lang="en-US" sz="2800" b="0" i="0" u="none" strike="noStrike" baseline="0" dirty="0">
                <a:solidFill>
                  <a:srgbClr val="000000"/>
                </a:solidFill>
                <a:latin typeface="Calibri Light" panose="020F0302020204030204" pitchFamily="34" charset="0"/>
              </a:rPr>
              <a:t>File &gt; Options &gt;</a:t>
            </a:r>
          </a:p>
          <a:p>
            <a:pPr>
              <a:lnSpc>
                <a:spcPct val="150000"/>
              </a:lnSpc>
            </a:pPr>
            <a:r>
              <a:rPr lang="en-US" sz="2800" dirty="0">
                <a:solidFill>
                  <a:srgbClr val="000000"/>
                </a:solidFill>
                <a:latin typeface="Calibri Light" panose="020F0302020204030204" pitchFamily="34" charset="0"/>
              </a:rPr>
              <a:t>Proofing &gt; </a:t>
            </a:r>
            <a:r>
              <a:rPr lang="en-US" sz="2800" dirty="0" err="1">
                <a:solidFill>
                  <a:srgbClr val="000000"/>
                </a:solidFill>
                <a:latin typeface="Calibri Light" panose="020F0302020204030204" pitchFamily="34" charset="0"/>
              </a:rPr>
              <a:t>AutoCorrectOptions</a:t>
            </a:r>
            <a:r>
              <a:rPr lang="en-US" sz="2800" dirty="0">
                <a:solidFill>
                  <a:srgbClr val="000000"/>
                </a:solidFill>
                <a:latin typeface="Calibri Light" panose="020F0302020204030204" pitchFamily="34" charset="0"/>
              </a:rPr>
              <a:t>… &gt; </a:t>
            </a:r>
            <a:endParaRPr lang="en-US" sz="2800" b="0" i="0" u="none" strike="noStrike" baseline="0" dirty="0">
              <a:solidFill>
                <a:srgbClr val="000000"/>
              </a:solidFill>
              <a:latin typeface="Calibri Light" panose="020F0302020204030204" pitchFamily="34" charset="0"/>
            </a:endParaRPr>
          </a:p>
          <a:p>
            <a:pPr>
              <a:lnSpc>
                <a:spcPct val="150000"/>
              </a:lnSpc>
            </a:pPr>
            <a:r>
              <a:rPr lang="en-US" sz="2800" dirty="0">
                <a:solidFill>
                  <a:srgbClr val="000000"/>
                </a:solidFill>
                <a:latin typeface="Calibri Light" panose="020F0302020204030204" pitchFamily="34" charset="0"/>
              </a:rPr>
              <a:t>AutoFormat As You type &gt; Automatic numbered list.</a:t>
            </a:r>
            <a:endParaRPr lang="en-US" sz="2800" b="0" i="0" u="none" strike="noStrike" baseline="0" dirty="0">
              <a:solidFill>
                <a:srgbClr val="000000"/>
              </a:solidFill>
              <a:latin typeface="Calibri" panose="020F050202020403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66A728D6-4D94-62F6-DEA4-8F74C68B2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018" y="1305341"/>
            <a:ext cx="6306430" cy="4563112"/>
          </a:xfrm>
          <a:prstGeom prst="rect">
            <a:avLst/>
          </a:prstGeom>
        </p:spPr>
      </p:pic>
      <p:sp>
        <p:nvSpPr>
          <p:cNvPr id="5" name="Rectangle 4">
            <a:extLst>
              <a:ext uri="{FF2B5EF4-FFF2-40B4-BE49-F238E27FC236}">
                <a16:creationId xmlns:a16="http://schemas.microsoft.com/office/drawing/2014/main" id="{2C8CD0B0-89AB-BF1B-CCBA-E75E88ED7040}"/>
              </a:ext>
            </a:extLst>
          </p:cNvPr>
          <p:cNvSpPr/>
          <p:nvPr/>
        </p:nvSpPr>
        <p:spPr>
          <a:xfrm>
            <a:off x="5181018" y="2115403"/>
            <a:ext cx="1410851" cy="34119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A1BA187B-2136-4EF4-C66F-7E619EBAB998}"/>
              </a:ext>
            </a:extLst>
          </p:cNvPr>
          <p:cNvSpPr/>
          <p:nvPr/>
        </p:nvSpPr>
        <p:spPr>
          <a:xfrm>
            <a:off x="9710785" y="2456597"/>
            <a:ext cx="1410851" cy="34119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CA48DF8-E83B-7D41-5B7E-2FE4CC034916}"/>
              </a:ext>
            </a:extLst>
          </p:cNvPr>
          <p:cNvSpPr/>
          <p:nvPr/>
        </p:nvSpPr>
        <p:spPr>
          <a:xfrm>
            <a:off x="8380953" y="4981432"/>
            <a:ext cx="1732038" cy="34119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2421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Go to Live Demo   </a:t>
            </a:r>
          </a:p>
        </p:txBody>
      </p:sp>
      <p:pic>
        <p:nvPicPr>
          <p:cNvPr id="7" name="Picture 6"/>
          <p:cNvPicPr>
            <a:picLocks noChangeAspect="1"/>
          </p:cNvPicPr>
          <p:nvPr/>
        </p:nvPicPr>
        <p:blipFill rotWithShape="1">
          <a:blip r:embed="rId3"/>
          <a:srcRect l="32738" r="1960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39035211"/>
      </p:ext>
    </p:extLst>
  </p:cSld>
  <p:clrMapOvr>
    <a:overrideClrMapping bg1="dk1" tx1="lt1" bg2="dk2" tx2="lt2" accent1="accent1" accent2="accent2" accent3="accent3" accent4="accent4" accent5="accent5" accent6="accent6" hlink="hlink" folHlink="folHlink"/>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D74B97-3DC3-44BA-BEEF-E47D6CFE8691}"/>
              </a:ext>
            </a:extLst>
          </p:cNvPr>
          <p:cNvPicPr>
            <a:picLocks noChangeAspect="1"/>
          </p:cNvPicPr>
          <p:nvPr/>
        </p:nvPicPr>
        <p:blipFill>
          <a:blip r:embed="rId3"/>
          <a:stretch>
            <a:fillRect/>
          </a:stretch>
        </p:blipFill>
        <p:spPr>
          <a:xfrm>
            <a:off x="1130512" y="1100667"/>
            <a:ext cx="4317575" cy="5571066"/>
          </a:xfrm>
          <a:prstGeom prst="rect">
            <a:avLst/>
          </a:prstGeom>
        </p:spPr>
      </p:pic>
      <p:pic>
        <p:nvPicPr>
          <p:cNvPr id="8" name="Picture 7">
            <a:extLst>
              <a:ext uri="{FF2B5EF4-FFF2-40B4-BE49-F238E27FC236}">
                <a16:creationId xmlns:a16="http://schemas.microsoft.com/office/drawing/2014/main" id="{733E559D-55EC-45A3-BF53-2B793318E1D7}"/>
              </a:ext>
            </a:extLst>
          </p:cNvPr>
          <p:cNvPicPr>
            <a:picLocks noChangeAspect="1"/>
          </p:cNvPicPr>
          <p:nvPr/>
        </p:nvPicPr>
        <p:blipFill>
          <a:blip r:embed="rId4"/>
          <a:stretch>
            <a:fillRect/>
          </a:stretch>
        </p:blipFill>
        <p:spPr>
          <a:xfrm>
            <a:off x="5854911" y="1100667"/>
            <a:ext cx="4317575" cy="5571066"/>
          </a:xfrm>
          <a:prstGeom prst="rect">
            <a:avLst/>
          </a:prstGeom>
        </p:spPr>
      </p:pic>
      <p:pic>
        <p:nvPicPr>
          <p:cNvPr id="3" name="Picture 2" descr="A yellow and black sign&#10;&#10;Description automatically generated with medium confidence">
            <a:extLst>
              <a:ext uri="{FF2B5EF4-FFF2-40B4-BE49-F238E27FC236}">
                <a16:creationId xmlns:a16="http://schemas.microsoft.com/office/drawing/2014/main" id="{8C37210A-498C-4DB5-9E48-38EEA3175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569"/>
            <a:ext cx="12192000" cy="5485262"/>
          </a:xfrm>
          <a:prstGeom prst="rect">
            <a:avLst/>
          </a:prstGeom>
        </p:spPr>
      </p:pic>
    </p:spTree>
    <p:extLst>
      <p:ext uri="{BB962C8B-B14F-4D97-AF65-F5344CB8AC3E}">
        <p14:creationId xmlns:p14="http://schemas.microsoft.com/office/powerpoint/2010/main" val="370054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hlinkClick r:id="rId3">
                  <a:extLst>
                    <a:ext uri="{A12FA001-AC4F-418D-AE19-62706E023703}">
                      <ahyp:hlinkClr xmlns:ahyp="http://schemas.microsoft.com/office/drawing/2018/hyperlinkcolor" val="tx"/>
                    </a:ext>
                  </a:extLst>
                </a:hlinkClick>
              </a:rPr>
              <a:t>Online Engagement and Teaching Hub</a:t>
            </a:r>
            <a:endParaRPr lang="en-AU" dirty="0">
              <a:solidFill>
                <a:srgbClr val="990033"/>
              </a:solidFill>
            </a:endParaRPr>
          </a:p>
        </p:txBody>
      </p:sp>
      <p:pic>
        <p:nvPicPr>
          <p:cNvPr id="9" name="Picture 8" descr="Two people&#10;&#10;Description automatically generated with low confidence">
            <a:hlinkClick r:id="rId4"/>
            <a:extLst>
              <a:ext uri="{FF2B5EF4-FFF2-40B4-BE49-F238E27FC236}">
                <a16:creationId xmlns:a16="http://schemas.microsoft.com/office/drawing/2014/main" id="{4D8053EF-F544-4366-AA30-6D659D977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8184" y="1537218"/>
            <a:ext cx="9359458" cy="4002192"/>
          </a:xfrm>
          <a:prstGeom prst="rect">
            <a:avLst/>
          </a:prstGeom>
        </p:spPr>
      </p:pic>
      <p:sp>
        <p:nvSpPr>
          <p:cNvPr id="5" name="TextBox 4">
            <a:extLst>
              <a:ext uri="{FF2B5EF4-FFF2-40B4-BE49-F238E27FC236}">
                <a16:creationId xmlns:a16="http://schemas.microsoft.com/office/drawing/2014/main" id="{999A7057-CC42-42AC-924F-E6922A95B253}"/>
              </a:ext>
            </a:extLst>
          </p:cNvPr>
          <p:cNvSpPr txBox="1"/>
          <p:nvPr/>
        </p:nvSpPr>
        <p:spPr>
          <a:xfrm>
            <a:off x="1218184" y="5753713"/>
            <a:ext cx="10647938" cy="830997"/>
          </a:xfrm>
          <a:prstGeom prst="rect">
            <a:avLst/>
          </a:prstGeom>
          <a:noFill/>
        </p:spPr>
        <p:txBody>
          <a:bodyPr wrap="square" rtlCol="0">
            <a:spAutoFit/>
          </a:bodyPr>
          <a:lstStyle/>
          <a:p>
            <a:r>
              <a:rPr lang="en-AU" sz="2400" dirty="0">
                <a:solidFill>
                  <a:srgbClr val="990033"/>
                </a:solidFill>
                <a:hlinkClick r:id="rId6">
                  <a:extLst>
                    <a:ext uri="{A12FA001-AC4F-418D-AE19-62706E023703}">
                      <ahyp:hlinkClr xmlns:ahyp="http://schemas.microsoft.com/office/drawing/2018/hyperlinkcolor" val="tx"/>
                    </a:ext>
                  </a:extLst>
                </a:hlinkClick>
              </a:rPr>
              <a:t>Respondus 4</a:t>
            </a:r>
            <a:endParaRPr lang="en-AU" sz="2400" dirty="0">
              <a:solidFill>
                <a:srgbClr val="990033"/>
              </a:solidFill>
            </a:endParaRPr>
          </a:p>
          <a:p>
            <a:r>
              <a:rPr lang="en-AU" sz="2400" dirty="0">
                <a:solidFill>
                  <a:srgbClr val="990033"/>
                </a:solidFill>
                <a:hlinkClick r:id="rId7">
                  <a:extLst>
                    <a:ext uri="{A12FA001-AC4F-418D-AE19-62706E023703}">
                      <ahyp:hlinkClr xmlns:ahyp="http://schemas.microsoft.com/office/drawing/2018/hyperlinkcolor" val="tx"/>
                    </a:ext>
                  </a:extLst>
                </a:hlinkClick>
              </a:rPr>
              <a:t>Quizzes in vUWS </a:t>
            </a:r>
            <a:endParaRPr lang="en-AU" sz="2400" dirty="0">
              <a:solidFill>
                <a:srgbClr val="990033"/>
              </a:solidFill>
            </a:endParaRPr>
          </a:p>
        </p:txBody>
      </p:sp>
    </p:spTree>
    <p:extLst>
      <p:ext uri="{BB962C8B-B14F-4D97-AF65-F5344CB8AC3E}">
        <p14:creationId xmlns:p14="http://schemas.microsoft.com/office/powerpoint/2010/main" val="185212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45CF6F-82D4-4655-910E-7974E06DC3B7}"/>
              </a:ext>
            </a:extLst>
          </p:cNvPr>
          <p:cNvSpPr txBox="1"/>
          <p:nvPr/>
        </p:nvSpPr>
        <p:spPr>
          <a:xfrm>
            <a:off x="646062" y="2599804"/>
            <a:ext cx="6318791" cy="3536498"/>
          </a:xfrm>
          <a:prstGeom prst="rect">
            <a:avLst/>
          </a:prstGeom>
        </p:spPr>
        <p:txBody>
          <a:bodyPr vert="horz" lIns="91440" tIns="45720" rIns="91440" bIns="45720" rtlCol="0" anchor="t">
            <a:noAutofit/>
          </a:bodyPr>
          <a:lstStyle/>
          <a:p>
            <a:pPr marL="285750" indent="-228600">
              <a:spcBef>
                <a:spcPts val="600"/>
              </a:spcBef>
              <a:spcAft>
                <a:spcPts val="600"/>
              </a:spcAft>
              <a:buFont typeface="Arial" panose="020B0604020202020204" pitchFamily="34" charset="0"/>
              <a:buChar char="•"/>
            </a:pPr>
            <a:r>
              <a:rPr lang="en-US" sz="3200" dirty="0">
                <a:solidFill>
                  <a:schemeClr val="tx2">
                    <a:lumMod val="75000"/>
                  </a:schemeClr>
                </a:solidFill>
              </a:rPr>
              <a:t>You can also find other </a:t>
            </a:r>
            <a:r>
              <a:rPr lang="en-US" sz="3200" b="1" dirty="0">
                <a:solidFill>
                  <a:schemeClr val="tx2">
                    <a:lumMod val="75000"/>
                  </a:schemeClr>
                </a:solidFill>
              </a:rPr>
              <a:t>Training Sessions </a:t>
            </a:r>
            <a:r>
              <a:rPr lang="en-US" sz="3200" dirty="0">
                <a:solidFill>
                  <a:schemeClr val="tx2">
                    <a:lumMod val="75000"/>
                  </a:schemeClr>
                </a:solidFill>
              </a:rPr>
              <a:t>on the Learning Futures Workshop Schedule website</a:t>
            </a:r>
          </a:p>
          <a:p>
            <a:pPr marL="285750" indent="-228600">
              <a:spcBef>
                <a:spcPts val="600"/>
              </a:spcBef>
              <a:spcAft>
                <a:spcPts val="600"/>
              </a:spcAft>
              <a:buFont typeface="Arial" panose="020B0604020202020204" pitchFamily="34" charset="0"/>
              <a:buChar char="•"/>
            </a:pPr>
            <a:r>
              <a:rPr lang="en-US" sz="3200" b="1" dirty="0">
                <a:solidFill>
                  <a:schemeClr val="tx2">
                    <a:lumMod val="75000"/>
                  </a:schemeClr>
                </a:solidFill>
              </a:rPr>
              <a:t>Self help articles </a:t>
            </a:r>
            <a:r>
              <a:rPr lang="en-US" sz="3200" dirty="0">
                <a:solidFill>
                  <a:schemeClr val="tx2">
                    <a:lumMod val="75000"/>
                  </a:schemeClr>
                </a:solidFill>
              </a:rPr>
              <a:t>(vUWS support)</a:t>
            </a:r>
          </a:p>
          <a:p>
            <a:pPr marL="285750" indent="-228600">
              <a:spcBef>
                <a:spcPts val="600"/>
              </a:spcBef>
              <a:spcAft>
                <a:spcPts val="600"/>
              </a:spcAft>
              <a:buFont typeface="Arial" panose="020B0604020202020204" pitchFamily="34" charset="0"/>
              <a:buChar char="•"/>
            </a:pPr>
            <a:r>
              <a:rPr lang="en-US" sz="3200" dirty="0">
                <a:solidFill>
                  <a:schemeClr val="tx2">
                    <a:lumMod val="75000"/>
                  </a:schemeClr>
                </a:solidFill>
              </a:rPr>
              <a:t>Support through </a:t>
            </a:r>
            <a:r>
              <a:rPr lang="en-US" sz="3200" b="1" dirty="0">
                <a:solidFill>
                  <a:schemeClr val="tx2">
                    <a:lumMod val="75000"/>
                  </a:schemeClr>
                </a:solidFill>
              </a:rPr>
              <a:t>Western Now</a:t>
            </a:r>
          </a:p>
          <a:p>
            <a:pPr marL="285750" indent="-228600">
              <a:spcBef>
                <a:spcPts val="600"/>
              </a:spcBef>
              <a:spcAft>
                <a:spcPts val="600"/>
              </a:spcAft>
              <a:buFont typeface="Arial" panose="020B0604020202020204" pitchFamily="34" charset="0"/>
              <a:buChar char="•"/>
            </a:pPr>
            <a:r>
              <a:rPr lang="en-US" sz="3200" b="1" dirty="0">
                <a:solidFill>
                  <a:schemeClr val="tx2">
                    <a:lumMod val="75000"/>
                  </a:schemeClr>
                </a:solidFill>
              </a:rPr>
              <a:t>101 Support Consultation</a:t>
            </a:r>
          </a:p>
        </p:txBody>
      </p:sp>
      <p:grpSp>
        <p:nvGrpSpPr>
          <p:cNvPr id="1045" name="Group 104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046" name="Freeform: Shape 104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2556C6DC-ADBA-4AF5-865B-1ED0E8E960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5" t="6565" r="8008" b="4556"/>
          <a:stretch/>
        </p:blipFill>
        <p:spPr bwMode="auto">
          <a:xfrm>
            <a:off x="7962900" y="2057401"/>
            <a:ext cx="3594100" cy="3536498"/>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6B54BD02-ECFA-42CE-925D-A5DF4DCAF912}"/>
              </a:ext>
            </a:extLst>
          </p:cNvPr>
          <p:cNvSpPr txBox="1">
            <a:spLocks/>
          </p:cNvSpPr>
          <p:nvPr/>
        </p:nvSpPr>
        <p:spPr>
          <a:xfrm>
            <a:off x="288486" y="540270"/>
            <a:ext cx="9919028" cy="793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AU" sz="5400" b="1" dirty="0">
                <a:solidFill>
                  <a:srgbClr val="990033"/>
                </a:solidFill>
                <a:latin typeface="Open Sans" panose="020B0606030504020204" pitchFamily="34" charset="0"/>
                <a:ea typeface="Open Sans" panose="020B0606030504020204" pitchFamily="34" charset="0"/>
                <a:cs typeface="Open Sans" panose="020B0606030504020204" pitchFamily="34" charset="0"/>
              </a:rPr>
              <a:t>Further information</a:t>
            </a:r>
          </a:p>
        </p:txBody>
      </p:sp>
      <p:sp>
        <p:nvSpPr>
          <p:cNvPr id="2" name="TextBox 1">
            <a:extLst>
              <a:ext uri="{FF2B5EF4-FFF2-40B4-BE49-F238E27FC236}">
                <a16:creationId xmlns:a16="http://schemas.microsoft.com/office/drawing/2014/main" id="{49468FA4-5FF4-0B57-4BAE-FFD3763F5427}"/>
              </a:ext>
            </a:extLst>
          </p:cNvPr>
          <p:cNvSpPr txBox="1"/>
          <p:nvPr/>
        </p:nvSpPr>
        <p:spPr>
          <a:xfrm>
            <a:off x="410087" y="1670516"/>
            <a:ext cx="6318791" cy="523220"/>
          </a:xfrm>
          <a:prstGeom prst="rect">
            <a:avLst/>
          </a:prstGeom>
          <a:noFill/>
        </p:spPr>
        <p:txBody>
          <a:bodyPr wrap="square" rtlCol="0">
            <a:spAutoFit/>
          </a:bodyPr>
          <a:lstStyle/>
          <a:p>
            <a:r>
              <a:rPr lang="en-AU" sz="2800" b="1" i="0" dirty="0">
                <a:solidFill>
                  <a:srgbClr val="990033"/>
                </a:solidFill>
                <a:effectLst/>
                <a:latin typeface="Gotham Narrow 7r"/>
              </a:rPr>
              <a:t>Digital Learning Support Page</a:t>
            </a:r>
          </a:p>
        </p:txBody>
      </p:sp>
    </p:spTree>
    <p:extLst>
      <p:ext uri="{BB962C8B-B14F-4D97-AF65-F5344CB8AC3E}">
        <p14:creationId xmlns:p14="http://schemas.microsoft.com/office/powerpoint/2010/main" val="286053688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6E9-5633-46F0-B768-4C215AF5B60E}"/>
              </a:ext>
            </a:extLst>
          </p:cNvPr>
          <p:cNvSpPr>
            <a:spLocks noGrp="1"/>
          </p:cNvSpPr>
          <p:nvPr>
            <p:ph type="title"/>
          </p:nvPr>
        </p:nvSpPr>
        <p:spPr>
          <a:xfrm>
            <a:off x="660071" y="553932"/>
            <a:ext cx="9919028" cy="793840"/>
          </a:xfrm>
        </p:spPr>
        <p:txBody>
          <a:bodyPr/>
          <a:lstStyle/>
          <a:p>
            <a:r>
              <a:rPr lang="en-AU" sz="5751" dirty="0">
                <a:latin typeface="Open Sans" panose="020B0606030504020204" pitchFamily="34" charset="0"/>
                <a:ea typeface="Open Sans" panose="020B0606030504020204" pitchFamily="34" charset="0"/>
                <a:cs typeface="Open Sans" panose="020B0606030504020204" pitchFamily="34" charset="0"/>
              </a:rPr>
              <a:t>Tell us what you think!</a:t>
            </a:r>
          </a:p>
        </p:txBody>
      </p:sp>
      <p:sp>
        <p:nvSpPr>
          <p:cNvPr id="3" name="Content Placeholder 2">
            <a:extLst>
              <a:ext uri="{FF2B5EF4-FFF2-40B4-BE49-F238E27FC236}">
                <a16:creationId xmlns:a16="http://schemas.microsoft.com/office/drawing/2014/main" id="{14A594E9-DE9D-4B74-99AC-177243F452E8}"/>
              </a:ext>
            </a:extLst>
          </p:cNvPr>
          <p:cNvSpPr>
            <a:spLocks noGrp="1"/>
          </p:cNvSpPr>
          <p:nvPr>
            <p:ph idx="1"/>
          </p:nvPr>
        </p:nvSpPr>
        <p:spPr>
          <a:xfrm>
            <a:off x="434783" y="2100777"/>
            <a:ext cx="6256924" cy="3352800"/>
          </a:xfrm>
        </p:spPr>
        <p:txBody>
          <a:bodyPr>
            <a:normAutofit/>
          </a:bodyPr>
          <a:lstStyle/>
          <a:p>
            <a:pPr marL="342900" indent="-342900">
              <a:lnSpc>
                <a:spcPct val="100000"/>
              </a:lnSpc>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Did you like the workshop design and delivery?</a:t>
            </a:r>
          </a:p>
          <a:p>
            <a:pPr marL="342900" indent="-342900">
              <a:lnSpc>
                <a:spcPct val="100000"/>
              </a:lnSpc>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What would you like to know more about?</a:t>
            </a:r>
          </a:p>
          <a:p>
            <a:pPr hangingPunct="1">
              <a:lnSpc>
                <a:spcPct val="100000"/>
              </a:lnSpc>
              <a:buFont typeface="Arial" panose="020B0604020202020204" pitchFamily="34" charset="0"/>
              <a:buNone/>
            </a:pPr>
            <a:endParaRPr lang="en-AU" b="0" noProof="0" dirty="0">
              <a:latin typeface="Open Sans" panose="020B0606030504020204" pitchFamily="34" charset="0"/>
              <a:ea typeface="Open Sans" panose="020B0606030504020204" pitchFamily="34" charset="0"/>
              <a:cs typeface="Open Sans" panose="020B0606030504020204" pitchFamily="34" charset="0"/>
            </a:endParaRPr>
          </a:p>
          <a:p>
            <a:pPr hangingPunct="1">
              <a:lnSpc>
                <a:spcPct val="100000"/>
              </a:lnSpc>
              <a:buFont typeface="Arial" panose="020B0604020202020204" pitchFamily="34" charset="0"/>
              <a:buNone/>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 should only take 3 minutes</a:t>
            </a:r>
            <a:endParaRPr lang="en-AU" b="0" i="1"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endParaRPr lang="en-AU" noProof="0" dirty="0"/>
          </a:p>
        </p:txBody>
      </p:sp>
      <p:sp>
        <p:nvSpPr>
          <p:cNvPr id="5" name="Rectangle 4">
            <a:extLst>
              <a:ext uri="{FF2B5EF4-FFF2-40B4-BE49-F238E27FC236}">
                <a16:creationId xmlns:a16="http://schemas.microsoft.com/office/drawing/2014/main" id="{B53EFD93-3ACA-430C-A797-4294D6D9CF27}"/>
              </a:ext>
            </a:extLst>
          </p:cNvPr>
          <p:cNvSpPr/>
          <p:nvPr/>
        </p:nvSpPr>
        <p:spPr>
          <a:xfrm>
            <a:off x="2494858" y="5942431"/>
            <a:ext cx="7694797" cy="769441"/>
          </a:xfrm>
          <a:prstGeom prst="rect">
            <a:avLst/>
          </a:prstGeom>
        </p:spPr>
        <p:txBody>
          <a:bodyPr wrap="square">
            <a:spAutoFit/>
          </a:bodyPr>
          <a:lstStyle/>
          <a:p>
            <a:pPr algn="ctr"/>
            <a:r>
              <a:rPr lang="en-AU" sz="220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p>
        </p:txBody>
      </p:sp>
      <p:pic>
        <p:nvPicPr>
          <p:cNvPr id="4" name="Picture 2">
            <a:extLst>
              <a:ext uri="{FF2B5EF4-FFF2-40B4-BE49-F238E27FC236}">
                <a16:creationId xmlns:a16="http://schemas.microsoft.com/office/drawing/2014/main" id="{3FF7FBA3-6ABF-417B-9A48-A973CD3BFC1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995" y="2100778"/>
            <a:ext cx="4743888" cy="308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7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F8D5C-72D3-47C7-94D5-3A02EFDC76B4}"/>
              </a:ext>
            </a:extLst>
          </p:cNvPr>
          <p:cNvSpPr>
            <a:spLocks noGrp="1"/>
          </p:cNvSpPr>
          <p:nvPr>
            <p:ph type="title"/>
          </p:nvPr>
        </p:nvSpPr>
        <p:spPr/>
        <p:txBody>
          <a:bodyPr>
            <a:normAutofit fontScale="90000"/>
          </a:bodyPr>
          <a:lstStyle/>
          <a:p>
            <a:r>
              <a:rPr lang="en-AU" dirty="0"/>
              <a:t>End </a:t>
            </a:r>
          </a:p>
        </p:txBody>
      </p:sp>
    </p:spTree>
    <p:extLst>
      <p:ext uri="{BB962C8B-B14F-4D97-AF65-F5344CB8AC3E}">
        <p14:creationId xmlns:p14="http://schemas.microsoft.com/office/powerpoint/2010/main" val="374515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AC79-7886-3642-5FC7-99B16C7A20D4}"/>
              </a:ext>
            </a:extLst>
          </p:cNvPr>
          <p:cNvSpPr>
            <a:spLocks noGrp="1"/>
          </p:cNvSpPr>
          <p:nvPr>
            <p:ph type="title"/>
          </p:nvPr>
        </p:nvSpPr>
        <p:spPr/>
        <p:txBody>
          <a:bodyPr/>
          <a:lstStyle/>
          <a:p>
            <a:r>
              <a:rPr lang="en-AU" b="1" spc="-100" dirty="0">
                <a:solidFill>
                  <a:srgbClr val="990033"/>
                </a:solidFill>
              </a:rPr>
              <a:t>ACKNOWLEDGEMENT OF COUNTRY</a:t>
            </a:r>
            <a:endParaRPr lang="en-AU" dirty="0"/>
          </a:p>
        </p:txBody>
      </p:sp>
      <p:sp>
        <p:nvSpPr>
          <p:cNvPr id="3" name="Content Placeholder 1">
            <a:extLst>
              <a:ext uri="{FF2B5EF4-FFF2-40B4-BE49-F238E27FC236}">
                <a16:creationId xmlns:a16="http://schemas.microsoft.com/office/drawing/2014/main" id="{FCF0E90E-7718-7B3C-5ECD-61E10A9DABB0}"/>
              </a:ext>
            </a:extLst>
          </p:cNvPr>
          <p:cNvSpPr txBox="1">
            <a:spLocks/>
          </p:cNvSpPr>
          <p:nvPr/>
        </p:nvSpPr>
        <p:spPr>
          <a:xfrm>
            <a:off x="615086" y="1503082"/>
            <a:ext cx="5750153" cy="4983420"/>
          </a:xfrm>
          <a:prstGeom prst="rect">
            <a:avLst/>
          </a:prstGeom>
        </p:spPr>
        <p:txBody>
          <a:bodyPr vert="horz" lIns="121920" tIns="60960" rIns="121920" bIns="60960" rtlCol="0" anchor="ctr">
            <a:normAutofit fontScale="92500"/>
          </a:bodyPr>
          <a:lstStyle>
            <a:defPPr>
              <a:defRPr lang="en-US"/>
            </a:defPPr>
            <a:lvl1pPr marL="0" algn="l" defTabSz="685800" rtl="0" eaLnBrk="1" latinLnBrk="0" hangingPunct="1">
              <a:defRPr sz="900" kern="1200" baseline="0">
                <a:solidFill>
                  <a:schemeClr val="tx1">
                    <a:lumMod val="65000"/>
                    <a:lumOff val="3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spcAft>
                <a:spcPts val="800"/>
              </a:spcAft>
            </a:pPr>
            <a:r>
              <a:rPr lang="en-GB" sz="2667" dirty="0">
                <a:latin typeface="Open Sans" panose="020B0606030504020204" pitchFamily="34" charset="0"/>
                <a:ea typeface="Open Sans" panose="020B0606030504020204" pitchFamily="34" charset="0"/>
                <a:cs typeface="Open Sans" panose="020B0606030504020204" pitchFamily="34" charset="0"/>
              </a:rPr>
              <a:t>With respect for Aboriginal cultural protocol and out of recognition that its campuses occupy their traditional lands, Western Sydney University acknowledges the </a:t>
            </a:r>
            <a:r>
              <a:rPr lang="en-GB" sz="2667" b="1" dirty="0" err="1">
                <a:latin typeface="Open Sans" panose="020B0606030504020204" pitchFamily="34" charset="0"/>
                <a:ea typeface="Open Sans" panose="020B0606030504020204" pitchFamily="34" charset="0"/>
                <a:cs typeface="Open Sans" panose="020B0606030504020204" pitchFamily="34" charset="0"/>
              </a:rPr>
              <a:t>Darug</a:t>
            </a:r>
            <a:r>
              <a:rPr lang="en-GB" sz="2667" dirty="0">
                <a:latin typeface="Open Sans" panose="020B0606030504020204" pitchFamily="34" charset="0"/>
                <a:ea typeface="Open Sans" panose="020B0606030504020204" pitchFamily="34" charset="0"/>
                <a:cs typeface="Open Sans" panose="020B0606030504020204" pitchFamily="34" charset="0"/>
              </a:rPr>
              <a:t>, </a:t>
            </a:r>
            <a:r>
              <a:rPr lang="en-GB" sz="2667" b="1" dirty="0">
                <a:latin typeface="Open Sans" panose="020B0606030504020204" pitchFamily="34" charset="0"/>
                <a:ea typeface="Open Sans" panose="020B0606030504020204" pitchFamily="34" charset="0"/>
                <a:cs typeface="Open Sans" panose="020B0606030504020204" pitchFamily="34" charset="0"/>
              </a:rPr>
              <a:t>Eora</a:t>
            </a:r>
            <a:r>
              <a:rPr lang="en-GB" sz="2667" dirty="0">
                <a:latin typeface="Open Sans" panose="020B0606030504020204" pitchFamily="34" charset="0"/>
                <a:ea typeface="Open Sans" panose="020B0606030504020204" pitchFamily="34" charset="0"/>
                <a:cs typeface="Open Sans" panose="020B0606030504020204" pitchFamily="34" charset="0"/>
              </a:rPr>
              <a:t>, </a:t>
            </a:r>
            <a:r>
              <a:rPr lang="en-GB" sz="2667" b="1" dirty="0" err="1">
                <a:latin typeface="Open Sans" panose="020B0606030504020204" pitchFamily="34" charset="0"/>
                <a:ea typeface="Open Sans" panose="020B0606030504020204" pitchFamily="34" charset="0"/>
                <a:cs typeface="Open Sans" panose="020B0606030504020204" pitchFamily="34" charset="0"/>
              </a:rPr>
              <a:t>Dharawal</a:t>
            </a:r>
            <a:r>
              <a:rPr lang="en-GB" sz="2667" dirty="0">
                <a:latin typeface="Open Sans" panose="020B0606030504020204" pitchFamily="34" charset="0"/>
                <a:ea typeface="Open Sans" panose="020B0606030504020204" pitchFamily="34" charset="0"/>
                <a:cs typeface="Open Sans" panose="020B0606030504020204" pitchFamily="34" charset="0"/>
              </a:rPr>
              <a:t> (also referred to as </a:t>
            </a:r>
            <a:r>
              <a:rPr lang="en-GB" sz="2667" b="1" dirty="0" err="1">
                <a:latin typeface="Open Sans" panose="020B0606030504020204" pitchFamily="34" charset="0"/>
                <a:ea typeface="Open Sans" panose="020B0606030504020204" pitchFamily="34" charset="0"/>
                <a:cs typeface="Open Sans" panose="020B0606030504020204" pitchFamily="34" charset="0"/>
              </a:rPr>
              <a:t>Tharawal</a:t>
            </a:r>
            <a:r>
              <a:rPr lang="en-GB" sz="2667" dirty="0">
                <a:latin typeface="Open Sans" panose="020B0606030504020204" pitchFamily="34" charset="0"/>
                <a:ea typeface="Open Sans" panose="020B0606030504020204" pitchFamily="34" charset="0"/>
                <a:cs typeface="Open Sans" panose="020B0606030504020204" pitchFamily="34" charset="0"/>
              </a:rPr>
              <a:t>) and </a:t>
            </a:r>
            <a:r>
              <a:rPr lang="en-GB" sz="2667" b="1" dirty="0">
                <a:latin typeface="Open Sans" panose="020B0606030504020204" pitchFamily="34" charset="0"/>
                <a:ea typeface="Open Sans" panose="020B0606030504020204" pitchFamily="34" charset="0"/>
                <a:cs typeface="Open Sans" panose="020B0606030504020204" pitchFamily="34" charset="0"/>
              </a:rPr>
              <a:t>Wiradjuri</a:t>
            </a:r>
            <a:r>
              <a:rPr lang="en-GB" sz="2667" dirty="0">
                <a:latin typeface="Open Sans" panose="020B0606030504020204" pitchFamily="34" charset="0"/>
                <a:ea typeface="Open Sans" panose="020B0606030504020204" pitchFamily="34" charset="0"/>
                <a:cs typeface="Open Sans" panose="020B0606030504020204" pitchFamily="34" charset="0"/>
              </a:rPr>
              <a:t> peoples and thanks them for their support of its work on their lands (Greater Western Sydney and beyond).</a:t>
            </a:r>
            <a:endParaRPr lang="en-AU" sz="2667"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00E35CEE-0EB7-ABB4-6B45-33EC1A4E98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239" y="1503082"/>
            <a:ext cx="5491816" cy="5118372"/>
          </a:xfrm>
          <a:prstGeom prst="rect">
            <a:avLst/>
          </a:prstGeom>
        </p:spPr>
      </p:pic>
    </p:spTree>
    <p:extLst>
      <p:ext uri="{BB962C8B-B14F-4D97-AF65-F5344CB8AC3E}">
        <p14:creationId xmlns:p14="http://schemas.microsoft.com/office/powerpoint/2010/main" val="15473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email&#10;&#10;Description automatically generated">
            <a:extLst>
              <a:ext uri="{FF2B5EF4-FFF2-40B4-BE49-F238E27FC236}">
                <a16:creationId xmlns:a16="http://schemas.microsoft.com/office/drawing/2014/main" id="{38ADA8FF-30A2-5840-B181-C4E91247798D}"/>
              </a:ext>
            </a:extLst>
          </p:cNvPr>
          <p:cNvPicPr>
            <a:picLocks noChangeAspect="1"/>
          </p:cNvPicPr>
          <p:nvPr/>
        </p:nvPicPr>
        <p:blipFill rotWithShape="1">
          <a:blip r:embed="rId3"/>
          <a:srcRect l="14568" t="1657" r="14235" b="11670"/>
          <a:stretch/>
        </p:blipFill>
        <p:spPr>
          <a:xfrm>
            <a:off x="1279302" y="130670"/>
            <a:ext cx="9633395" cy="6596659"/>
          </a:xfrm>
          <a:prstGeom prst="rect">
            <a:avLst/>
          </a:prstGeom>
        </p:spPr>
      </p:pic>
    </p:spTree>
    <p:extLst>
      <p:ext uri="{BB962C8B-B14F-4D97-AF65-F5344CB8AC3E}">
        <p14:creationId xmlns:p14="http://schemas.microsoft.com/office/powerpoint/2010/main" val="164046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044B200-7E78-4A95-B221-28B74AB8FBF6}"/>
              </a:ext>
              <a:ext uri="{C183D7F6-B498-43B3-948B-1728B52AA6E4}">
                <adec:decorative xmlns:adec="http://schemas.microsoft.com/office/drawing/2017/decorative" val="1"/>
              </a:ext>
            </a:extLst>
          </p:cNvPr>
          <p:cNvGrpSpPr/>
          <p:nvPr/>
        </p:nvGrpSpPr>
        <p:grpSpPr>
          <a:xfrm>
            <a:off x="6731786" y="664718"/>
            <a:ext cx="4899923" cy="5528564"/>
            <a:chOff x="14307032" y="1759146"/>
            <a:chExt cx="9799844" cy="11057127"/>
          </a:xfrm>
        </p:grpSpPr>
        <p:pic>
          <p:nvPicPr>
            <p:cNvPr id="23" name="Picture 8">
              <a:extLst>
                <a:ext uri="{FF2B5EF4-FFF2-40B4-BE49-F238E27FC236}">
                  <a16:creationId xmlns:a16="http://schemas.microsoft.com/office/drawing/2014/main" id="{196AA6F4-51B9-4428-8447-A6877BFF8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9786" y="1759146"/>
              <a:ext cx="5189828" cy="54391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B3C70B01-BDA0-4A1A-996F-377E2A4746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9818" y="9624815"/>
              <a:ext cx="6806562" cy="31914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F84B94C3-183D-46FF-BCBE-B34416C22B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3575" y="3084550"/>
              <a:ext cx="4320868" cy="7034802"/>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223">
              <a:extLst>
                <a:ext uri="{FF2B5EF4-FFF2-40B4-BE49-F238E27FC236}">
                  <a16:creationId xmlns:a16="http://schemas.microsoft.com/office/drawing/2014/main" id="{64E3E65D-AC24-4914-8E36-E57775CBA316}"/>
                </a:ext>
              </a:extLst>
            </p:cNvPr>
            <p:cNvSpPr/>
            <p:nvPr/>
          </p:nvSpPr>
          <p:spPr>
            <a:xfrm>
              <a:off x="20982531" y="3125304"/>
              <a:ext cx="3124345" cy="3124345"/>
            </a:xfrm>
            <a:prstGeom prst="rect">
              <a:avLst/>
            </a:prstGeom>
            <a:ln w="88900">
              <a:solidFill>
                <a:srgbClr val="FFC000"/>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sp>
          <p:nvSpPr>
            <p:cNvPr id="27" name="Shape 224">
              <a:extLst>
                <a:ext uri="{FF2B5EF4-FFF2-40B4-BE49-F238E27FC236}">
                  <a16:creationId xmlns:a16="http://schemas.microsoft.com/office/drawing/2014/main" id="{6FB49C33-5335-4F27-ADAB-261CF604CD68}"/>
                </a:ext>
              </a:extLst>
            </p:cNvPr>
            <p:cNvSpPr/>
            <p:nvPr/>
          </p:nvSpPr>
          <p:spPr>
            <a:xfrm>
              <a:off x="14307032" y="2224217"/>
              <a:ext cx="1325404" cy="1325404"/>
            </a:xfrm>
            <a:prstGeom prst="rect">
              <a:avLst/>
            </a:prstGeom>
            <a:ln w="88900">
              <a:solidFill>
                <a:srgbClr val="FFC000"/>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sp>
          <p:nvSpPr>
            <p:cNvPr id="28" name="Shape 225">
              <a:extLst>
                <a:ext uri="{FF2B5EF4-FFF2-40B4-BE49-F238E27FC236}">
                  <a16:creationId xmlns:a16="http://schemas.microsoft.com/office/drawing/2014/main" id="{A7D7D9E1-9D0A-4BEF-A6E6-1646CE42CCD8}"/>
                </a:ext>
              </a:extLst>
            </p:cNvPr>
            <p:cNvSpPr/>
            <p:nvPr/>
          </p:nvSpPr>
          <p:spPr>
            <a:xfrm>
              <a:off x="19063224" y="9522052"/>
              <a:ext cx="1562716" cy="1562716"/>
            </a:xfrm>
            <a:prstGeom prst="rect">
              <a:avLst/>
            </a:prstGeom>
            <a:ln w="88900">
              <a:solidFill>
                <a:srgbClr val="FFC000"/>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grpSp>
      <p:pic>
        <p:nvPicPr>
          <p:cNvPr id="4" name="Picture 3">
            <a:extLst>
              <a:ext uri="{FF2B5EF4-FFF2-40B4-BE49-F238E27FC236}">
                <a16:creationId xmlns:a16="http://schemas.microsoft.com/office/drawing/2014/main" id="{B9B702CD-9CF3-4E59-88F6-02C97E3C974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13309" y="312786"/>
            <a:ext cx="5046906" cy="6438899"/>
          </a:xfrm>
          <a:prstGeom prst="rect">
            <a:avLst/>
          </a:prstGeom>
        </p:spPr>
      </p:pic>
    </p:spTree>
    <p:custDataLst>
      <p:tags r:id="rId1"/>
    </p:custDataLst>
    <p:extLst>
      <p:ext uri="{BB962C8B-B14F-4D97-AF65-F5344CB8AC3E}">
        <p14:creationId xmlns:p14="http://schemas.microsoft.com/office/powerpoint/2010/main" val="33827017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rPr>
              <a:t>Find Respondus 4 in vUWS.</a:t>
            </a:r>
            <a:endParaRPr lang="en-AU" dirty="0">
              <a:solidFill>
                <a:srgbClr val="990033"/>
              </a:solidFill>
            </a:endParaRPr>
          </a:p>
        </p:txBody>
      </p:sp>
      <p:pic>
        <p:nvPicPr>
          <p:cNvPr id="4" name="Picture 3">
            <a:extLst>
              <a:ext uri="{FF2B5EF4-FFF2-40B4-BE49-F238E27FC236}">
                <a16:creationId xmlns:a16="http://schemas.microsoft.com/office/drawing/2014/main" id="{80CA9569-32C9-43BA-BB44-B81A3CB58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9" y="1383673"/>
            <a:ext cx="10784581" cy="1108804"/>
          </a:xfrm>
          <a:prstGeom prst="rect">
            <a:avLst/>
          </a:prstGeom>
        </p:spPr>
      </p:pic>
      <p:pic>
        <p:nvPicPr>
          <p:cNvPr id="7" name="Picture 6" descr="Graphical user interface, application, website&#10;&#10;Description automatically generated">
            <a:extLst>
              <a:ext uri="{FF2B5EF4-FFF2-40B4-BE49-F238E27FC236}">
                <a16:creationId xmlns:a16="http://schemas.microsoft.com/office/drawing/2014/main" id="{A20580A0-FECF-0547-5A97-37BC98E44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505" y="2818080"/>
            <a:ext cx="7195358" cy="3467948"/>
          </a:xfrm>
          <a:prstGeom prst="rect">
            <a:avLst/>
          </a:prstGeom>
        </p:spPr>
      </p:pic>
      <p:sp>
        <p:nvSpPr>
          <p:cNvPr id="8" name="Rectangle 7">
            <a:extLst>
              <a:ext uri="{FF2B5EF4-FFF2-40B4-BE49-F238E27FC236}">
                <a16:creationId xmlns:a16="http://schemas.microsoft.com/office/drawing/2014/main" id="{E28AB41D-6C8A-B537-512A-2C1744288364}"/>
              </a:ext>
            </a:extLst>
          </p:cNvPr>
          <p:cNvSpPr/>
          <p:nvPr/>
        </p:nvSpPr>
        <p:spPr>
          <a:xfrm>
            <a:off x="6607277" y="4911213"/>
            <a:ext cx="2418736" cy="84065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266C38C-03F8-0CFC-8C3C-1367B34BE520}"/>
              </a:ext>
            </a:extLst>
          </p:cNvPr>
          <p:cNvSpPr txBox="1"/>
          <p:nvPr/>
        </p:nvSpPr>
        <p:spPr>
          <a:xfrm>
            <a:off x="521209" y="2639961"/>
            <a:ext cx="3748296" cy="3693319"/>
          </a:xfrm>
          <a:prstGeom prst="rect">
            <a:avLst/>
          </a:prstGeom>
          <a:noFill/>
        </p:spPr>
        <p:txBody>
          <a:bodyPr wrap="square" rtlCol="0">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Login into vUWS</a:t>
            </a:r>
          </a:p>
          <a:p>
            <a:pPr marR="0" lvl="0" algn="l" defTabSz="685800" rtl="0" eaLnBrk="1" fontAlgn="auto" latinLnBrk="0" hangingPunct="1">
              <a:lnSpc>
                <a:spcPct val="100000"/>
              </a:lnSpc>
              <a:spcBef>
                <a:spcPts val="0"/>
              </a:spcBef>
              <a:spcAft>
                <a:spcPts val="0"/>
              </a:spcAft>
              <a:buClrTx/>
              <a:buSzTx/>
              <a:tabLst/>
              <a:defRPr/>
            </a:pPr>
            <a:endPar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Select </a:t>
            </a:r>
            <a:r>
              <a:rPr lang="en-US" sz="2400" b="1"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Staff Support </a:t>
            </a:r>
            <a:r>
              <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from the top right menu</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Centre panel, you will find the </a:t>
            </a:r>
            <a:r>
              <a:rPr lang="en-US" sz="2400" b="1"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download link </a:t>
            </a:r>
            <a:r>
              <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for Respondus 4.</a:t>
            </a:r>
          </a:p>
          <a:p>
            <a:endParaRPr lang="en-AU" dirty="0"/>
          </a:p>
        </p:txBody>
      </p:sp>
    </p:spTree>
    <p:extLst>
      <p:ext uri="{BB962C8B-B14F-4D97-AF65-F5344CB8AC3E}">
        <p14:creationId xmlns:p14="http://schemas.microsoft.com/office/powerpoint/2010/main" val="257671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dirty="0">
                <a:solidFill>
                  <a:srgbClr val="990033"/>
                </a:solidFill>
              </a:rPr>
              <a:t>Respondus 4 license info.</a:t>
            </a:r>
            <a:endParaRPr lang="en-AU" dirty="0">
              <a:solidFill>
                <a:srgbClr val="990033"/>
              </a:solidFill>
            </a:endParaRPr>
          </a:p>
        </p:txBody>
      </p:sp>
      <p:pic>
        <p:nvPicPr>
          <p:cNvPr id="5" name="Picture 4" descr="Text&#10;&#10;Description automatically generated">
            <a:extLst>
              <a:ext uri="{FF2B5EF4-FFF2-40B4-BE49-F238E27FC236}">
                <a16:creationId xmlns:a16="http://schemas.microsoft.com/office/drawing/2014/main" id="{DCF0FEA8-405A-889B-8579-AC04237C6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416" y="547284"/>
            <a:ext cx="5134692" cy="5763429"/>
          </a:xfrm>
          <a:prstGeom prst="rect">
            <a:avLst/>
          </a:prstGeom>
        </p:spPr>
      </p:pic>
      <p:sp>
        <p:nvSpPr>
          <p:cNvPr id="8" name="Rectangle 7">
            <a:extLst>
              <a:ext uri="{FF2B5EF4-FFF2-40B4-BE49-F238E27FC236}">
                <a16:creationId xmlns:a16="http://schemas.microsoft.com/office/drawing/2014/main" id="{E28AB41D-6C8A-B537-512A-2C1744288364}"/>
              </a:ext>
            </a:extLst>
          </p:cNvPr>
          <p:cNvSpPr/>
          <p:nvPr/>
        </p:nvSpPr>
        <p:spPr>
          <a:xfrm>
            <a:off x="5711415" y="2858765"/>
            <a:ext cx="4936919" cy="1388769"/>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4AA8C7AE-173F-F264-F470-315DAB68F00F}"/>
              </a:ext>
            </a:extLst>
          </p:cNvPr>
          <p:cNvSpPr txBox="1"/>
          <p:nvPr/>
        </p:nvSpPr>
        <p:spPr>
          <a:xfrm>
            <a:off x="680500" y="1993808"/>
            <a:ext cx="4788210" cy="4431983"/>
          </a:xfrm>
          <a:prstGeom prst="rect">
            <a:avLst/>
          </a:prstGeom>
          <a:noFill/>
        </p:spPr>
        <p:txBody>
          <a:bodyPr wrap="square" rtlCol="0">
            <a:spAutoFit/>
          </a:bodyPr>
          <a:lstStyle/>
          <a:p>
            <a:r>
              <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When you open Respondus 4 for the first time, you will be asked for the license detail. </a:t>
            </a:r>
          </a:p>
          <a:p>
            <a:endParaRPr lang="en-US" sz="240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r>
              <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You will find them just under the download link. </a:t>
            </a:r>
          </a:p>
          <a:p>
            <a:endParaRPr lang="en-US" sz="240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r>
              <a:rPr lang="en-US"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ITDS will also add a note with any instructions you may need to do before or after updating the license.</a:t>
            </a:r>
          </a:p>
          <a:p>
            <a:endParaRPr lang="en-AU" dirty="0"/>
          </a:p>
        </p:txBody>
      </p:sp>
      <p:pic>
        <p:nvPicPr>
          <p:cNvPr id="10" name="Picture 9">
            <a:extLst>
              <a:ext uri="{FF2B5EF4-FFF2-40B4-BE49-F238E27FC236}">
                <a16:creationId xmlns:a16="http://schemas.microsoft.com/office/drawing/2014/main" id="{351E6E12-9DCF-9B92-D227-18BCC6138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658" y="3414710"/>
            <a:ext cx="66684" cy="28579"/>
          </a:xfrm>
          <a:prstGeom prst="rect">
            <a:avLst/>
          </a:prstGeom>
        </p:spPr>
      </p:pic>
      <p:sp>
        <p:nvSpPr>
          <p:cNvPr id="11" name="Rectangle 10">
            <a:extLst>
              <a:ext uri="{FF2B5EF4-FFF2-40B4-BE49-F238E27FC236}">
                <a16:creationId xmlns:a16="http://schemas.microsoft.com/office/drawing/2014/main" id="{1415D5DE-E29F-D7AA-735C-F1E290886A6D}"/>
              </a:ext>
            </a:extLst>
          </p:cNvPr>
          <p:cNvSpPr/>
          <p:nvPr/>
        </p:nvSpPr>
        <p:spPr>
          <a:xfrm>
            <a:off x="5711415" y="4365523"/>
            <a:ext cx="5134692" cy="1945190"/>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17638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a:spLocks/>
          </p:cNvSpPr>
          <p:nvPr/>
        </p:nvSpPr>
        <p:spPr>
          <a:xfrm>
            <a:off x="0" y="-607674"/>
            <a:ext cx="4416137" cy="399856"/>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mj-lt"/>
                <a:ea typeface="Bebas"/>
                <a:cs typeface="Bebas"/>
                <a:sym typeface="Bebas"/>
              </a:defRPr>
            </a:lvl1pPr>
            <a:lvl2pPr marL="0" marR="0" indent="2286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2pPr>
            <a:lvl3pPr marL="0" marR="0" indent="4572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3pPr>
            <a:lvl4pPr marL="0" marR="0" indent="6858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4pPr>
            <a:lvl5pPr marL="0" marR="0" indent="9144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5pPr>
            <a:lvl6pPr marL="0" marR="0" indent="11430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6pPr>
            <a:lvl7pPr marL="0" marR="0" indent="13716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7pPr>
            <a:lvl8pPr marL="0" marR="0" indent="16002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8pPr>
            <a:lvl9pPr marL="0" marR="0" indent="1828800" algn="l" defTabSz="825500" rtl="0" latinLnBrk="0">
              <a:lnSpc>
                <a:spcPct val="80000"/>
              </a:lnSpc>
              <a:spcBef>
                <a:spcPts val="0"/>
              </a:spcBef>
              <a:spcAft>
                <a:spcPts val="0"/>
              </a:spcAft>
              <a:buClrTx/>
              <a:buSzTx/>
              <a:buFontTx/>
              <a:buNone/>
              <a:tabLst/>
              <a:defRPr sz="10000" b="0" i="0" u="none" strike="noStrike" cap="none" spc="0" baseline="0">
                <a:ln>
                  <a:noFill/>
                </a:ln>
                <a:solidFill>
                  <a:srgbClr val="3A3B39"/>
                </a:solidFill>
                <a:uFillTx/>
                <a:latin typeface="Bebas"/>
                <a:ea typeface="Bebas"/>
                <a:cs typeface="Bebas"/>
                <a:sym typeface="Bebas"/>
              </a:defRPr>
            </a:lvl9pPr>
          </a:lstStyle>
          <a:p>
            <a:pPr algn="ctr" defTabSz="412750">
              <a:defRPr/>
            </a:pPr>
            <a:r>
              <a:rPr lang="en-AU" sz="1800" kern="0" dirty="0">
                <a:solidFill>
                  <a:srgbClr val="990033"/>
                </a:solidFill>
                <a:latin typeface="Open Sans Semibold"/>
              </a:rPr>
              <a:t>Respondus Versus… </a:t>
            </a:r>
          </a:p>
        </p:txBody>
      </p:sp>
      <p:graphicFrame>
        <p:nvGraphicFramePr>
          <p:cNvPr id="2" name="Table 4">
            <a:extLst>
              <a:ext uri="{FF2B5EF4-FFF2-40B4-BE49-F238E27FC236}">
                <a16:creationId xmlns:a16="http://schemas.microsoft.com/office/drawing/2014/main" id="{6A82A648-6EBC-4A93-9CF9-E7A21D9F8246}"/>
              </a:ext>
            </a:extLst>
          </p:cNvPr>
          <p:cNvGraphicFramePr>
            <a:graphicFrameLocks noGrp="1"/>
          </p:cNvGraphicFramePr>
          <p:nvPr>
            <p:extLst>
              <p:ext uri="{D42A27DB-BD31-4B8C-83A1-F6EECF244321}">
                <p14:modId xmlns:p14="http://schemas.microsoft.com/office/powerpoint/2010/main" val="3532509581"/>
              </p:ext>
            </p:extLst>
          </p:nvPr>
        </p:nvGraphicFramePr>
        <p:xfrm>
          <a:off x="280219" y="250723"/>
          <a:ext cx="11636174" cy="6448569"/>
        </p:xfrm>
        <a:graphic>
          <a:graphicData uri="http://schemas.openxmlformats.org/drawingml/2006/table">
            <a:tbl>
              <a:tblPr firstRow="1" bandRow="1">
                <a:tableStyleId>{5940675A-B579-460E-94D1-54222C63F5DA}</a:tableStyleId>
              </a:tblPr>
              <a:tblGrid>
                <a:gridCol w="4055807">
                  <a:extLst>
                    <a:ext uri="{9D8B030D-6E8A-4147-A177-3AD203B41FA5}">
                      <a16:colId xmlns:a16="http://schemas.microsoft.com/office/drawing/2014/main" val="3514506059"/>
                    </a:ext>
                  </a:extLst>
                </a:gridCol>
                <a:gridCol w="3937819">
                  <a:extLst>
                    <a:ext uri="{9D8B030D-6E8A-4147-A177-3AD203B41FA5}">
                      <a16:colId xmlns:a16="http://schemas.microsoft.com/office/drawing/2014/main" val="1814052313"/>
                    </a:ext>
                  </a:extLst>
                </a:gridCol>
                <a:gridCol w="3642548">
                  <a:extLst>
                    <a:ext uri="{9D8B030D-6E8A-4147-A177-3AD203B41FA5}">
                      <a16:colId xmlns:a16="http://schemas.microsoft.com/office/drawing/2014/main" val="1552196760"/>
                    </a:ext>
                  </a:extLst>
                </a:gridCol>
              </a:tblGrid>
              <a:tr h="549288">
                <a:tc>
                  <a:txBody>
                    <a:bodyPr/>
                    <a:lstStyle/>
                    <a:p>
                      <a:r>
                        <a:rPr lang="en-AU" sz="2000" b="1" i="0" u="none" strike="noStrike" cap="none" spc="0" baseline="0" dirty="0">
                          <a:ln>
                            <a:noFill/>
                          </a:ln>
                          <a:solidFill>
                            <a:schemeClr val="bg1"/>
                          </a:solidFill>
                          <a:uFillTx/>
                          <a:latin typeface="+mn-lt"/>
                          <a:ea typeface="+mn-ea"/>
                          <a:cs typeface="+mn-cs"/>
                          <a:sym typeface="Bebas"/>
                        </a:rPr>
                        <a:t>Respondus 4</a:t>
                      </a:r>
                    </a:p>
                  </a:txBody>
                  <a:tcPr marL="74168" marR="74168" marT="37084" marB="37084"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rgbClr val="990033"/>
                    </a:solidFill>
                  </a:tcPr>
                </a:tc>
                <a:tc>
                  <a:txBody>
                    <a:bodyPr/>
                    <a:lstStyle/>
                    <a:p>
                      <a:r>
                        <a:rPr lang="en-AU" sz="2000" b="1" i="0" u="none" strike="noStrike" cap="none" spc="0" baseline="0" dirty="0">
                          <a:ln>
                            <a:noFill/>
                          </a:ln>
                          <a:solidFill>
                            <a:schemeClr val="bg1"/>
                          </a:solidFill>
                          <a:uFillTx/>
                          <a:latin typeface="+mn-lt"/>
                          <a:ea typeface="+mn-ea"/>
                          <a:cs typeface="+mn-cs"/>
                          <a:sym typeface="Bebas"/>
                        </a:rPr>
                        <a:t>Excel Spreadsheet </a:t>
                      </a:r>
                    </a:p>
                  </a:txBody>
                  <a:tcPr marL="74168" marR="74168" marT="37084" marB="37084"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rgbClr val="990033"/>
                    </a:solidFill>
                  </a:tcPr>
                </a:tc>
                <a:tc>
                  <a:txBody>
                    <a:bodyPr/>
                    <a:lstStyle/>
                    <a:p>
                      <a:pPr marL="86995"/>
                      <a:r>
                        <a:rPr lang="en-AU" sz="2000" b="1" i="0" u="none" strike="noStrike" cap="none" spc="0" baseline="0" dirty="0">
                          <a:ln>
                            <a:noFill/>
                          </a:ln>
                          <a:solidFill>
                            <a:schemeClr val="bg1"/>
                          </a:solidFill>
                          <a:uFillTx/>
                          <a:latin typeface="+mn-lt"/>
                          <a:ea typeface="+mn-ea"/>
                          <a:cs typeface="+mn-cs"/>
                          <a:sym typeface="Bebas"/>
                        </a:rPr>
                        <a:t>Quiz generator: </a:t>
                      </a:r>
                      <a:endParaRPr lang="en-AU" sz="2000" b="1" i="0" u="none" strike="noStrike" cap="none" spc="0" baseline="0" dirty="0">
                        <a:ln>
                          <a:noFill/>
                        </a:ln>
                        <a:solidFill>
                          <a:schemeClr val="bg1"/>
                        </a:solidFill>
                        <a:uFillTx/>
                        <a:latin typeface="+mn-lt"/>
                        <a:ea typeface="+mn-ea"/>
                        <a:cs typeface="+mn-cs"/>
                        <a:sym typeface="Bebas"/>
                        <a:hlinkClick r:id="rId3">
                          <a:extLst>
                            <a:ext uri="{A12FA001-AC4F-418D-AE19-62706E023703}">
                              <ahyp:hlinkClr xmlns:ahyp="http://schemas.microsoft.com/office/drawing/2018/hyperlinkcolor" val="tx"/>
                            </a:ext>
                          </a:extLst>
                        </a:hlinkClick>
                      </a:endParaRPr>
                    </a:p>
                    <a:p>
                      <a:pPr marL="86995"/>
                      <a:r>
                        <a:rPr lang="en-AU" sz="900" u="sng" dirty="0">
                          <a:solidFill>
                            <a:schemeClr val="bg1"/>
                          </a:solidFill>
                          <a:effectLst/>
                          <a:hlinkClick r:id="rId3">
                            <a:extLst>
                              <a:ext uri="{A12FA001-AC4F-418D-AE19-62706E023703}">
                                <ahyp:hlinkClr xmlns:ahyp="http://schemas.microsoft.com/office/drawing/2018/hyperlinkcolor" val="tx"/>
                              </a:ext>
                            </a:extLst>
                          </a:hlinkClick>
                        </a:rPr>
                        <a:t>https://lf.westernsydney.edu.au/quiz/</a:t>
                      </a:r>
                      <a:endParaRPr lang="en-AU" sz="900" dirty="0">
                        <a:solidFill>
                          <a:schemeClr val="bg1"/>
                        </a:solidFill>
                        <a:effectLst/>
                        <a:latin typeface="Calibri" panose="020F0502020204030204" pitchFamily="34" charset="0"/>
                        <a:ea typeface="Calibri" panose="020F0502020204030204" pitchFamily="34" charset="0"/>
                      </a:endParaRPr>
                    </a:p>
                  </a:txBody>
                  <a:tcPr marL="0" marR="0" marT="0" marB="0" anchor="ctr">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solidFill>
                      <a:srgbClr val="990033"/>
                    </a:solidFill>
                  </a:tcPr>
                </a:tc>
                <a:extLst>
                  <a:ext uri="{0D108BD9-81ED-4DB2-BD59-A6C34878D82A}">
                    <a16:rowId xmlns:a16="http://schemas.microsoft.com/office/drawing/2014/main" val="647950777"/>
                  </a:ext>
                </a:extLst>
              </a:tr>
              <a:tr h="369710">
                <a:tc>
                  <a:txBody>
                    <a:bodyPr/>
                    <a:lstStyle/>
                    <a:p>
                      <a:pPr marL="185738" indent="0" algn="ctr"/>
                      <a:r>
                        <a:rPr lang="en-AU" sz="2000" b="1" i="0" u="none" strike="noStrike" cap="none" spc="0" baseline="0" dirty="0">
                          <a:ln>
                            <a:noFill/>
                          </a:ln>
                          <a:solidFill>
                            <a:schemeClr val="tx1">
                              <a:lumMod val="75000"/>
                              <a:lumOff val="25000"/>
                            </a:schemeClr>
                          </a:solidFill>
                          <a:highlight>
                            <a:srgbClr val="FFFF00"/>
                          </a:highlight>
                          <a:uFillTx/>
                          <a:latin typeface="+mn-lt"/>
                          <a:ea typeface="+mn-ea"/>
                          <a:cs typeface="+mn-cs"/>
                          <a:sym typeface="Avenir Book"/>
                        </a:rPr>
                        <a:t>PC </a:t>
                      </a:r>
                      <a:r>
                        <a:rPr lang="en-AU" sz="2000" b="1" i="0" u="sng" strike="noStrike" cap="none" spc="0" baseline="0" dirty="0">
                          <a:ln>
                            <a:noFill/>
                          </a:ln>
                          <a:solidFill>
                            <a:schemeClr val="tx1">
                              <a:lumMod val="75000"/>
                              <a:lumOff val="25000"/>
                            </a:schemeClr>
                          </a:solidFill>
                          <a:highlight>
                            <a:srgbClr val="FFFF00"/>
                          </a:highlight>
                          <a:uFillTx/>
                          <a:latin typeface="+mn-lt"/>
                          <a:ea typeface="+mn-ea"/>
                          <a:cs typeface="+mn-cs"/>
                          <a:sym typeface="Avenir Book"/>
                        </a:rPr>
                        <a:t>user only</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5738" indent="0" algn="ctr"/>
                      <a:r>
                        <a:rPr lang="en-AU" sz="2000" b="1" i="0" u="none" strike="noStrike" cap="none" spc="0" baseline="0" dirty="0">
                          <a:ln>
                            <a:noFill/>
                          </a:ln>
                          <a:solidFill>
                            <a:schemeClr val="tx1">
                              <a:lumMod val="75000"/>
                              <a:lumOff val="25000"/>
                            </a:schemeClr>
                          </a:solidFill>
                          <a:uFillTx/>
                          <a:latin typeface="+mn-lt"/>
                          <a:ea typeface="+mn-ea"/>
                          <a:cs typeface="+mn-cs"/>
                          <a:sym typeface="Bebas"/>
                        </a:rPr>
                        <a:t>PC or Mac</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2000" b="1" i="0" u="none" strike="noStrike" cap="none" spc="0" baseline="0" dirty="0">
                          <a:ln>
                            <a:noFill/>
                          </a:ln>
                          <a:solidFill>
                            <a:schemeClr val="tx1">
                              <a:lumMod val="75000"/>
                              <a:lumOff val="25000"/>
                            </a:schemeClr>
                          </a:solidFill>
                          <a:uFillTx/>
                          <a:latin typeface="+mn-lt"/>
                          <a:ea typeface="+mn-ea"/>
                          <a:cs typeface="+mn-cs"/>
                          <a:sym typeface="Bebas"/>
                        </a:rPr>
                        <a:t>PC or Mac</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6746084"/>
                  </a:ext>
                </a:extLst>
              </a:tr>
              <a:tr h="369710">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Avenir Book"/>
                        </a:rPr>
                        <a:t>Download app on desktop</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Microsoft Excel file</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In-Browser</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779871"/>
                  </a:ext>
                </a:extLst>
              </a:tr>
              <a:tr h="1012683">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From within Respondus you get access to multiplied pools from desktop</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 Have to open multiple files</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Generated on file at a time</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3114849"/>
                  </a:ext>
                </a:extLst>
              </a:tr>
              <a:tr h="1012683">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You can import from a pool within Respondus, Word, CSC file, text file or vUWS</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Copy and past from another location into the file</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Copy and paste from another location into the Browser</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4265712"/>
                  </a:ext>
                </a:extLst>
              </a:tr>
              <a:tr h="691196">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You can export to vUWS, Zip file, Word Documents </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5738" marR="0" lvl="0" indent="0" algn="l" defTabSz="825500" rtl="0" eaLnBrk="1" fontAlgn="auto" latinLnBrk="0" hangingPunct="1">
                        <a:lnSpc>
                          <a:spcPct val="100000"/>
                        </a:lnSpc>
                        <a:spcBef>
                          <a:spcPts val="0"/>
                        </a:spcBef>
                        <a:spcAft>
                          <a:spcPts val="0"/>
                        </a:spcAft>
                        <a:buClrTx/>
                        <a:buSzTx/>
                        <a:buFontTx/>
                        <a:buNone/>
                        <a:tabLst/>
                        <a:defRPr/>
                      </a:pPr>
                      <a:r>
                        <a:rPr lang="en-AU" sz="1800" b="0" i="0" u="none" strike="noStrike" cap="none" spc="0" baseline="0" dirty="0">
                          <a:ln>
                            <a:noFill/>
                          </a:ln>
                          <a:solidFill>
                            <a:schemeClr val="tx1">
                              <a:lumMod val="75000"/>
                              <a:lumOff val="25000"/>
                            </a:schemeClr>
                          </a:solidFill>
                          <a:uFillTx/>
                          <a:latin typeface="+mn-lt"/>
                          <a:ea typeface="+mn-ea"/>
                          <a:cs typeface="+mn-cs"/>
                          <a:sym typeface="Bebas"/>
                        </a:rPr>
                        <a:t>You can export as Text delaminated file.</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You can export as a Zipped file.</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6276567"/>
                  </a:ext>
                </a:extLst>
              </a:tr>
              <a:tr h="691196">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Large range of text formatting options (bullets etc.)</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 Basic text formatting options</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Basic text formatting options</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63243"/>
                  </a:ext>
                </a:extLst>
              </a:tr>
              <a:tr h="1012683">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Add images/video/audio</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 would have to be done individually in each question in vUWS after uploading</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6995" algn="l"/>
                      <a:r>
                        <a:rPr lang="en-AU" sz="1800" b="0" i="0" u="none" strike="noStrike" cap="none" spc="0" baseline="0" dirty="0">
                          <a:ln>
                            <a:noFill/>
                          </a:ln>
                          <a:solidFill>
                            <a:schemeClr val="tx1">
                              <a:lumMod val="75000"/>
                              <a:lumOff val="25000"/>
                            </a:schemeClr>
                          </a:solidFill>
                          <a:uFillTx/>
                          <a:latin typeface="+mn-lt"/>
                          <a:ea typeface="+mn-ea"/>
                          <a:cs typeface="+mn-cs"/>
                          <a:sym typeface="Bebas"/>
                        </a:rPr>
                        <a:t>---- would have to be done individually in each question in vUWS after uploading</a:t>
                      </a:r>
                    </a:p>
                  </a:txBody>
                  <a:tcPr marL="0" marR="0" marT="0" marB="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5672062"/>
                  </a:ext>
                </a:extLst>
              </a:tr>
              <a:tr h="369710">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Preview before uploading </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455372"/>
                  </a:ext>
                </a:extLst>
              </a:tr>
              <a:tr h="369710">
                <a:tc>
                  <a:txBody>
                    <a:bodyPr/>
                    <a:lstStyle/>
                    <a:p>
                      <a:pPr marL="185738" indent="0" algn="l"/>
                      <a:r>
                        <a:rPr lang="en-AU" sz="1800" b="0" i="0" u="none" strike="noStrike" cap="none" spc="0" baseline="0" dirty="0">
                          <a:ln>
                            <a:noFill/>
                          </a:ln>
                          <a:solidFill>
                            <a:schemeClr val="tx1">
                              <a:lumMod val="75000"/>
                              <a:lumOff val="25000"/>
                            </a:schemeClr>
                          </a:solidFill>
                          <a:uFillTx/>
                          <a:latin typeface="+mn-lt"/>
                          <a:ea typeface="+mn-ea"/>
                          <a:cs typeface="+mn-cs"/>
                          <a:sym typeface="Bebas"/>
                        </a:rPr>
                        <a:t>Merge Pools</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800" b="0" i="0" u="none" strike="noStrike" cap="none" spc="0" baseline="0" dirty="0">
                          <a:ln>
                            <a:noFill/>
                          </a:ln>
                          <a:solidFill>
                            <a:schemeClr val="tx1">
                              <a:lumMod val="75000"/>
                              <a:lumOff val="25000"/>
                            </a:schemeClr>
                          </a:solidFill>
                          <a:uFillTx/>
                          <a:latin typeface="+mn-lt"/>
                          <a:ea typeface="+mn-ea"/>
                          <a:cs typeface="+mn-cs"/>
                          <a:sym typeface="Bebas"/>
                        </a:rPr>
                        <a:t>----</a:t>
                      </a:r>
                    </a:p>
                  </a:txBody>
                  <a:tcPr marL="45720" marR="45720" marT="22860" marB="22860">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5889166"/>
                  </a:ext>
                </a:extLst>
              </a:tr>
            </a:tbl>
          </a:graphicData>
        </a:graphic>
      </p:graphicFrame>
    </p:spTree>
    <p:extLst>
      <p:ext uri="{BB962C8B-B14F-4D97-AF65-F5344CB8AC3E}">
        <p14:creationId xmlns:p14="http://schemas.microsoft.com/office/powerpoint/2010/main" val="150547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5802907-86EE-45BB-A931-534BC73166CF}"/>
              </a:ext>
            </a:extLst>
          </p:cNvPr>
          <p:cNvGraphicFramePr>
            <a:graphicFrameLocks noGrp="1"/>
          </p:cNvGraphicFramePr>
          <p:nvPr>
            <p:extLst>
              <p:ext uri="{D42A27DB-BD31-4B8C-83A1-F6EECF244321}">
                <p14:modId xmlns:p14="http://schemas.microsoft.com/office/powerpoint/2010/main" val="134816743"/>
              </p:ext>
            </p:extLst>
          </p:nvPr>
        </p:nvGraphicFramePr>
        <p:xfrm>
          <a:off x="355527" y="136834"/>
          <a:ext cx="11575916" cy="6403964"/>
        </p:xfrm>
        <a:graphic>
          <a:graphicData uri="http://schemas.openxmlformats.org/drawingml/2006/table">
            <a:tbl>
              <a:tblPr>
                <a:tableStyleId>{5940675A-B579-460E-94D1-54222C63F5DA}</a:tableStyleId>
              </a:tblPr>
              <a:tblGrid>
                <a:gridCol w="3788770">
                  <a:extLst>
                    <a:ext uri="{9D8B030D-6E8A-4147-A177-3AD203B41FA5}">
                      <a16:colId xmlns:a16="http://schemas.microsoft.com/office/drawing/2014/main" val="3509819547"/>
                    </a:ext>
                  </a:extLst>
                </a:gridCol>
                <a:gridCol w="1224116">
                  <a:extLst>
                    <a:ext uri="{9D8B030D-6E8A-4147-A177-3AD203B41FA5}">
                      <a16:colId xmlns:a16="http://schemas.microsoft.com/office/drawing/2014/main" val="292059535"/>
                    </a:ext>
                  </a:extLst>
                </a:gridCol>
                <a:gridCol w="1017639">
                  <a:extLst>
                    <a:ext uri="{9D8B030D-6E8A-4147-A177-3AD203B41FA5}">
                      <a16:colId xmlns:a16="http://schemas.microsoft.com/office/drawing/2014/main" val="70329496"/>
                    </a:ext>
                  </a:extLst>
                </a:gridCol>
                <a:gridCol w="516193">
                  <a:extLst>
                    <a:ext uri="{9D8B030D-6E8A-4147-A177-3AD203B41FA5}">
                      <a16:colId xmlns:a16="http://schemas.microsoft.com/office/drawing/2014/main" val="3604712460"/>
                    </a:ext>
                  </a:extLst>
                </a:gridCol>
                <a:gridCol w="2815102">
                  <a:extLst>
                    <a:ext uri="{9D8B030D-6E8A-4147-A177-3AD203B41FA5}">
                      <a16:colId xmlns:a16="http://schemas.microsoft.com/office/drawing/2014/main" val="3689794598"/>
                    </a:ext>
                  </a:extLst>
                </a:gridCol>
                <a:gridCol w="1107048">
                  <a:extLst>
                    <a:ext uri="{9D8B030D-6E8A-4147-A177-3AD203B41FA5}">
                      <a16:colId xmlns:a16="http://schemas.microsoft.com/office/drawing/2014/main" val="654986856"/>
                    </a:ext>
                  </a:extLst>
                </a:gridCol>
                <a:gridCol w="1107048">
                  <a:extLst>
                    <a:ext uri="{9D8B030D-6E8A-4147-A177-3AD203B41FA5}">
                      <a16:colId xmlns:a16="http://schemas.microsoft.com/office/drawing/2014/main" val="186451177"/>
                    </a:ext>
                  </a:extLst>
                </a:gridCol>
              </a:tblGrid>
              <a:tr h="457426">
                <a:tc>
                  <a:txBody>
                    <a:bodyPr/>
                    <a:lstStyle/>
                    <a:p>
                      <a:pPr algn="ctr">
                        <a:lnSpc>
                          <a:spcPct val="107000"/>
                        </a:lnSpc>
                        <a:spcAft>
                          <a:spcPts val="0"/>
                        </a:spcAft>
                      </a:pPr>
                      <a:r>
                        <a:rPr lang="en-AU" sz="2400" b="1" cap="none" dirty="0">
                          <a:solidFill>
                            <a:schemeClr val="tx1"/>
                          </a:solidFill>
                          <a:effectLst/>
                        </a:rPr>
                        <a:t>Automatic </a:t>
                      </a:r>
                      <a:endParaRPr lang="en-AU" sz="2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solidFill>
                  </a:tcPr>
                </a:tc>
                <a:tc>
                  <a:txBody>
                    <a:bodyPr/>
                    <a:lstStyle/>
                    <a:p>
                      <a:pPr algn="ctr">
                        <a:lnSpc>
                          <a:spcPct val="107000"/>
                        </a:lnSpc>
                        <a:spcAft>
                          <a:spcPts val="0"/>
                        </a:spcAft>
                      </a:pPr>
                      <a:r>
                        <a:rPr lang="en-US" sz="1400" b="1" cap="none" dirty="0">
                          <a:solidFill>
                            <a:schemeClr val="tx1"/>
                          </a:solidFill>
                          <a:effectLst/>
                          <a:latin typeface="Gotham Narrow Bold"/>
                          <a:ea typeface="Calibri" panose="020F0502020204030204" pitchFamily="34" charset="0"/>
                          <a:cs typeface="Times New Roman" panose="02020603050405020304" pitchFamily="18" charset="0"/>
                        </a:rPr>
                        <a:t>Can import from Word</a:t>
                      </a:r>
                      <a:endParaRPr lang="en-AU" sz="1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en-US" sz="1400" b="1" cap="none" dirty="0">
                          <a:solidFill>
                            <a:schemeClr val="tx1"/>
                          </a:solidFill>
                          <a:effectLst/>
                          <a:latin typeface="Gotham Narrow Bold"/>
                          <a:ea typeface="Calibri" panose="020F0502020204030204" pitchFamily="34" charset="0"/>
                          <a:cs typeface="Times New Roman" panose="02020603050405020304" pitchFamily="18" charset="0"/>
                        </a:rPr>
                        <a:t>Manually create</a:t>
                      </a:r>
                      <a:endParaRPr lang="en-AU" sz="1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endParaRPr lang="en-AU" sz="2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355600" indent="0" algn="ctr">
                        <a:lnSpc>
                          <a:spcPct val="107000"/>
                        </a:lnSpc>
                        <a:spcAft>
                          <a:spcPts val="0"/>
                        </a:spcAft>
                      </a:pPr>
                      <a:r>
                        <a:rPr lang="en-AU" sz="2400" b="1" cap="none" dirty="0">
                          <a:solidFill>
                            <a:schemeClr val="tx1"/>
                          </a:solidFill>
                          <a:effectLst/>
                        </a:rPr>
                        <a:t>Manual grading </a:t>
                      </a:r>
                      <a:endParaRPr lang="en-AU" sz="2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en-US" sz="1400" b="1" cap="none" dirty="0">
                          <a:solidFill>
                            <a:schemeClr val="tx1"/>
                          </a:solidFill>
                          <a:effectLst/>
                          <a:latin typeface="Gotham Narrow Bold"/>
                          <a:ea typeface="Calibri" panose="020F0502020204030204" pitchFamily="34" charset="0"/>
                          <a:cs typeface="Times New Roman" panose="02020603050405020304" pitchFamily="18" charset="0"/>
                        </a:rPr>
                        <a:t>Can import from Word</a:t>
                      </a:r>
                      <a:endParaRPr lang="en-AU" sz="1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solidFill>
                  </a:tcPr>
                </a:tc>
                <a:tc>
                  <a:txBody>
                    <a:bodyPr/>
                    <a:lstStyle/>
                    <a:p>
                      <a:pPr algn="ctr">
                        <a:lnSpc>
                          <a:spcPct val="107000"/>
                        </a:lnSpc>
                        <a:spcAft>
                          <a:spcPts val="0"/>
                        </a:spcAft>
                      </a:pPr>
                      <a:r>
                        <a:rPr lang="en-US" sz="1400" b="1" cap="none" dirty="0">
                          <a:solidFill>
                            <a:schemeClr val="tx1"/>
                          </a:solidFill>
                          <a:effectLst/>
                          <a:latin typeface="Gotham Narrow Bold"/>
                          <a:ea typeface="Calibri" panose="020F0502020204030204" pitchFamily="34" charset="0"/>
                          <a:cs typeface="Times New Roman" panose="02020603050405020304" pitchFamily="18" charset="0"/>
                        </a:rPr>
                        <a:t>Manually create</a:t>
                      </a:r>
                      <a:endParaRPr lang="en-AU" sz="1400" b="1" cap="none" dirty="0">
                        <a:solidFill>
                          <a:schemeClr val="tx1"/>
                        </a:solidFill>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solidFill>
                      <a:schemeClr val="accent2"/>
                    </a:solidFill>
                  </a:tcPr>
                </a:tc>
                <a:extLst>
                  <a:ext uri="{0D108BD9-81ED-4DB2-BD59-A6C34878D82A}">
                    <a16:rowId xmlns:a16="http://schemas.microsoft.com/office/drawing/2014/main" val="4085870920"/>
                  </a:ext>
                </a:extLst>
              </a:tr>
              <a:tr h="457426">
                <a:tc>
                  <a:txBody>
                    <a:bodyPr/>
                    <a:lstStyle/>
                    <a:p>
                      <a:pPr algn="ctr">
                        <a:lnSpc>
                          <a:spcPct val="107000"/>
                        </a:lnSpc>
                        <a:spcAft>
                          <a:spcPts val="0"/>
                        </a:spcAft>
                      </a:pPr>
                      <a:r>
                        <a:rPr lang="en-AU" sz="2000" b="1" cap="none" dirty="0">
                          <a:effectLst/>
                        </a:rPr>
                        <a:t>Multiple choice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AU" sz="2000" b="1" cap="none" dirty="0">
                          <a:effectLst/>
                        </a:rPr>
                        <a:t>Short answer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E</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444615344"/>
                  </a:ext>
                </a:extLst>
              </a:tr>
              <a:tr h="457426">
                <a:tc>
                  <a:txBody>
                    <a:bodyPr/>
                    <a:lstStyle/>
                    <a:p>
                      <a:pPr algn="ctr">
                        <a:lnSpc>
                          <a:spcPct val="107000"/>
                        </a:lnSpc>
                        <a:spcAft>
                          <a:spcPts val="0"/>
                        </a:spcAft>
                      </a:pPr>
                      <a:r>
                        <a:rPr lang="en-AU" sz="2000" b="1" cap="none" dirty="0">
                          <a:effectLst/>
                        </a:rPr>
                        <a:t>Multiple answer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MA</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AU" sz="2000" b="1" cap="none" dirty="0">
                          <a:effectLst/>
                        </a:rPr>
                        <a:t>Essay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E</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836725860"/>
                  </a:ext>
                </a:extLst>
              </a:tr>
              <a:tr h="457426">
                <a:tc>
                  <a:txBody>
                    <a:bodyPr/>
                    <a:lstStyle/>
                    <a:p>
                      <a:pPr algn="ctr">
                        <a:lnSpc>
                          <a:spcPct val="107000"/>
                        </a:lnSpc>
                        <a:spcAft>
                          <a:spcPts val="0"/>
                        </a:spcAft>
                      </a:pPr>
                      <a:r>
                        <a:rPr lang="en-AU" sz="2000" b="1" cap="none" dirty="0">
                          <a:effectLst/>
                        </a:rPr>
                        <a:t>Fill in the blanks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F</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marR="0" lvl="0" indent="0" algn="ctr" defTabSz="914400" rtl="0" eaLnBrk="1" fontAlgn="auto" latinLnBrk="0" hangingPunct="1">
                        <a:lnSpc>
                          <a:spcPct val="107000"/>
                        </a:lnSpc>
                        <a:spcBef>
                          <a:spcPts val="0"/>
                        </a:spcBef>
                        <a:spcAft>
                          <a:spcPts val="0"/>
                        </a:spcAft>
                        <a:buClrTx/>
                        <a:buSzTx/>
                        <a:buFontTx/>
                        <a:buNone/>
                        <a:tabLst/>
                        <a:defRPr/>
                      </a:pPr>
                      <a:r>
                        <a:rPr lang="en-AU" sz="2000" b="1" cap="none" dirty="0">
                          <a:effectLst/>
                        </a:rPr>
                        <a:t>File response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990385049"/>
                  </a:ext>
                </a:extLst>
              </a:tr>
              <a:tr h="457426">
                <a:tc>
                  <a:txBody>
                    <a:bodyPr/>
                    <a:lstStyle/>
                    <a:p>
                      <a:pPr algn="ctr">
                        <a:lnSpc>
                          <a:spcPct val="107000"/>
                        </a:lnSpc>
                        <a:spcAft>
                          <a:spcPts val="0"/>
                        </a:spcAft>
                      </a:pPr>
                      <a:r>
                        <a:rPr lang="en-AU" sz="2000" b="1" cap="none" dirty="0">
                          <a:effectLst/>
                        </a:rPr>
                        <a:t>Fill in multiple blanks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F</a:t>
                      </a:r>
                      <a:r>
                        <a:rPr lang="en-AU" sz="2000" b="1" kern="1200" cap="none" dirty="0">
                          <a:solidFill>
                            <a:schemeClr val="tx1"/>
                          </a:solidFill>
                          <a:effectLst/>
                          <a:latin typeface="+mn-lt"/>
                          <a:ea typeface="+mn-ea"/>
                          <a:cs typeface="+mn-cs"/>
                        </a:rPr>
                        <a:t>MB</a:t>
                      </a: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20620042"/>
                  </a:ext>
                </a:extLst>
              </a:tr>
              <a:tr h="457426">
                <a:tc>
                  <a:txBody>
                    <a:bodyPr/>
                    <a:lstStyle/>
                    <a:p>
                      <a:pPr algn="ctr">
                        <a:lnSpc>
                          <a:spcPct val="107000"/>
                        </a:lnSpc>
                        <a:spcAft>
                          <a:spcPts val="0"/>
                        </a:spcAft>
                      </a:pPr>
                      <a:r>
                        <a:rPr lang="en-AU" sz="2000" b="1" cap="none" dirty="0">
                          <a:effectLst/>
                        </a:rPr>
                        <a:t>Hot spot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061323"/>
                  </a:ext>
                </a:extLst>
              </a:tr>
              <a:tr h="457426">
                <a:tc>
                  <a:txBody>
                    <a:bodyPr/>
                    <a:lstStyle/>
                    <a:p>
                      <a:pPr algn="ctr">
                        <a:lnSpc>
                          <a:spcPct val="107000"/>
                        </a:lnSpc>
                        <a:spcAft>
                          <a:spcPts val="0"/>
                        </a:spcAft>
                      </a:pPr>
                      <a:r>
                        <a:rPr lang="en-AU" sz="2000" b="1" cap="none" dirty="0">
                          <a:effectLst/>
                        </a:rPr>
                        <a:t>Ordering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ORD</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95674324"/>
                  </a:ext>
                </a:extLst>
              </a:tr>
              <a:tr h="45742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Matching</a:t>
                      </a:r>
                      <a:endParaRPr lang="en-AU" sz="2000" b="1" kern="1200" cap="none" dirty="0">
                        <a:solidFill>
                          <a:schemeClr val="tx1"/>
                        </a:solidFill>
                        <a:effectLst/>
                        <a:latin typeface="+mn-lt"/>
                        <a:ea typeface="+mn-ea"/>
                        <a:cs typeface="+mn-cs"/>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MT</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38052840"/>
                  </a:ext>
                </a:extLst>
              </a:tr>
              <a:tr h="45742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2000" b="1" cap="none" dirty="0">
                          <a:effectLst/>
                        </a:rPr>
                        <a:t>True/false - Either/</a:t>
                      </a:r>
                      <a:r>
                        <a:rPr lang="en-AU" sz="2000" b="1" kern="1200" cap="none" dirty="0">
                          <a:solidFill>
                            <a:schemeClr val="tx1"/>
                          </a:solidFill>
                          <a:effectLst/>
                          <a:latin typeface="+mn-lt"/>
                          <a:ea typeface="+mn-ea"/>
                          <a:cs typeface="+mn-cs"/>
                        </a:rPr>
                        <a:t>or – Yes/No</a:t>
                      </a: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17901091"/>
                  </a:ext>
                </a:extLst>
              </a:tr>
              <a:tr h="457426">
                <a:tc>
                  <a:txBody>
                    <a:bodyPr/>
                    <a:lstStyle/>
                    <a:p>
                      <a:pPr algn="ctr">
                        <a:lnSpc>
                          <a:spcPct val="107000"/>
                        </a:lnSpc>
                        <a:spcAft>
                          <a:spcPts val="0"/>
                        </a:spcAft>
                      </a:pPr>
                      <a:r>
                        <a:rPr lang="en-AU" sz="2000" b="1" cap="none" dirty="0">
                          <a:effectLst/>
                        </a:rPr>
                        <a:t>Jumbled sentence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b="1" kern="1200" cap="none" dirty="0">
                          <a:solidFill>
                            <a:schemeClr val="tx1"/>
                          </a:solidFill>
                          <a:effectLst/>
                          <a:latin typeface="+mn-lt"/>
                          <a:ea typeface="+mn-ea"/>
                          <a:cs typeface="+mn-cs"/>
                        </a:rPr>
                        <a:t>Type: JUM</a:t>
                      </a: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54461537"/>
                  </a:ext>
                </a:extLst>
              </a:tr>
              <a:tr h="457426">
                <a:tc>
                  <a:txBody>
                    <a:bodyPr/>
                    <a:lstStyle/>
                    <a:p>
                      <a:pPr algn="ctr">
                        <a:lnSpc>
                          <a:spcPct val="107000"/>
                        </a:lnSpc>
                        <a:spcAft>
                          <a:spcPts val="0"/>
                        </a:spcAft>
                      </a:pPr>
                      <a:r>
                        <a:rPr lang="en-AU" sz="2000" b="1" cap="none" dirty="0">
                          <a:effectLst/>
                        </a:rPr>
                        <a:t>Opinion scale and Likert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66597202"/>
                  </a:ext>
                </a:extLst>
              </a:tr>
              <a:tr h="457426">
                <a:tc>
                  <a:txBody>
                    <a:bodyPr/>
                    <a:lstStyle/>
                    <a:p>
                      <a:pPr algn="ctr">
                        <a:lnSpc>
                          <a:spcPct val="107000"/>
                        </a:lnSpc>
                        <a:spcAft>
                          <a:spcPts val="0"/>
                        </a:spcAft>
                      </a:pPr>
                      <a:r>
                        <a:rPr lang="en-AU" sz="2000" b="1" cap="none" dirty="0">
                          <a:effectLst/>
                        </a:rPr>
                        <a:t>Quiz bowl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64786878"/>
                  </a:ext>
                </a:extLst>
              </a:tr>
              <a:tr h="457426">
                <a:tc>
                  <a:txBody>
                    <a:bodyPr/>
                    <a:lstStyle/>
                    <a:p>
                      <a:pPr algn="ctr">
                        <a:lnSpc>
                          <a:spcPct val="107000"/>
                        </a:lnSpc>
                        <a:spcAft>
                          <a:spcPts val="0"/>
                        </a:spcAft>
                      </a:pPr>
                      <a:r>
                        <a:rPr lang="en-AU" sz="2000" b="1" cap="none" dirty="0">
                          <a:effectLst/>
                        </a:rPr>
                        <a:t>Calculated formula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57572190"/>
                  </a:ext>
                </a:extLst>
              </a:tr>
              <a:tr h="457426">
                <a:tc>
                  <a:txBody>
                    <a:bodyPr/>
                    <a:lstStyle/>
                    <a:p>
                      <a:pPr algn="ctr">
                        <a:lnSpc>
                          <a:spcPct val="107000"/>
                        </a:lnSpc>
                        <a:spcAft>
                          <a:spcPts val="0"/>
                        </a:spcAft>
                      </a:pPr>
                      <a:r>
                        <a:rPr lang="en-AU" sz="2000" b="1" cap="none" dirty="0">
                          <a:effectLst/>
                        </a:rPr>
                        <a:t>Calculated numeric </a:t>
                      </a: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n-AU" sz="2000" b="1" kern="1200" cap="none" dirty="0">
                        <a:solidFill>
                          <a:schemeClr val="tx1"/>
                        </a:solidFill>
                        <a:effectLst/>
                        <a:latin typeface="+mn-lt"/>
                        <a:ea typeface="+mn-ea"/>
                        <a:cs typeface="+mn-cs"/>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107000"/>
                        </a:lnSpc>
                        <a:spcAft>
                          <a:spcPts val="0"/>
                        </a:spcAft>
                      </a:pPr>
                      <a:endParaRPr lang="en-AU" sz="2000" b="1"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71463" indent="0" algn="l">
                        <a:lnSpc>
                          <a:spcPct val="107000"/>
                        </a:lnSpc>
                        <a:spcAft>
                          <a:spcPts val="0"/>
                        </a:spcAft>
                      </a:pPr>
                      <a:endParaRPr lang="en-AU" sz="1500" cap="none" dirty="0">
                        <a:effectLst/>
                        <a:latin typeface="Gotham Narrow Bold"/>
                        <a:ea typeface="Calibri" panose="020F0502020204030204" pitchFamily="34" charset="0"/>
                        <a:cs typeface="Times New Roman" panose="02020603050405020304" pitchFamily="18" charset="0"/>
                      </a:endParaRPr>
                    </a:p>
                  </a:txBody>
                  <a:tcPr marL="31793" marR="31793"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96513361"/>
                  </a:ext>
                </a:extLst>
              </a:tr>
            </a:tbl>
          </a:graphicData>
        </a:graphic>
      </p:graphicFrame>
    </p:spTree>
    <p:extLst>
      <p:ext uri="{BB962C8B-B14F-4D97-AF65-F5344CB8AC3E}">
        <p14:creationId xmlns:p14="http://schemas.microsoft.com/office/powerpoint/2010/main" val="12901790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33BD3-CB8A-4583-A3E5-F491A1EB5CF5}"/>
              </a:ext>
            </a:extLst>
          </p:cNvPr>
          <p:cNvSpPr>
            <a:spLocks noGrp="1"/>
          </p:cNvSpPr>
          <p:nvPr>
            <p:ph type="title"/>
          </p:nvPr>
        </p:nvSpPr>
        <p:spPr>
          <a:xfrm>
            <a:off x="521209" y="448056"/>
            <a:ext cx="9895002" cy="640080"/>
          </a:xfrm>
        </p:spPr>
        <p:txBody>
          <a:bodyPr anchor="b">
            <a:normAutofit/>
          </a:bodyPr>
          <a:lstStyle/>
          <a:p>
            <a:r>
              <a:rPr lang="en-US" sz="3200" b="0" i="0" u="none" strike="noStrike" baseline="0" dirty="0">
                <a:solidFill>
                  <a:srgbClr val="9D2135"/>
                </a:solidFill>
                <a:latin typeface="Calibri Light" panose="020F0302020204030204" pitchFamily="34" charset="0"/>
              </a:rPr>
              <a:t>Multiple Choice formatting – Word doc Example</a:t>
            </a:r>
            <a:endParaRPr lang="en-US" sz="3200" b="0" i="0" u="none" strike="noStrike" baseline="0" dirty="0">
              <a:solidFill>
                <a:srgbClr val="000000"/>
              </a:solidFill>
              <a:latin typeface="Calibri Light" panose="020F0302020204030204" pitchFamily="34" charset="0"/>
            </a:endParaRPr>
          </a:p>
        </p:txBody>
      </p:sp>
      <p:sp>
        <p:nvSpPr>
          <p:cNvPr id="10" name="TextBox 9">
            <a:extLst>
              <a:ext uri="{FF2B5EF4-FFF2-40B4-BE49-F238E27FC236}">
                <a16:creationId xmlns:a16="http://schemas.microsoft.com/office/drawing/2014/main" id="{8266C38C-03F8-0CFC-8C3C-1367B34BE520}"/>
              </a:ext>
            </a:extLst>
          </p:cNvPr>
          <p:cNvSpPr txBox="1"/>
          <p:nvPr/>
        </p:nvSpPr>
        <p:spPr>
          <a:xfrm>
            <a:off x="521209" y="1550459"/>
            <a:ext cx="11058235" cy="4859485"/>
          </a:xfrm>
          <a:prstGeom prst="rect">
            <a:avLst/>
          </a:prstGeom>
          <a:noFill/>
        </p:spPr>
        <p:txBody>
          <a:bodyPr wrap="square" rtlCol="0">
            <a:spAutoFit/>
          </a:bodyPr>
          <a:lstStyle/>
          <a:p>
            <a:r>
              <a:rPr lang="en-AU" sz="2800" b="1" dirty="0">
                <a:solidFill>
                  <a:srgbClr val="000000"/>
                </a:solidFill>
                <a:effectLst/>
                <a:highlight>
                  <a:srgbClr val="FFFF00"/>
                </a:highlight>
                <a:latin typeface="Calibri" panose="020F0502020204030204" pitchFamily="34" charset="0"/>
                <a:ea typeface="Times New Roman" panose="02020603050405020304" pitchFamily="18" charset="0"/>
              </a:rPr>
              <a:t>Title:</a:t>
            </a:r>
            <a:r>
              <a:rPr lang="en-AU" sz="2800" dirty="0">
                <a:solidFill>
                  <a:srgbClr val="000000"/>
                </a:solidFill>
                <a:effectLst/>
                <a:highlight>
                  <a:srgbClr val="FFFF00"/>
                </a:highlight>
                <a:latin typeface="Calibri" panose="020F0502020204030204" pitchFamily="34" charset="0"/>
                <a:ea typeface="Times New Roman" panose="02020603050405020304" pitchFamily="18" charset="0"/>
              </a:rPr>
              <a:t> </a:t>
            </a:r>
            <a:r>
              <a:rPr lang="en-AU" sz="2800" dirty="0">
                <a:solidFill>
                  <a:srgbClr val="000000"/>
                </a:solidFill>
                <a:effectLst/>
                <a:latin typeface="Calibri" panose="020F0502020204030204" pitchFamily="34" charset="0"/>
                <a:ea typeface="Times New Roman" panose="02020603050405020304" pitchFamily="18" charset="0"/>
              </a:rPr>
              <a:t>Effective vaccination program</a:t>
            </a:r>
            <a:endParaRPr lang="en-AU" sz="2800" dirty="0">
              <a:effectLst/>
              <a:latin typeface="Times New Roman" panose="02020603050405020304" pitchFamily="18" charset="0"/>
              <a:ea typeface="Times New Roman" panose="02020603050405020304" pitchFamily="18" charset="0"/>
            </a:endParaRPr>
          </a:p>
          <a:p>
            <a:r>
              <a:rPr lang="en-AU" sz="2800" dirty="0">
                <a:solidFill>
                  <a:srgbClr val="000000"/>
                </a:solidFill>
                <a:effectLst/>
                <a:highlight>
                  <a:srgbClr val="FFFF00"/>
                </a:highlight>
                <a:latin typeface="Calibri" panose="020F0502020204030204" pitchFamily="34" charset="0"/>
                <a:ea typeface="Times New Roman" panose="02020603050405020304" pitchFamily="18" charset="0"/>
              </a:rPr>
              <a:t>1) </a:t>
            </a:r>
            <a:r>
              <a:rPr lang="en-AU" sz="2800" dirty="0">
                <a:solidFill>
                  <a:srgbClr val="000000"/>
                </a:solidFill>
                <a:effectLst/>
                <a:latin typeface="Calibri" panose="020F0502020204030204" pitchFamily="34" charset="0"/>
                <a:ea typeface="Times New Roman" panose="02020603050405020304" pitchFamily="18" charset="0"/>
              </a:rPr>
              <a:t>Which of the following is not a requirement for an effective vaccination program?</a:t>
            </a:r>
            <a:endParaRPr lang="en-AU" sz="2800" dirty="0">
              <a:effectLst/>
              <a:latin typeface="Times New Roman" panose="02020603050405020304" pitchFamily="18" charset="0"/>
              <a:ea typeface="Times New Roman" panose="02020603050405020304" pitchFamily="18" charset="0"/>
            </a:endParaRPr>
          </a:p>
          <a:p>
            <a:r>
              <a:rPr lang="en-AU" sz="2800" dirty="0">
                <a:solidFill>
                  <a:srgbClr val="000000"/>
                </a:solidFill>
                <a:effectLst/>
                <a:latin typeface="Calibri" panose="020F0502020204030204" pitchFamily="34" charset="0"/>
                <a:ea typeface="Times New Roman" panose="02020603050405020304" pitchFamily="18" charset="0"/>
              </a:rPr>
              <a:t>~ Correct. </a:t>
            </a:r>
            <a:r>
              <a:rPr lang="en-AU" sz="2800" b="1" dirty="0">
                <a:solidFill>
                  <a:srgbClr val="000000"/>
                </a:solidFill>
                <a:effectLst/>
                <a:latin typeface="Calibri" panose="020F0502020204030204" pitchFamily="34" charset="0"/>
                <a:ea typeface="Times New Roman" panose="02020603050405020304" pitchFamily="18" charset="0"/>
              </a:rPr>
              <a:t>Well Done</a:t>
            </a:r>
            <a:endParaRPr lang="en-AU" sz="2800" dirty="0">
              <a:effectLst/>
              <a:latin typeface="Times New Roman" panose="02020603050405020304" pitchFamily="18" charset="0"/>
              <a:ea typeface="Times New Roman" panose="02020603050405020304" pitchFamily="18" charset="0"/>
            </a:endParaRPr>
          </a:p>
          <a:p>
            <a:r>
              <a:rPr lang="en-AU" sz="2800" dirty="0">
                <a:solidFill>
                  <a:srgbClr val="000000"/>
                </a:solidFill>
                <a:effectLst/>
                <a:latin typeface="Calibri" panose="020F0502020204030204" pitchFamily="34" charset="0"/>
                <a:ea typeface="Times New Roman" panose="02020603050405020304" pitchFamily="18" charset="0"/>
              </a:rPr>
              <a:t>@ Incorrect. Please review chapter 10</a:t>
            </a:r>
            <a:endParaRPr lang="en-AU" sz="2800" dirty="0">
              <a:effectLst/>
              <a:latin typeface="Times New Roman" panose="02020603050405020304" pitchFamily="18" charset="0"/>
              <a:ea typeface="Times New Roman" panose="02020603050405020304" pitchFamily="18" charset="0"/>
            </a:endParaRPr>
          </a:p>
          <a:p>
            <a:r>
              <a:rPr lang="en-AU" sz="2800" dirty="0">
                <a:solidFill>
                  <a:srgbClr val="000000"/>
                </a:solidFill>
                <a:effectLst/>
                <a:highlight>
                  <a:srgbClr val="FFFF00"/>
                </a:highlight>
                <a:latin typeface="Calibri" panose="020F0502020204030204" pitchFamily="34" charset="0"/>
                <a:ea typeface="Times New Roman" panose="02020603050405020304" pitchFamily="18" charset="0"/>
              </a:rPr>
              <a:t>*a) </a:t>
            </a:r>
            <a:r>
              <a:rPr lang="en-AU" sz="2800" dirty="0">
                <a:solidFill>
                  <a:srgbClr val="000000"/>
                </a:solidFill>
                <a:effectLst/>
                <a:latin typeface="Calibri" panose="020F0502020204030204" pitchFamily="34" charset="0"/>
                <a:ea typeface="Times New Roman" panose="02020603050405020304" pitchFamily="18" charset="0"/>
              </a:rPr>
              <a:t>Clear knowledge of the method of transmission of the infection</a:t>
            </a:r>
            <a:endParaRPr lang="en-AU" sz="2800" dirty="0">
              <a:effectLst/>
              <a:latin typeface="Times New Roman" panose="02020603050405020304" pitchFamily="18" charset="0"/>
              <a:ea typeface="Times New Roman" panose="02020603050405020304" pitchFamily="18" charset="0"/>
            </a:endParaRPr>
          </a:p>
          <a:p>
            <a:r>
              <a:rPr lang="en-AU" sz="2800" dirty="0">
                <a:solidFill>
                  <a:srgbClr val="000000"/>
                </a:solidFill>
                <a:effectLst/>
                <a:latin typeface="Calibri" panose="020F0502020204030204" pitchFamily="34" charset="0"/>
                <a:ea typeface="Times New Roman" panose="02020603050405020304" pitchFamily="18" charset="0"/>
              </a:rPr>
              <a:t>b) A guarantee that there will be no adverse side effects to the vaccine</a:t>
            </a:r>
            <a:endParaRPr lang="en-AU" sz="2800" dirty="0">
              <a:effectLst/>
              <a:latin typeface="Times New Roman" panose="02020603050405020304" pitchFamily="18" charset="0"/>
              <a:ea typeface="Times New Roman" panose="02020603050405020304" pitchFamily="18" charset="0"/>
            </a:endParaRPr>
          </a:p>
          <a:p>
            <a:r>
              <a:rPr lang="en-AU" sz="2800" dirty="0">
                <a:solidFill>
                  <a:srgbClr val="000000"/>
                </a:solidFill>
                <a:effectLst/>
                <a:latin typeface="Calibri" panose="020F0502020204030204" pitchFamily="34" charset="0"/>
                <a:ea typeface="Times New Roman" panose="02020603050405020304" pitchFamily="18" charset="0"/>
              </a:rPr>
              <a:t>c) Identification of high-risk individuals to prioritise for vaccination</a:t>
            </a:r>
            <a:endParaRPr lang="en-AU" sz="2800" dirty="0">
              <a:effectLst/>
              <a:latin typeface="Times New Roman" panose="02020603050405020304" pitchFamily="18" charset="0"/>
              <a:ea typeface="Times New Roman" panose="02020603050405020304" pitchFamily="18" charset="0"/>
            </a:endParaRPr>
          </a:p>
          <a:p>
            <a:r>
              <a:rPr lang="en-AU" sz="2800" dirty="0">
                <a:solidFill>
                  <a:srgbClr val="000000"/>
                </a:solidFill>
                <a:effectLst/>
                <a:latin typeface="Calibri" panose="020F0502020204030204" pitchFamily="34" charset="0"/>
                <a:ea typeface="Times New Roman" panose="02020603050405020304" pitchFamily="18" charset="0"/>
              </a:rPr>
              <a:t>d) The vaccine must be able to stimulate an immune response and the formation of memory cells</a:t>
            </a:r>
            <a:endParaRPr lang="en-AU" sz="2800" dirty="0">
              <a:effectLst/>
              <a:latin typeface="Times New Roman" panose="02020603050405020304" pitchFamily="18" charset="0"/>
              <a:ea typeface="Times New Roman" panose="02020603050405020304" pitchFamily="18" charset="0"/>
            </a:endParaRPr>
          </a:p>
          <a:p>
            <a:r>
              <a:rPr lang="en-AU" sz="2800" dirty="0">
                <a:solidFill>
                  <a:srgbClr val="000000"/>
                </a:solidFill>
                <a:effectLst/>
                <a:latin typeface="Calibri" panose="020F0502020204030204" pitchFamily="34" charset="0"/>
                <a:ea typeface="Times New Roman" panose="02020603050405020304" pitchFamily="18" charset="0"/>
              </a:rPr>
              <a:t>e) It must be possible to isolate the relevant antigens to create the vaccine</a:t>
            </a:r>
            <a:endParaRPr lang="en-A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51818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 xmlns="6a7e7065-82f1-4b73-b0d2-d420dd51b7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70808C6CA3F94DB3D066DEABCA68FE" ma:contentTypeVersion="14" ma:contentTypeDescription="Create a new document." ma:contentTypeScope="" ma:versionID="703b8a3de949fffb6e1179c9cff3af53">
  <xsd:schema xmlns:xsd="http://www.w3.org/2001/XMLSchema" xmlns:xs="http://www.w3.org/2001/XMLSchema" xmlns:p="http://schemas.microsoft.com/office/2006/metadata/properties" xmlns:ns2="6a7e7065-82f1-4b73-b0d2-d420dd51b77c" xmlns:ns3="d1451e70-cd14-4910-9f66-b2809bf32abb" targetNamespace="http://schemas.microsoft.com/office/2006/metadata/properties" ma:root="true" ma:fieldsID="107cfad8b4749180f4e7da0c1402470b" ns2:_="" ns3:_="">
    <xsd:import namespace="6a7e7065-82f1-4b73-b0d2-d420dd51b77c"/>
    <xsd:import namespace="d1451e70-cd14-4910-9f66-b2809bf32a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Imag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e7065-82f1-4b73-b0d2-d420dd51b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451e70-cd14-4910-9f66-b2809bf32ab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D8085F-E1ED-4B6A-AA52-9E9DAEE77C68}">
  <ds:schemaRefs>
    <ds:schemaRef ds:uri="http://schemas.microsoft.com/office/2006/metadata/properties"/>
    <ds:schemaRef ds:uri="http://schemas.microsoft.com/office/infopath/2007/PartnerControls"/>
    <ds:schemaRef ds:uri="6a7e7065-82f1-4b73-b0d2-d420dd51b77c"/>
  </ds:schemaRefs>
</ds:datastoreItem>
</file>

<file path=customXml/itemProps2.xml><?xml version="1.0" encoding="utf-8"?>
<ds:datastoreItem xmlns:ds="http://schemas.openxmlformats.org/officeDocument/2006/customXml" ds:itemID="{22D3C41D-9505-4CDD-883A-DCF6A6C98656}">
  <ds:schemaRefs>
    <ds:schemaRef ds:uri="http://schemas.microsoft.com/sharepoint/v3/contenttype/forms"/>
  </ds:schemaRefs>
</ds:datastoreItem>
</file>

<file path=customXml/itemProps3.xml><?xml version="1.0" encoding="utf-8"?>
<ds:datastoreItem xmlns:ds="http://schemas.openxmlformats.org/officeDocument/2006/customXml" ds:itemID="{B5582791-A911-4D67-A3DB-76FC52EF6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e7065-82f1-4b73-b0d2-d420dd51b77c"/>
    <ds:schemaRef ds:uri="d1451e70-cd14-4910-9f66-b2809bf32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3838</TotalTime>
  <Words>1821</Words>
  <Application>Microsoft Office PowerPoint</Application>
  <PresentationFormat>Widescreen</PresentationFormat>
  <Paragraphs>233</Paragraphs>
  <Slides>18</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Calibri</vt:lpstr>
      <vt:lpstr>Calibri Light</vt:lpstr>
      <vt:lpstr>Chronicle Text G1</vt:lpstr>
      <vt:lpstr>Chronicle Text G1 Roman</vt:lpstr>
      <vt:lpstr>Gotham Narrow</vt:lpstr>
      <vt:lpstr>Gotham Narrow 7r</vt:lpstr>
      <vt:lpstr>Gotham Narrow Bold</vt:lpstr>
      <vt:lpstr>Gotham Narrow Book</vt:lpstr>
      <vt:lpstr>Gotham Narrow Light</vt:lpstr>
      <vt:lpstr>Helvetica Light</vt:lpstr>
      <vt:lpstr>Open Sans</vt:lpstr>
      <vt:lpstr>Open Sans Semibold</vt:lpstr>
      <vt:lpstr>Times New Roman</vt:lpstr>
      <vt:lpstr>Office Theme</vt:lpstr>
      <vt:lpstr>PowerPoint Presentation</vt:lpstr>
      <vt:lpstr>ACKNOWLEDGEMENT OF COUNTRY</vt:lpstr>
      <vt:lpstr>PowerPoint Presentation</vt:lpstr>
      <vt:lpstr>PowerPoint Presentation</vt:lpstr>
      <vt:lpstr>Find Respondus 4 in vUWS.</vt:lpstr>
      <vt:lpstr>Respondus 4 license info.</vt:lpstr>
      <vt:lpstr>PowerPoint Presentation</vt:lpstr>
      <vt:lpstr>PowerPoint Presentation</vt:lpstr>
      <vt:lpstr>Multiple Choice formatting – Word doc Example</vt:lpstr>
      <vt:lpstr>Multiple Answer formatting - Word doc Example</vt:lpstr>
      <vt:lpstr>Common Errors that show when trying to import to Respondus: </vt:lpstr>
      <vt:lpstr>Turning off AutoCorrect</vt:lpstr>
      <vt:lpstr>Go to Live Demo   </vt:lpstr>
      <vt:lpstr>PowerPoint Presentation</vt:lpstr>
      <vt:lpstr>Online Engagement and Teaching Hub</vt:lpstr>
      <vt:lpstr>PowerPoint Presentation</vt:lpstr>
      <vt:lpstr>Tell us what you think!</vt:lpstr>
      <vt:lpstr>End </vt:lpstr>
    </vt:vector>
  </TitlesOfParts>
  <Company>Western Sydney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Noshir Bulsara</dc:creator>
  <cp:lastModifiedBy>Rhoda O'Higgins</cp:lastModifiedBy>
  <cp:revision>152</cp:revision>
  <dcterms:created xsi:type="dcterms:W3CDTF">2020-01-17T03:03:51Z</dcterms:created>
  <dcterms:modified xsi:type="dcterms:W3CDTF">2022-10-19T00:46:59Z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0x010100F570808C6CA3F94DB3D066DEABCA68FE</vt:lpwstr>
  </property>
</Properties>
</file>