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343" r:id="rId2"/>
    <p:sldId id="332" r:id="rId3"/>
    <p:sldId id="331" r:id="rId4"/>
    <p:sldId id="324" r:id="rId5"/>
    <p:sldId id="328" r:id="rId6"/>
    <p:sldId id="327" r:id="rId7"/>
    <p:sldId id="329" r:id="rId8"/>
    <p:sldId id="325" r:id="rId9"/>
    <p:sldId id="344" r:id="rId10"/>
    <p:sldId id="345" r:id="rId11"/>
    <p:sldId id="342" r:id="rId12"/>
    <p:sldId id="340" r:id="rId13"/>
    <p:sldId id="338" r:id="rId14"/>
    <p:sldId id="282" r:id="rId15"/>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7D7"/>
    <a:srgbClr val="F5D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90" autoAdjust="0"/>
    <p:restoredTop sz="59132" autoAdjust="0"/>
  </p:normalViewPr>
  <p:slideViewPr>
    <p:cSldViewPr snapToGrid="0" snapToObjects="1">
      <p:cViewPr varScale="1">
        <p:scale>
          <a:sx n="64" d="100"/>
          <a:sy n="64" d="100"/>
        </p:scale>
        <p:origin x="265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51705-31DE-4622-8F59-95180361E09D}" type="doc">
      <dgm:prSet loTypeId="urn:microsoft.com/office/officeart/2009/3/layout/CircleRelationship" loCatId="relationship" qsTypeId="urn:microsoft.com/office/officeart/2005/8/quickstyle/3d1" qsCatId="3D" csTypeId="urn:microsoft.com/office/officeart/2005/8/colors/accent1_2" csCatId="accent1" phldr="1"/>
      <dgm:spPr/>
      <dgm:t>
        <a:bodyPr/>
        <a:lstStyle/>
        <a:p>
          <a:endParaRPr lang="en-US"/>
        </a:p>
      </dgm:t>
    </dgm:pt>
    <dgm:pt modelId="{7EF19675-4145-49B7-9FF0-B0D030BD081D}">
      <dgm:prSet phldrT="[Text]" custT="1"/>
      <dgm:spPr>
        <a:solidFill>
          <a:schemeClr val="accent3"/>
        </a:solidFill>
      </dgm:spPr>
      <dgm:t>
        <a:bodyPr/>
        <a:lstStyle/>
        <a:p>
          <a:r>
            <a:rPr lang="en-US" sz="2800" b="1" dirty="0" smtClean="0"/>
            <a:t>21C </a:t>
          </a:r>
        </a:p>
        <a:p>
          <a:r>
            <a:rPr lang="en-US" sz="2800" b="1" dirty="0" smtClean="0"/>
            <a:t>Futures Degrees</a:t>
          </a:r>
        </a:p>
      </dgm:t>
    </dgm:pt>
    <dgm:pt modelId="{F76A927B-7171-4684-8D06-3EAB0A36B0FC}" type="parTrans" cxnId="{37EF27A8-2755-4597-A926-E1992C9ACF06}">
      <dgm:prSet/>
      <dgm:spPr/>
      <dgm:t>
        <a:bodyPr/>
        <a:lstStyle/>
        <a:p>
          <a:endParaRPr lang="en-US"/>
        </a:p>
      </dgm:t>
    </dgm:pt>
    <dgm:pt modelId="{3A16FAF0-657E-47CE-BBE8-6E2EDDC373D9}" type="sibTrans" cxnId="{37EF27A8-2755-4597-A926-E1992C9ACF06}">
      <dgm:prSet/>
      <dgm:spPr/>
      <dgm:t>
        <a:bodyPr/>
        <a:lstStyle/>
        <a:p>
          <a:endParaRPr lang="en-US"/>
        </a:p>
      </dgm:t>
    </dgm:pt>
    <dgm:pt modelId="{F20B7871-40AA-4C82-96ED-2991D182568B}">
      <dgm:prSet phldrT="[Text]" custT="1"/>
      <dgm:spPr/>
      <dgm:t>
        <a:bodyPr/>
        <a:lstStyle/>
        <a:p>
          <a:r>
            <a:rPr lang="en-US" sz="1900" b="1" dirty="0" smtClean="0"/>
            <a:t>Advantage Major</a:t>
          </a:r>
          <a:endParaRPr lang="en-US" sz="1900" b="1" dirty="0"/>
        </a:p>
      </dgm:t>
    </dgm:pt>
    <dgm:pt modelId="{E3C1ACA8-B70C-45AC-85D2-1D1E6ABB018F}" type="parTrans" cxnId="{7DA52B12-60BC-468A-BC4C-EF23EB5623D4}">
      <dgm:prSet/>
      <dgm:spPr/>
      <dgm:t>
        <a:bodyPr/>
        <a:lstStyle/>
        <a:p>
          <a:endParaRPr lang="en-US"/>
        </a:p>
      </dgm:t>
    </dgm:pt>
    <dgm:pt modelId="{3D0206AC-4451-4AE4-AC59-7F0EB4A29374}" type="sibTrans" cxnId="{7DA52B12-60BC-468A-BC4C-EF23EB5623D4}">
      <dgm:prSet/>
      <dgm:spPr/>
      <dgm:t>
        <a:bodyPr/>
        <a:lstStyle/>
        <a:p>
          <a:endParaRPr lang="en-US"/>
        </a:p>
      </dgm:t>
    </dgm:pt>
    <dgm:pt modelId="{95198B60-8DEB-48FA-A974-EA1BBE12CD39}">
      <dgm:prSet phldrT="[Text]" custT="1"/>
      <dgm:spPr>
        <a:solidFill>
          <a:schemeClr val="accent5"/>
        </a:solidFill>
        <a:ln>
          <a:solidFill>
            <a:schemeClr val="accent5">
              <a:lumMod val="60000"/>
              <a:lumOff val="40000"/>
            </a:schemeClr>
          </a:solidFill>
        </a:ln>
      </dgm:spPr>
      <dgm:t>
        <a:bodyPr/>
        <a:lstStyle/>
        <a:p>
          <a:r>
            <a:rPr lang="en-US" sz="1500" b="1" dirty="0" smtClean="0"/>
            <a:t>Advantage Sub-major</a:t>
          </a:r>
          <a:endParaRPr lang="en-US" sz="1500" b="1" dirty="0"/>
        </a:p>
      </dgm:t>
    </dgm:pt>
    <dgm:pt modelId="{178301C7-DD21-4558-957A-82EBFA3DF5F4}" type="parTrans" cxnId="{EC6028D4-B455-4D9E-94C3-DE4C791CAB4E}">
      <dgm:prSet/>
      <dgm:spPr/>
      <dgm:t>
        <a:bodyPr/>
        <a:lstStyle/>
        <a:p>
          <a:endParaRPr lang="en-US"/>
        </a:p>
      </dgm:t>
    </dgm:pt>
    <dgm:pt modelId="{25B9A3F6-650E-4CBD-B11E-0DA36B6E6656}" type="sibTrans" cxnId="{EC6028D4-B455-4D9E-94C3-DE4C791CAB4E}">
      <dgm:prSet/>
      <dgm:spPr/>
      <dgm:t>
        <a:bodyPr/>
        <a:lstStyle/>
        <a:p>
          <a:endParaRPr lang="en-US"/>
        </a:p>
      </dgm:t>
    </dgm:pt>
    <dgm:pt modelId="{6D3CA29F-20D4-4FE7-89DB-4413E4EB1B5E}">
      <dgm:prSet phldrT="[Text]"/>
      <dgm:spPr>
        <a:solidFill>
          <a:schemeClr val="accent5"/>
        </a:solidFill>
        <a:ln>
          <a:solidFill>
            <a:schemeClr val="accent5">
              <a:lumMod val="20000"/>
              <a:lumOff val="80000"/>
            </a:schemeClr>
          </a:solidFill>
        </a:ln>
      </dgm:spPr>
      <dgm:t>
        <a:bodyPr/>
        <a:lstStyle/>
        <a:p>
          <a:endParaRPr lang="en-US" b="0" dirty="0"/>
        </a:p>
      </dgm:t>
    </dgm:pt>
    <dgm:pt modelId="{822183DB-CB77-4970-BAD2-B707458CDD2C}" type="parTrans" cxnId="{8F36DCCD-920F-4A45-A2DD-DE1120D8A850}">
      <dgm:prSet/>
      <dgm:spPr/>
      <dgm:t>
        <a:bodyPr/>
        <a:lstStyle/>
        <a:p>
          <a:endParaRPr lang="en-US"/>
        </a:p>
      </dgm:t>
    </dgm:pt>
    <dgm:pt modelId="{8AF0B75C-B695-451E-A25B-B50550F985DE}" type="sibTrans" cxnId="{8F36DCCD-920F-4A45-A2DD-DE1120D8A850}">
      <dgm:prSet/>
      <dgm:spPr/>
      <dgm:t>
        <a:bodyPr/>
        <a:lstStyle/>
        <a:p>
          <a:endParaRPr lang="en-US"/>
        </a:p>
      </dgm:t>
    </dgm:pt>
    <dgm:pt modelId="{FFDB8A48-AA16-43EF-A526-D12CDEB9217F}">
      <dgm:prSet phldrT="[Text]" custT="1"/>
      <dgm:spPr/>
      <dgm:t>
        <a:bodyPr/>
        <a:lstStyle/>
        <a:p>
          <a:endParaRPr lang="en-US" sz="1800" dirty="0"/>
        </a:p>
      </dgm:t>
    </dgm:pt>
    <dgm:pt modelId="{BE2963E2-18A1-4F1B-BBD6-732A89AC1502}" type="parTrans" cxnId="{05F35A31-C42B-4B01-A803-9B40C0443A72}">
      <dgm:prSet/>
      <dgm:spPr/>
      <dgm:t>
        <a:bodyPr/>
        <a:lstStyle/>
        <a:p>
          <a:endParaRPr lang="en-US"/>
        </a:p>
      </dgm:t>
    </dgm:pt>
    <dgm:pt modelId="{4199745B-9452-443C-97F9-AC5FA7455686}" type="sibTrans" cxnId="{05F35A31-C42B-4B01-A803-9B40C0443A72}">
      <dgm:prSet/>
      <dgm:spPr/>
      <dgm:t>
        <a:bodyPr/>
        <a:lstStyle/>
        <a:p>
          <a:endParaRPr lang="en-US"/>
        </a:p>
      </dgm:t>
    </dgm:pt>
    <dgm:pt modelId="{2CDCD299-EB0E-415D-A5C5-D1F5F9542420}">
      <dgm:prSet phldrT="[Text]"/>
      <dgm:spPr>
        <a:solidFill>
          <a:schemeClr val="accent5"/>
        </a:solidFill>
        <a:ln>
          <a:solidFill>
            <a:schemeClr val="accent5">
              <a:lumMod val="60000"/>
              <a:lumOff val="40000"/>
            </a:schemeClr>
          </a:solidFill>
        </a:ln>
      </dgm:spPr>
      <dgm:t>
        <a:bodyPr/>
        <a:lstStyle/>
        <a:p>
          <a:endParaRPr lang="en-US" b="0" dirty="0"/>
        </a:p>
      </dgm:t>
    </dgm:pt>
    <dgm:pt modelId="{BE70451B-2FD5-4B67-958A-0F1CE0B1D6BE}" type="parTrans" cxnId="{E5E13519-C1FF-4F72-9153-68BE6BEF290D}">
      <dgm:prSet/>
      <dgm:spPr/>
      <dgm:t>
        <a:bodyPr/>
        <a:lstStyle/>
        <a:p>
          <a:endParaRPr lang="en-US"/>
        </a:p>
      </dgm:t>
    </dgm:pt>
    <dgm:pt modelId="{7B185BB3-2AD0-49CF-AE54-9F79A473FB9D}" type="sibTrans" cxnId="{E5E13519-C1FF-4F72-9153-68BE6BEF290D}">
      <dgm:prSet/>
      <dgm:spPr/>
      <dgm:t>
        <a:bodyPr/>
        <a:lstStyle/>
        <a:p>
          <a:endParaRPr lang="en-US"/>
        </a:p>
      </dgm:t>
    </dgm:pt>
    <dgm:pt modelId="{B65791D7-C7FD-474D-A8CA-B188D07C7AEF}" type="pres">
      <dgm:prSet presAssocID="{BFF51705-31DE-4622-8F59-95180361E09D}" presName="Name0" presStyleCnt="0">
        <dgm:presLayoutVars>
          <dgm:chMax val="1"/>
          <dgm:chPref val="1"/>
        </dgm:presLayoutVars>
      </dgm:prSet>
      <dgm:spPr/>
      <dgm:t>
        <a:bodyPr/>
        <a:lstStyle/>
        <a:p>
          <a:endParaRPr lang="en-US"/>
        </a:p>
      </dgm:t>
    </dgm:pt>
    <dgm:pt modelId="{0F7DB58D-264A-4C2F-86F9-D3FB4AC9A3DD}" type="pres">
      <dgm:prSet presAssocID="{7EF19675-4145-49B7-9FF0-B0D030BD081D}" presName="Parent" presStyleLbl="node0" presStyleIdx="0" presStyleCnt="1" custScaleX="147860" custScaleY="146796" custLinFactNeighborX="-4545" custLinFactNeighborY="-9331">
        <dgm:presLayoutVars>
          <dgm:chMax val="5"/>
          <dgm:chPref val="5"/>
        </dgm:presLayoutVars>
      </dgm:prSet>
      <dgm:spPr/>
      <dgm:t>
        <a:bodyPr/>
        <a:lstStyle/>
        <a:p>
          <a:endParaRPr lang="en-US"/>
        </a:p>
      </dgm:t>
    </dgm:pt>
    <dgm:pt modelId="{22DE7BAE-9F5A-4DB0-A25B-FF2B408AEC5B}" type="pres">
      <dgm:prSet presAssocID="{7EF19675-4145-49B7-9FF0-B0D030BD081D}" presName="Accent2" presStyleLbl="node1" presStyleIdx="0" presStyleCnt="19" custLinFactX="-300000" custLinFactY="-323225" custLinFactNeighborX="-381194" custLinFactNeighborY="-400000"/>
      <dgm:spPr>
        <a:solidFill>
          <a:schemeClr val="tx2"/>
        </a:solidFill>
      </dgm:spPr>
    </dgm:pt>
    <dgm:pt modelId="{54E390E6-7447-479A-B240-EF9F4D151659}" type="pres">
      <dgm:prSet presAssocID="{7EF19675-4145-49B7-9FF0-B0D030BD081D}" presName="Accent3" presStyleLbl="node1" presStyleIdx="1" presStyleCnt="19" custLinFactX="4207" custLinFactY="300000" custLinFactNeighborX="100000" custLinFactNeighborY="397881"/>
      <dgm:spPr>
        <a:solidFill>
          <a:schemeClr val="tx2"/>
        </a:solidFill>
      </dgm:spPr>
    </dgm:pt>
    <dgm:pt modelId="{F114E6F9-BCC3-4986-AF5D-9643AFE61E90}" type="pres">
      <dgm:prSet presAssocID="{7EF19675-4145-49B7-9FF0-B0D030BD081D}" presName="Accent4" presStyleLbl="node1" presStyleIdx="2" presStyleCnt="19" custScaleX="175914" custScaleY="185863" custLinFactX="10878" custLinFactY="-500000" custLinFactNeighborX="100000" custLinFactNeighborY="-547759"/>
      <dgm:spPr>
        <a:blipFill rotWithShape="0">
          <a:blip xmlns:r="http://schemas.openxmlformats.org/officeDocument/2006/relationships" r:embed="rId1"/>
          <a:stretch>
            <a:fillRect/>
          </a:stretch>
        </a:blipFill>
      </dgm:spPr>
      <dgm:t>
        <a:bodyPr/>
        <a:lstStyle/>
        <a:p>
          <a:endParaRPr lang="en-US"/>
        </a:p>
      </dgm:t>
    </dgm:pt>
    <dgm:pt modelId="{5CA71F79-EE44-4DEB-8393-926B194B5E4A}" type="pres">
      <dgm:prSet presAssocID="{7EF19675-4145-49B7-9FF0-B0D030BD081D}" presName="Accent5" presStyleLbl="node1" presStyleIdx="3" presStyleCnt="19" custLinFactX="-300000" custLinFactY="-200000" custLinFactNeighborX="-356384" custLinFactNeighborY="-299172"/>
      <dgm:spPr>
        <a:solidFill>
          <a:schemeClr val="tx2"/>
        </a:solidFill>
      </dgm:spPr>
    </dgm:pt>
    <dgm:pt modelId="{B8515638-3958-472F-B5B0-1424BD9F18E1}" type="pres">
      <dgm:prSet presAssocID="{7EF19675-4145-49B7-9FF0-B0D030BD081D}" presName="Accent6" presStyleLbl="node1" presStyleIdx="4" presStyleCnt="19" custScaleX="140098" custScaleY="135964" custLinFactX="-200000" custLinFactY="-465681" custLinFactNeighborX="-291202" custLinFactNeighborY="-500000"/>
      <dgm:spPr>
        <a:solidFill>
          <a:schemeClr val="tx2"/>
        </a:solidFill>
      </dgm:spPr>
    </dgm:pt>
    <dgm:pt modelId="{749CFEB6-66B5-4655-AAD7-489540A4510E}" type="pres">
      <dgm:prSet presAssocID="{F20B7871-40AA-4C82-96ED-2991D182568B}" presName="Child1" presStyleLbl="node1" presStyleIdx="5" presStyleCnt="19" custScaleX="137758" custScaleY="136246" custLinFactY="-714" custLinFactNeighborX="84356" custLinFactNeighborY="-100000">
        <dgm:presLayoutVars>
          <dgm:chMax val="0"/>
          <dgm:chPref val="0"/>
        </dgm:presLayoutVars>
      </dgm:prSet>
      <dgm:spPr/>
      <dgm:t>
        <a:bodyPr/>
        <a:lstStyle/>
        <a:p>
          <a:endParaRPr lang="en-US"/>
        </a:p>
      </dgm:t>
    </dgm:pt>
    <dgm:pt modelId="{8A9B0AA2-C097-45E2-B61A-D337E0B27C58}" type="pres">
      <dgm:prSet presAssocID="{F20B7871-40AA-4C82-96ED-2991D182568B}" presName="Accent7" presStyleCnt="0"/>
      <dgm:spPr/>
    </dgm:pt>
    <dgm:pt modelId="{C916BADE-F722-4F04-A727-BC22557B2676}" type="pres">
      <dgm:prSet presAssocID="{F20B7871-40AA-4C82-96ED-2991D182568B}" presName="AccentHold1" presStyleLbl="node1" presStyleIdx="6" presStyleCnt="19" custLinFactX="300000" custLinFactY="355870" custLinFactNeighborX="343807" custLinFactNeighborY="400000"/>
      <dgm:spPr>
        <a:solidFill>
          <a:schemeClr val="accent4"/>
        </a:solidFill>
      </dgm:spPr>
    </dgm:pt>
    <dgm:pt modelId="{59A75BB2-1F4B-4091-8B09-2979D24B3B37}" type="pres">
      <dgm:prSet presAssocID="{F20B7871-40AA-4C82-96ED-2991D182568B}" presName="Accent8" presStyleCnt="0"/>
      <dgm:spPr/>
    </dgm:pt>
    <dgm:pt modelId="{173277D0-0C08-43B5-A64A-AFE64F49D436}" type="pres">
      <dgm:prSet presAssocID="{F20B7871-40AA-4C82-96ED-2991D182568B}" presName="AccentHold2" presStyleLbl="node1" presStyleIdx="7" presStyleCnt="19" custLinFactX="272233" custLinFactNeighborX="300000" custLinFactNeighborY="91873"/>
      <dgm:spPr>
        <a:blipFill rotWithShape="0">
          <a:blip xmlns:r="http://schemas.openxmlformats.org/officeDocument/2006/relationships" r:embed="rId2"/>
          <a:stretch>
            <a:fillRect/>
          </a:stretch>
        </a:blipFill>
      </dgm:spPr>
      <dgm:t>
        <a:bodyPr/>
        <a:lstStyle/>
        <a:p>
          <a:endParaRPr lang="en-US"/>
        </a:p>
      </dgm:t>
    </dgm:pt>
    <dgm:pt modelId="{6A5041D0-1381-44FC-8302-90315A2119CD}" type="pres">
      <dgm:prSet presAssocID="{FFDB8A48-AA16-43EF-A526-D12CDEB9217F}" presName="Child2" presStyleLbl="node1" presStyleIdx="8" presStyleCnt="19" custScaleX="137758" custScaleY="136246" custLinFactY="100000" custLinFactNeighborX="-3720" custLinFactNeighborY="140300">
        <dgm:presLayoutVars>
          <dgm:chMax val="0"/>
          <dgm:chPref val="0"/>
        </dgm:presLayoutVars>
      </dgm:prSet>
      <dgm:spPr/>
      <dgm:t>
        <a:bodyPr/>
        <a:lstStyle/>
        <a:p>
          <a:endParaRPr lang="en-US"/>
        </a:p>
      </dgm:t>
    </dgm:pt>
    <dgm:pt modelId="{4B9B42B1-124D-42FC-B29E-2C51CAE5EBF5}" type="pres">
      <dgm:prSet presAssocID="{FFDB8A48-AA16-43EF-A526-D12CDEB9217F}" presName="Accent9" presStyleCnt="0"/>
      <dgm:spPr/>
    </dgm:pt>
    <dgm:pt modelId="{E5F1954F-6F09-416C-9001-C56BE4D3362B}" type="pres">
      <dgm:prSet presAssocID="{FFDB8A48-AA16-43EF-A526-D12CDEB9217F}" presName="AccentHold1" presStyleLbl="node1" presStyleIdx="9" presStyleCnt="19" custLinFactX="170954" custLinFactY="-124405" custLinFactNeighborX="200000" custLinFactNeighborY="-200000"/>
      <dgm:spPr>
        <a:solidFill>
          <a:schemeClr val="accent4"/>
        </a:solidFill>
      </dgm:spPr>
    </dgm:pt>
    <dgm:pt modelId="{928744AB-F18E-47AB-B13C-1D4D7891B17B}" type="pres">
      <dgm:prSet presAssocID="{FFDB8A48-AA16-43EF-A526-D12CDEB9217F}" presName="Accent10" presStyleCnt="0"/>
      <dgm:spPr/>
    </dgm:pt>
    <dgm:pt modelId="{C5C4D218-1BAF-4609-9FA2-35DC01B2B501}" type="pres">
      <dgm:prSet presAssocID="{FFDB8A48-AA16-43EF-A526-D12CDEB9217F}" presName="AccentHold2" presStyleLbl="node1" presStyleIdx="10" presStyleCnt="19" custLinFactX="1092526" custLinFactY="-116387" custLinFactNeighborX="1100000" custLinFactNeighborY="-200000"/>
      <dgm:spPr>
        <a:solidFill>
          <a:schemeClr val="tx2"/>
        </a:solidFill>
      </dgm:spPr>
      <dgm:t>
        <a:bodyPr/>
        <a:lstStyle/>
        <a:p>
          <a:endParaRPr lang="en-US"/>
        </a:p>
      </dgm:t>
    </dgm:pt>
    <dgm:pt modelId="{14FA8324-600F-4BB8-8114-6441AB90A192}" type="pres">
      <dgm:prSet presAssocID="{FFDB8A48-AA16-43EF-A526-D12CDEB9217F}" presName="Accent11" presStyleCnt="0"/>
      <dgm:spPr/>
    </dgm:pt>
    <dgm:pt modelId="{B78CEEF1-6164-4DE3-81EE-3A055C88DDEA}" type="pres">
      <dgm:prSet presAssocID="{FFDB8A48-AA16-43EF-A526-D12CDEB9217F}" presName="AccentHold3" presStyleLbl="node1" presStyleIdx="11" presStyleCnt="19" custLinFactX="254709" custLinFactY="200000" custLinFactNeighborX="300000" custLinFactNeighborY="267378"/>
      <dgm:spPr>
        <a:solidFill>
          <a:schemeClr val="tx2"/>
        </a:solidFill>
      </dgm:spPr>
    </dgm:pt>
    <dgm:pt modelId="{8ECD0CD0-E10B-4AFC-9275-CE51FCED34E4}" type="pres">
      <dgm:prSet presAssocID="{95198B60-8DEB-48FA-A974-EA1BBE12CD39}" presName="Child3" presStyleLbl="node1" presStyleIdx="12" presStyleCnt="19" custScaleX="115102" custScaleY="108784" custLinFactX="-25466" custLinFactNeighborX="-100000" custLinFactNeighborY="-40531">
        <dgm:presLayoutVars>
          <dgm:chMax val="0"/>
          <dgm:chPref val="0"/>
        </dgm:presLayoutVars>
      </dgm:prSet>
      <dgm:spPr/>
      <dgm:t>
        <a:bodyPr/>
        <a:lstStyle/>
        <a:p>
          <a:endParaRPr lang="en-US"/>
        </a:p>
      </dgm:t>
    </dgm:pt>
    <dgm:pt modelId="{0205011D-BD0B-447C-BF24-55CA5404847B}" type="pres">
      <dgm:prSet presAssocID="{95198B60-8DEB-48FA-A974-EA1BBE12CD39}" presName="Accent12" presStyleCnt="0"/>
      <dgm:spPr/>
    </dgm:pt>
    <dgm:pt modelId="{991B0C8B-5FB6-4115-8081-D03CF7448426}" type="pres">
      <dgm:prSet presAssocID="{95198B60-8DEB-48FA-A974-EA1BBE12CD39}" presName="AccentHold1" presStyleLbl="node1" presStyleIdx="13" presStyleCnt="19" custLinFactY="-180721" custLinFactNeighborX="-46114" custLinFactNeighborY="-200000"/>
      <dgm:spPr>
        <a:solidFill>
          <a:schemeClr val="tx2"/>
        </a:solidFill>
      </dgm:spPr>
      <dgm:t>
        <a:bodyPr/>
        <a:lstStyle/>
        <a:p>
          <a:endParaRPr lang="en-US"/>
        </a:p>
      </dgm:t>
    </dgm:pt>
    <dgm:pt modelId="{345D920A-F4AE-49D7-B634-ED41812EDA4F}" type="pres">
      <dgm:prSet presAssocID="{2CDCD299-EB0E-415D-A5C5-D1F5F9542420}" presName="Child4" presStyleLbl="node1" presStyleIdx="14" presStyleCnt="19" custScaleX="114592" custScaleY="113650" custLinFactNeighborX="-51163" custLinFactNeighborY="-31316">
        <dgm:presLayoutVars>
          <dgm:chMax val="0"/>
          <dgm:chPref val="0"/>
        </dgm:presLayoutVars>
      </dgm:prSet>
      <dgm:spPr/>
      <dgm:t>
        <a:bodyPr/>
        <a:lstStyle/>
        <a:p>
          <a:endParaRPr lang="en-US"/>
        </a:p>
      </dgm:t>
    </dgm:pt>
    <dgm:pt modelId="{D5A13C79-3328-405D-B61C-1EF60B2BBA9D}" type="pres">
      <dgm:prSet presAssocID="{2CDCD299-EB0E-415D-A5C5-D1F5F9542420}" presName="Accent13" presStyleCnt="0"/>
      <dgm:spPr/>
    </dgm:pt>
    <dgm:pt modelId="{60667AF5-5CF6-47D0-BE81-B2499052A12B}" type="pres">
      <dgm:prSet presAssocID="{2CDCD299-EB0E-415D-A5C5-D1F5F9542420}" presName="AccentHold1" presStyleLbl="node1" presStyleIdx="15" presStyleCnt="19" custLinFactX="200000" custLinFactY="-700000" custLinFactNeighborX="232651" custLinFactNeighborY="-724420"/>
      <dgm:spPr>
        <a:solidFill>
          <a:schemeClr val="tx2"/>
        </a:solidFill>
      </dgm:spPr>
      <dgm:t>
        <a:bodyPr/>
        <a:lstStyle/>
        <a:p>
          <a:endParaRPr lang="en-US"/>
        </a:p>
      </dgm:t>
    </dgm:pt>
    <dgm:pt modelId="{DE042B59-464D-4A04-8065-63FBC7CB9626}" type="pres">
      <dgm:prSet presAssocID="{6D3CA29F-20D4-4FE7-89DB-4413E4EB1B5E}" presName="Child5" presStyleLbl="node1" presStyleIdx="16" presStyleCnt="19" custLinFactX="72414" custLinFactNeighborX="100000" custLinFactNeighborY="13030">
        <dgm:presLayoutVars>
          <dgm:chMax val="0"/>
          <dgm:chPref val="0"/>
        </dgm:presLayoutVars>
      </dgm:prSet>
      <dgm:spPr/>
      <dgm:t>
        <a:bodyPr/>
        <a:lstStyle/>
        <a:p>
          <a:endParaRPr lang="en-US"/>
        </a:p>
      </dgm:t>
    </dgm:pt>
    <dgm:pt modelId="{9470214A-E796-4003-BB1F-2D9D495840C4}" type="pres">
      <dgm:prSet presAssocID="{6D3CA29F-20D4-4FE7-89DB-4413E4EB1B5E}" presName="Accent15" presStyleCnt="0"/>
      <dgm:spPr/>
    </dgm:pt>
    <dgm:pt modelId="{39CE28DA-FFC5-4670-972B-CCC75DCB6F0B}" type="pres">
      <dgm:prSet presAssocID="{6D3CA29F-20D4-4FE7-89DB-4413E4EB1B5E}" presName="AccentHold2" presStyleLbl="node1" presStyleIdx="17" presStyleCnt="19" custLinFactX="700000" custLinFactY="-200000" custLinFactNeighborX="789757" custLinFactNeighborY="-233655"/>
      <dgm:spPr>
        <a:solidFill>
          <a:schemeClr val="tx2"/>
        </a:solidFill>
      </dgm:spPr>
      <dgm:t>
        <a:bodyPr/>
        <a:lstStyle/>
        <a:p>
          <a:endParaRPr lang="en-US"/>
        </a:p>
      </dgm:t>
    </dgm:pt>
    <dgm:pt modelId="{2CA05CE4-4EAC-4A81-9F0B-7AA0CFBA4A5F}" type="pres">
      <dgm:prSet presAssocID="{6D3CA29F-20D4-4FE7-89DB-4413E4EB1B5E}" presName="Accent16" presStyleCnt="0"/>
      <dgm:spPr/>
    </dgm:pt>
    <dgm:pt modelId="{43F868D9-9125-459C-9D47-AD01D02645F6}" type="pres">
      <dgm:prSet presAssocID="{6D3CA29F-20D4-4FE7-89DB-4413E4EB1B5E}" presName="AccentHold3" presStyleLbl="node1" presStyleIdx="18" presStyleCnt="19" custLinFactNeighborX="-53436" custLinFactNeighborY="54059"/>
      <dgm:spPr>
        <a:solidFill>
          <a:schemeClr val="tx2"/>
        </a:solidFill>
      </dgm:spPr>
      <dgm:t>
        <a:bodyPr/>
        <a:lstStyle/>
        <a:p>
          <a:endParaRPr lang="en-US"/>
        </a:p>
      </dgm:t>
    </dgm:pt>
  </dgm:ptLst>
  <dgm:cxnLst>
    <dgm:cxn modelId="{37EF27A8-2755-4597-A926-E1992C9ACF06}" srcId="{BFF51705-31DE-4622-8F59-95180361E09D}" destId="{7EF19675-4145-49B7-9FF0-B0D030BD081D}" srcOrd="0" destOrd="0" parTransId="{F76A927B-7171-4684-8D06-3EAB0A36B0FC}" sibTransId="{3A16FAF0-657E-47CE-BBE8-6E2EDDC373D9}"/>
    <dgm:cxn modelId="{E5E13519-C1FF-4F72-9153-68BE6BEF290D}" srcId="{7EF19675-4145-49B7-9FF0-B0D030BD081D}" destId="{2CDCD299-EB0E-415D-A5C5-D1F5F9542420}" srcOrd="3" destOrd="0" parTransId="{BE70451B-2FD5-4B67-958A-0F1CE0B1D6BE}" sibTransId="{7B185BB3-2AD0-49CF-AE54-9F79A473FB9D}"/>
    <dgm:cxn modelId="{EC6028D4-B455-4D9E-94C3-DE4C791CAB4E}" srcId="{7EF19675-4145-49B7-9FF0-B0D030BD081D}" destId="{95198B60-8DEB-48FA-A974-EA1BBE12CD39}" srcOrd="2" destOrd="0" parTransId="{178301C7-DD21-4558-957A-82EBFA3DF5F4}" sibTransId="{25B9A3F6-650E-4CBD-B11E-0DA36B6E6656}"/>
    <dgm:cxn modelId="{BD9B3D12-224F-4EC1-82DA-BE8084A3CB2B}" type="presOf" srcId="{F20B7871-40AA-4C82-96ED-2991D182568B}" destId="{749CFEB6-66B5-4655-AAD7-489540A4510E}" srcOrd="0" destOrd="0" presId="urn:microsoft.com/office/officeart/2009/3/layout/CircleRelationship"/>
    <dgm:cxn modelId="{53AB4DB4-2476-4505-96F8-A0838A6BA3A0}" type="presOf" srcId="{7EF19675-4145-49B7-9FF0-B0D030BD081D}" destId="{0F7DB58D-264A-4C2F-86F9-D3FB4AC9A3DD}" srcOrd="0" destOrd="0" presId="urn:microsoft.com/office/officeart/2009/3/layout/CircleRelationship"/>
    <dgm:cxn modelId="{8F36DCCD-920F-4A45-A2DD-DE1120D8A850}" srcId="{7EF19675-4145-49B7-9FF0-B0D030BD081D}" destId="{6D3CA29F-20D4-4FE7-89DB-4413E4EB1B5E}" srcOrd="4" destOrd="0" parTransId="{822183DB-CB77-4970-BAD2-B707458CDD2C}" sibTransId="{8AF0B75C-B695-451E-A25B-B50550F985DE}"/>
    <dgm:cxn modelId="{E0C3FE0C-81A0-4369-AA70-53A6624AFEF9}" type="presOf" srcId="{2CDCD299-EB0E-415D-A5C5-D1F5F9542420}" destId="{345D920A-F4AE-49D7-B634-ED41812EDA4F}" srcOrd="0" destOrd="0" presId="urn:microsoft.com/office/officeart/2009/3/layout/CircleRelationship"/>
    <dgm:cxn modelId="{338D3FB2-77EE-4931-9ADA-8B2267517AFA}" type="presOf" srcId="{6D3CA29F-20D4-4FE7-89DB-4413E4EB1B5E}" destId="{DE042B59-464D-4A04-8065-63FBC7CB9626}" srcOrd="0" destOrd="0" presId="urn:microsoft.com/office/officeart/2009/3/layout/CircleRelationship"/>
    <dgm:cxn modelId="{5761C9F5-7FEF-41ED-93BB-C9DA4E76F87B}" type="presOf" srcId="{95198B60-8DEB-48FA-A974-EA1BBE12CD39}" destId="{8ECD0CD0-E10B-4AFC-9275-CE51FCED34E4}" srcOrd="0" destOrd="0" presId="urn:microsoft.com/office/officeart/2009/3/layout/CircleRelationship"/>
    <dgm:cxn modelId="{7DA52B12-60BC-468A-BC4C-EF23EB5623D4}" srcId="{7EF19675-4145-49B7-9FF0-B0D030BD081D}" destId="{F20B7871-40AA-4C82-96ED-2991D182568B}" srcOrd="0" destOrd="0" parTransId="{E3C1ACA8-B70C-45AC-85D2-1D1E6ABB018F}" sibTransId="{3D0206AC-4451-4AE4-AC59-7F0EB4A29374}"/>
    <dgm:cxn modelId="{67DE2AFD-629D-4900-A30A-7481EC9C3AE6}" type="presOf" srcId="{FFDB8A48-AA16-43EF-A526-D12CDEB9217F}" destId="{6A5041D0-1381-44FC-8302-90315A2119CD}" srcOrd="0" destOrd="0" presId="urn:microsoft.com/office/officeart/2009/3/layout/CircleRelationship"/>
    <dgm:cxn modelId="{9816F314-9815-4F81-AEA5-52D7DE87792C}" type="presOf" srcId="{BFF51705-31DE-4622-8F59-95180361E09D}" destId="{B65791D7-C7FD-474D-A8CA-B188D07C7AEF}" srcOrd="0" destOrd="0" presId="urn:microsoft.com/office/officeart/2009/3/layout/CircleRelationship"/>
    <dgm:cxn modelId="{05F35A31-C42B-4B01-A803-9B40C0443A72}" srcId="{7EF19675-4145-49B7-9FF0-B0D030BD081D}" destId="{FFDB8A48-AA16-43EF-A526-D12CDEB9217F}" srcOrd="1" destOrd="0" parTransId="{BE2963E2-18A1-4F1B-BBD6-732A89AC1502}" sibTransId="{4199745B-9452-443C-97F9-AC5FA7455686}"/>
    <dgm:cxn modelId="{CE8EFC3A-77A7-48C9-9DE2-28D57CEFC565}" type="presParOf" srcId="{B65791D7-C7FD-474D-A8CA-B188D07C7AEF}" destId="{0F7DB58D-264A-4C2F-86F9-D3FB4AC9A3DD}" srcOrd="0" destOrd="0" presId="urn:microsoft.com/office/officeart/2009/3/layout/CircleRelationship"/>
    <dgm:cxn modelId="{D3D3171F-0FC7-4B98-A1E1-5ECA179A5482}" type="presParOf" srcId="{B65791D7-C7FD-474D-A8CA-B188D07C7AEF}" destId="{22DE7BAE-9F5A-4DB0-A25B-FF2B408AEC5B}" srcOrd="1" destOrd="0" presId="urn:microsoft.com/office/officeart/2009/3/layout/CircleRelationship"/>
    <dgm:cxn modelId="{11098EBD-4EFA-4B63-BEAD-35803628A783}" type="presParOf" srcId="{B65791D7-C7FD-474D-A8CA-B188D07C7AEF}" destId="{54E390E6-7447-479A-B240-EF9F4D151659}" srcOrd="2" destOrd="0" presId="urn:microsoft.com/office/officeart/2009/3/layout/CircleRelationship"/>
    <dgm:cxn modelId="{A5C6528D-1779-47D1-A972-3419B6FC8EE9}" type="presParOf" srcId="{B65791D7-C7FD-474D-A8CA-B188D07C7AEF}" destId="{F114E6F9-BCC3-4986-AF5D-9643AFE61E90}" srcOrd="3" destOrd="0" presId="urn:microsoft.com/office/officeart/2009/3/layout/CircleRelationship"/>
    <dgm:cxn modelId="{D4C65855-803B-4AD4-91D2-295329B9E920}" type="presParOf" srcId="{B65791D7-C7FD-474D-A8CA-B188D07C7AEF}" destId="{5CA71F79-EE44-4DEB-8393-926B194B5E4A}" srcOrd="4" destOrd="0" presId="urn:microsoft.com/office/officeart/2009/3/layout/CircleRelationship"/>
    <dgm:cxn modelId="{BB04476B-5202-4249-91B2-6B4CF7D68708}" type="presParOf" srcId="{B65791D7-C7FD-474D-A8CA-B188D07C7AEF}" destId="{B8515638-3958-472F-B5B0-1424BD9F18E1}" srcOrd="5" destOrd="0" presId="urn:microsoft.com/office/officeart/2009/3/layout/CircleRelationship"/>
    <dgm:cxn modelId="{2C5B6886-2DD4-42E5-A2B8-B748A1DF20A0}" type="presParOf" srcId="{B65791D7-C7FD-474D-A8CA-B188D07C7AEF}" destId="{749CFEB6-66B5-4655-AAD7-489540A4510E}" srcOrd="6" destOrd="0" presId="urn:microsoft.com/office/officeart/2009/3/layout/CircleRelationship"/>
    <dgm:cxn modelId="{CB19795D-2B1F-427D-A87D-38FB5D31C02A}" type="presParOf" srcId="{B65791D7-C7FD-474D-A8CA-B188D07C7AEF}" destId="{8A9B0AA2-C097-45E2-B61A-D337E0B27C58}" srcOrd="7" destOrd="0" presId="urn:microsoft.com/office/officeart/2009/3/layout/CircleRelationship"/>
    <dgm:cxn modelId="{5FA5C475-922B-4B70-922B-5D65F08A47E4}" type="presParOf" srcId="{8A9B0AA2-C097-45E2-B61A-D337E0B27C58}" destId="{C916BADE-F722-4F04-A727-BC22557B2676}" srcOrd="0" destOrd="0" presId="urn:microsoft.com/office/officeart/2009/3/layout/CircleRelationship"/>
    <dgm:cxn modelId="{1F3F5A54-4232-40F5-A09B-ED065BE10A8B}" type="presParOf" srcId="{B65791D7-C7FD-474D-A8CA-B188D07C7AEF}" destId="{59A75BB2-1F4B-4091-8B09-2979D24B3B37}" srcOrd="8" destOrd="0" presId="urn:microsoft.com/office/officeart/2009/3/layout/CircleRelationship"/>
    <dgm:cxn modelId="{DEE8F360-5DEA-4B0F-9ED4-90EE56719323}" type="presParOf" srcId="{59A75BB2-1F4B-4091-8B09-2979D24B3B37}" destId="{173277D0-0C08-43B5-A64A-AFE64F49D436}" srcOrd="0" destOrd="0" presId="urn:microsoft.com/office/officeart/2009/3/layout/CircleRelationship"/>
    <dgm:cxn modelId="{51C9600E-2790-441C-83A3-64DA177A9D54}" type="presParOf" srcId="{B65791D7-C7FD-474D-A8CA-B188D07C7AEF}" destId="{6A5041D0-1381-44FC-8302-90315A2119CD}" srcOrd="9" destOrd="0" presId="urn:microsoft.com/office/officeart/2009/3/layout/CircleRelationship"/>
    <dgm:cxn modelId="{D63F5339-B17A-43B5-B735-604CE9099C79}" type="presParOf" srcId="{B65791D7-C7FD-474D-A8CA-B188D07C7AEF}" destId="{4B9B42B1-124D-42FC-B29E-2C51CAE5EBF5}" srcOrd="10" destOrd="0" presId="urn:microsoft.com/office/officeart/2009/3/layout/CircleRelationship"/>
    <dgm:cxn modelId="{2A7B76F3-199E-43FA-A221-52E3B223CE73}" type="presParOf" srcId="{4B9B42B1-124D-42FC-B29E-2C51CAE5EBF5}" destId="{E5F1954F-6F09-416C-9001-C56BE4D3362B}" srcOrd="0" destOrd="0" presId="urn:microsoft.com/office/officeart/2009/3/layout/CircleRelationship"/>
    <dgm:cxn modelId="{9C8579CC-9E28-46F3-BE73-F5B66ABE9D3E}" type="presParOf" srcId="{B65791D7-C7FD-474D-A8CA-B188D07C7AEF}" destId="{928744AB-F18E-47AB-B13C-1D4D7891B17B}" srcOrd="11" destOrd="0" presId="urn:microsoft.com/office/officeart/2009/3/layout/CircleRelationship"/>
    <dgm:cxn modelId="{13CC9882-E5B5-4DB0-8E78-52F0C708D966}" type="presParOf" srcId="{928744AB-F18E-47AB-B13C-1D4D7891B17B}" destId="{C5C4D218-1BAF-4609-9FA2-35DC01B2B501}" srcOrd="0" destOrd="0" presId="urn:microsoft.com/office/officeart/2009/3/layout/CircleRelationship"/>
    <dgm:cxn modelId="{6673B6DE-3AB7-4907-9E5F-9579843971C4}" type="presParOf" srcId="{B65791D7-C7FD-474D-A8CA-B188D07C7AEF}" destId="{14FA8324-600F-4BB8-8114-6441AB90A192}" srcOrd="12" destOrd="0" presId="urn:microsoft.com/office/officeart/2009/3/layout/CircleRelationship"/>
    <dgm:cxn modelId="{52DC145D-AA95-48DE-B861-13CD28C04BA1}" type="presParOf" srcId="{14FA8324-600F-4BB8-8114-6441AB90A192}" destId="{B78CEEF1-6164-4DE3-81EE-3A055C88DDEA}" srcOrd="0" destOrd="0" presId="urn:microsoft.com/office/officeart/2009/3/layout/CircleRelationship"/>
    <dgm:cxn modelId="{3F3CF32E-B266-4A18-8C67-78C5814A3B7E}" type="presParOf" srcId="{B65791D7-C7FD-474D-A8CA-B188D07C7AEF}" destId="{8ECD0CD0-E10B-4AFC-9275-CE51FCED34E4}" srcOrd="13" destOrd="0" presId="urn:microsoft.com/office/officeart/2009/3/layout/CircleRelationship"/>
    <dgm:cxn modelId="{44599727-3084-47BB-BE42-228406A7099A}" type="presParOf" srcId="{B65791D7-C7FD-474D-A8CA-B188D07C7AEF}" destId="{0205011D-BD0B-447C-BF24-55CA5404847B}" srcOrd="14" destOrd="0" presId="urn:microsoft.com/office/officeart/2009/3/layout/CircleRelationship"/>
    <dgm:cxn modelId="{DD963908-C3EB-4355-A3D2-0F3953D51138}" type="presParOf" srcId="{0205011D-BD0B-447C-BF24-55CA5404847B}" destId="{991B0C8B-5FB6-4115-8081-D03CF7448426}" srcOrd="0" destOrd="0" presId="urn:microsoft.com/office/officeart/2009/3/layout/CircleRelationship"/>
    <dgm:cxn modelId="{2B4A0E56-52E2-4852-8A36-6A1B5265C980}" type="presParOf" srcId="{B65791D7-C7FD-474D-A8CA-B188D07C7AEF}" destId="{345D920A-F4AE-49D7-B634-ED41812EDA4F}" srcOrd="15" destOrd="0" presId="urn:microsoft.com/office/officeart/2009/3/layout/CircleRelationship"/>
    <dgm:cxn modelId="{BF4CD542-3B41-4728-A367-26F055817C7A}" type="presParOf" srcId="{B65791D7-C7FD-474D-A8CA-B188D07C7AEF}" destId="{D5A13C79-3328-405D-B61C-1EF60B2BBA9D}" srcOrd="16" destOrd="0" presId="urn:microsoft.com/office/officeart/2009/3/layout/CircleRelationship"/>
    <dgm:cxn modelId="{E057091C-12BE-4317-8A0F-3382F0E87018}" type="presParOf" srcId="{D5A13C79-3328-405D-B61C-1EF60B2BBA9D}" destId="{60667AF5-5CF6-47D0-BE81-B2499052A12B}" srcOrd="0" destOrd="0" presId="urn:microsoft.com/office/officeart/2009/3/layout/CircleRelationship"/>
    <dgm:cxn modelId="{015DFDEE-C3D4-4209-AC43-388A78AC5BAE}" type="presParOf" srcId="{B65791D7-C7FD-474D-A8CA-B188D07C7AEF}" destId="{DE042B59-464D-4A04-8065-63FBC7CB9626}" srcOrd="17" destOrd="0" presId="urn:microsoft.com/office/officeart/2009/3/layout/CircleRelationship"/>
    <dgm:cxn modelId="{6A16D056-0039-43E2-84F4-FA951565BC38}" type="presParOf" srcId="{B65791D7-C7FD-474D-A8CA-B188D07C7AEF}" destId="{9470214A-E796-4003-BB1F-2D9D495840C4}" srcOrd="18" destOrd="0" presId="urn:microsoft.com/office/officeart/2009/3/layout/CircleRelationship"/>
    <dgm:cxn modelId="{02AD581E-E028-45EF-8206-FD7880A1914D}" type="presParOf" srcId="{9470214A-E796-4003-BB1F-2D9D495840C4}" destId="{39CE28DA-FFC5-4670-972B-CCC75DCB6F0B}" srcOrd="0" destOrd="0" presId="urn:microsoft.com/office/officeart/2009/3/layout/CircleRelationship"/>
    <dgm:cxn modelId="{C2AF4EDD-2CF9-4DB7-97CF-E9547CAD7C96}" type="presParOf" srcId="{B65791D7-C7FD-474D-A8CA-B188D07C7AEF}" destId="{2CA05CE4-4EAC-4A81-9F0B-7AA0CFBA4A5F}" srcOrd="19" destOrd="0" presId="urn:microsoft.com/office/officeart/2009/3/layout/CircleRelationship"/>
    <dgm:cxn modelId="{71C5341B-D626-40F5-8608-9705883D335F}" type="presParOf" srcId="{2CA05CE4-4EAC-4A81-9F0B-7AA0CFBA4A5F}" destId="{43F868D9-9125-459C-9D47-AD01D02645F6}"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DB58D-264A-4C2F-86F9-D3FB4AC9A3DD}">
      <dsp:nvSpPr>
        <dsp:cNvPr id="0" name=""/>
        <dsp:cNvSpPr/>
      </dsp:nvSpPr>
      <dsp:spPr>
        <a:xfrm>
          <a:off x="216262" y="124323"/>
          <a:ext cx="4570036" cy="4537930"/>
        </a:xfrm>
        <a:prstGeom prst="ellipse">
          <a:avLst/>
        </a:prstGeom>
        <a:solidFill>
          <a:schemeClr val="accent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21C </a:t>
          </a:r>
        </a:p>
        <a:p>
          <a:pPr lvl="0" algn="ctr" defTabSz="1244600">
            <a:lnSpc>
              <a:spcPct val="90000"/>
            </a:lnSpc>
            <a:spcBef>
              <a:spcPct val="0"/>
            </a:spcBef>
            <a:spcAft>
              <a:spcPct val="35000"/>
            </a:spcAft>
          </a:pPr>
          <a:r>
            <a:rPr lang="en-US" sz="2800" b="1" kern="1200" dirty="0" smtClean="0"/>
            <a:t>Futures Degrees</a:t>
          </a:r>
        </a:p>
      </dsp:txBody>
      <dsp:txXfrm>
        <a:off x="885528" y="788887"/>
        <a:ext cx="3231504" cy="3208802"/>
      </dsp:txXfrm>
    </dsp:sp>
    <dsp:sp modelId="{22DE7BAE-9F5A-4DB0-A25B-FF2B408AEC5B}">
      <dsp:nvSpPr>
        <dsp:cNvPr id="0" name=""/>
        <dsp:cNvSpPr/>
      </dsp:nvSpPr>
      <dsp:spPr>
        <a:xfrm>
          <a:off x="349444" y="2195754"/>
          <a:ext cx="249164" cy="249139"/>
        </a:xfrm>
        <a:prstGeom prst="ellipse">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4E390E6-7447-479A-B240-EF9F4D151659}">
      <dsp:nvSpPr>
        <dsp:cNvPr id="0" name=""/>
        <dsp:cNvSpPr/>
      </dsp:nvSpPr>
      <dsp:spPr>
        <a:xfrm>
          <a:off x="4645875" y="4129313"/>
          <a:ext cx="249164" cy="249139"/>
        </a:xfrm>
        <a:prstGeom prst="ellipse">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114E6F9-BCC3-4986-AF5D-9643AFE61E90}">
      <dsp:nvSpPr>
        <dsp:cNvPr id="0" name=""/>
        <dsp:cNvSpPr/>
      </dsp:nvSpPr>
      <dsp:spPr>
        <a:xfrm>
          <a:off x="3446142" y="509087"/>
          <a:ext cx="604496" cy="639656"/>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CA71F79-EE44-4DEB-8393-926B194B5E4A}">
      <dsp:nvSpPr>
        <dsp:cNvPr id="0" name=""/>
        <dsp:cNvSpPr/>
      </dsp:nvSpPr>
      <dsp:spPr>
        <a:xfrm>
          <a:off x="481003" y="239915"/>
          <a:ext cx="249164" cy="249139"/>
        </a:xfrm>
        <a:prstGeom prst="ellipse">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8515638-3958-472F-B5B0-1424BD9F18E1}">
      <dsp:nvSpPr>
        <dsp:cNvPr id="0" name=""/>
        <dsp:cNvSpPr/>
      </dsp:nvSpPr>
      <dsp:spPr>
        <a:xfrm>
          <a:off x="58356" y="458642"/>
          <a:ext cx="349075" cy="338739"/>
        </a:xfrm>
        <a:prstGeom prst="ellipse">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49CFEB6-66B5-4655-AAD7-489540A4510E}">
      <dsp:nvSpPr>
        <dsp:cNvPr id="0" name=""/>
        <dsp:cNvSpPr/>
      </dsp:nvSpPr>
      <dsp:spPr>
        <a:xfrm>
          <a:off x="952922" y="200541"/>
          <a:ext cx="1731070" cy="171226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t>Advantage Major</a:t>
          </a:r>
          <a:endParaRPr lang="en-US" sz="1900" b="1" kern="1200" dirty="0"/>
        </a:p>
      </dsp:txBody>
      <dsp:txXfrm>
        <a:off x="1206431" y="451296"/>
        <a:ext cx="1224052" cy="1210755"/>
      </dsp:txXfrm>
    </dsp:sp>
    <dsp:sp modelId="{C916BADE-F722-4F04-A727-BC22557B2676}">
      <dsp:nvSpPr>
        <dsp:cNvPr id="0" name=""/>
        <dsp:cNvSpPr/>
      </dsp:nvSpPr>
      <dsp:spPr>
        <a:xfrm>
          <a:off x="4725063" y="4095962"/>
          <a:ext cx="343632" cy="344154"/>
        </a:xfrm>
        <a:prstGeom prst="ellipse">
          <a:avLst/>
        </a:prstGeom>
        <a:solidFill>
          <a:schemeClr val="accent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73277D0-0C08-43B5-A64A-AFE64F49D436}">
      <dsp:nvSpPr>
        <dsp:cNvPr id="0" name=""/>
        <dsp:cNvSpPr/>
      </dsp:nvSpPr>
      <dsp:spPr>
        <a:xfrm>
          <a:off x="3804135" y="3889635"/>
          <a:ext cx="621327" cy="621467"/>
        </a:xfrm>
        <a:prstGeom prst="ellipse">
          <a:avLst/>
        </a:prstGeom>
        <a:blipFill rotWithShape="0">
          <a:blip xmlns:r="http://schemas.openxmlformats.org/officeDocument/2006/relationships" r:embed="rId2"/>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A5041D0-1381-44FC-8302-90315A2119CD}">
      <dsp:nvSpPr>
        <dsp:cNvPr id="0" name=""/>
        <dsp:cNvSpPr/>
      </dsp:nvSpPr>
      <dsp:spPr>
        <a:xfrm>
          <a:off x="4220808" y="3895135"/>
          <a:ext cx="1731070" cy="171226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kern="1200" dirty="0"/>
        </a:p>
      </dsp:txBody>
      <dsp:txXfrm>
        <a:off x="4474317" y="4145890"/>
        <a:ext cx="1224052" cy="1210755"/>
      </dsp:txXfrm>
    </dsp:sp>
    <dsp:sp modelId="{E5F1954F-6F09-416C-9001-C56BE4D3362B}">
      <dsp:nvSpPr>
        <dsp:cNvPr id="0" name=""/>
        <dsp:cNvSpPr/>
      </dsp:nvSpPr>
      <dsp:spPr>
        <a:xfrm>
          <a:off x="5218407" y="853772"/>
          <a:ext cx="343632" cy="344154"/>
        </a:xfrm>
        <a:prstGeom prst="ellipse">
          <a:avLst/>
        </a:prstGeom>
        <a:solidFill>
          <a:schemeClr val="accent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5C4D218-1BAF-4609-9FA2-35DC01B2B501}">
      <dsp:nvSpPr>
        <dsp:cNvPr id="0" name=""/>
        <dsp:cNvSpPr/>
      </dsp:nvSpPr>
      <dsp:spPr>
        <a:xfrm>
          <a:off x="5475216" y="3270114"/>
          <a:ext cx="249164" cy="249139"/>
        </a:xfrm>
        <a:prstGeom prst="ellipse">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78CEEF1-6164-4DE3-81EE-3A055C88DDEA}">
      <dsp:nvSpPr>
        <dsp:cNvPr id="0" name=""/>
        <dsp:cNvSpPr/>
      </dsp:nvSpPr>
      <dsp:spPr>
        <a:xfrm>
          <a:off x="3877124" y="4868131"/>
          <a:ext cx="249164" cy="249139"/>
        </a:xfrm>
        <a:prstGeom prst="ellipse">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ECD0CD0-E10B-4AFC-9275-CE51FCED34E4}">
      <dsp:nvSpPr>
        <dsp:cNvPr id="0" name=""/>
        <dsp:cNvSpPr/>
      </dsp:nvSpPr>
      <dsp:spPr>
        <a:xfrm>
          <a:off x="3424187" y="2709913"/>
          <a:ext cx="1446374" cy="1367138"/>
        </a:xfrm>
        <a:prstGeom prst="ellipse">
          <a:avLst/>
        </a:prstGeom>
        <a:solidFill>
          <a:schemeClr val="accent5"/>
        </a:solidFill>
        <a:ln>
          <a:solidFill>
            <a:schemeClr val="accent5">
              <a:lumMod val="60000"/>
              <a:lumOff val="4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Advantage Sub-major</a:t>
          </a:r>
          <a:endParaRPr lang="en-US" sz="1500" b="1" kern="1200" dirty="0"/>
        </a:p>
      </dsp:txBody>
      <dsp:txXfrm>
        <a:off x="3636004" y="2910126"/>
        <a:ext cx="1022740" cy="966712"/>
      </dsp:txXfrm>
    </dsp:sp>
    <dsp:sp modelId="{991B0C8B-5FB6-4115-8081-D03CF7448426}">
      <dsp:nvSpPr>
        <dsp:cNvPr id="0" name=""/>
        <dsp:cNvSpPr/>
      </dsp:nvSpPr>
      <dsp:spPr>
        <a:xfrm>
          <a:off x="4626372" y="2282314"/>
          <a:ext cx="249164" cy="249139"/>
        </a:xfrm>
        <a:prstGeom prst="ellipse">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45D920A-F4AE-49D7-B634-ED41812EDA4F}">
      <dsp:nvSpPr>
        <dsp:cNvPr id="0" name=""/>
        <dsp:cNvSpPr/>
      </dsp:nvSpPr>
      <dsp:spPr>
        <a:xfrm>
          <a:off x="754217" y="3870699"/>
          <a:ext cx="1439966" cy="1428291"/>
        </a:xfrm>
        <a:prstGeom prst="ellipse">
          <a:avLst/>
        </a:prstGeom>
        <a:solidFill>
          <a:schemeClr val="accent5"/>
        </a:solidFill>
        <a:ln>
          <a:solidFill>
            <a:schemeClr val="accent5">
              <a:lumMod val="60000"/>
              <a:lumOff val="4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endParaRPr lang="en-US" sz="4600" b="0" kern="1200" dirty="0"/>
        </a:p>
      </dsp:txBody>
      <dsp:txXfrm>
        <a:off x="965095" y="4079867"/>
        <a:ext cx="1018210" cy="1009955"/>
      </dsp:txXfrm>
    </dsp:sp>
    <dsp:sp modelId="{60667AF5-5CF6-47D0-BE81-B2499052A12B}">
      <dsp:nvSpPr>
        <dsp:cNvPr id="0" name=""/>
        <dsp:cNvSpPr/>
      </dsp:nvSpPr>
      <dsp:spPr>
        <a:xfrm>
          <a:off x="3689022" y="758706"/>
          <a:ext cx="249164" cy="249139"/>
        </a:xfrm>
        <a:prstGeom prst="ellipse">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E042B59-464D-4A04-8065-63FBC7CB9626}">
      <dsp:nvSpPr>
        <dsp:cNvPr id="0" name=""/>
        <dsp:cNvSpPr/>
      </dsp:nvSpPr>
      <dsp:spPr>
        <a:xfrm>
          <a:off x="4853647" y="246377"/>
          <a:ext cx="1256602" cy="1256745"/>
        </a:xfrm>
        <a:prstGeom prst="ellipse">
          <a:avLst/>
        </a:prstGeom>
        <a:solidFill>
          <a:schemeClr val="accent5"/>
        </a:solidFill>
        <a:ln>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b="0" kern="1200" dirty="0"/>
        </a:p>
      </dsp:txBody>
      <dsp:txXfrm>
        <a:off x="5037672" y="430423"/>
        <a:ext cx="888552" cy="888653"/>
      </dsp:txXfrm>
    </dsp:sp>
    <dsp:sp modelId="{39CE28DA-FFC5-4670-972B-CCC75DCB6F0B}">
      <dsp:nvSpPr>
        <dsp:cNvPr id="0" name=""/>
        <dsp:cNvSpPr/>
      </dsp:nvSpPr>
      <dsp:spPr>
        <a:xfrm>
          <a:off x="4849526" y="364475"/>
          <a:ext cx="249164" cy="249139"/>
        </a:xfrm>
        <a:prstGeom prst="ellipse">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3F868D9-9125-459C-9D47-AD01D02645F6}">
      <dsp:nvSpPr>
        <dsp:cNvPr id="0" name=""/>
        <dsp:cNvSpPr/>
      </dsp:nvSpPr>
      <dsp:spPr>
        <a:xfrm>
          <a:off x="3905648" y="526659"/>
          <a:ext cx="249164" cy="249139"/>
        </a:xfrm>
        <a:prstGeom prst="ellipse">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D0B52D2-0160-434A-A03B-22BBAAC2D08A}" type="datetimeFigureOut">
              <a:rPr lang="en-US" smtClean="0"/>
              <a:t>11/23/2017</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DB0B3D88-1CE6-DA43-B589-2F3912E9598F}" type="slidenum">
              <a:rPr lang="en-US" smtClean="0"/>
              <a:t>‹#›</a:t>
            </a:fld>
            <a:endParaRPr lang="en-US"/>
          </a:p>
        </p:txBody>
      </p:sp>
    </p:spTree>
    <p:extLst>
      <p:ext uri="{BB962C8B-B14F-4D97-AF65-F5344CB8AC3E}">
        <p14:creationId xmlns:p14="http://schemas.microsoft.com/office/powerpoint/2010/main" val="2047438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Thank</a:t>
            </a:r>
            <a:r>
              <a:rPr lang="en-AU" baseline="0" dirty="0" smtClean="0"/>
              <a:t> you for joining the discussion today</a:t>
            </a:r>
          </a:p>
          <a:p>
            <a:endParaRPr lang="en-AU" baseline="0" dirty="0" smtClean="0"/>
          </a:p>
          <a:p>
            <a:r>
              <a:rPr lang="en-AU" baseline="0" dirty="0" smtClean="0"/>
              <a:t>Some of you are already working on aspects of this project in your schools or portfolio teams - however for some of you this might be the first time you have heard about it. </a:t>
            </a:r>
          </a:p>
        </p:txBody>
      </p:sp>
      <p:sp>
        <p:nvSpPr>
          <p:cNvPr id="4" name="Slide Number Placeholder 3"/>
          <p:cNvSpPr>
            <a:spLocks noGrp="1"/>
          </p:cNvSpPr>
          <p:nvPr>
            <p:ph type="sldNum" sz="quarter" idx="10"/>
          </p:nvPr>
        </p:nvSpPr>
        <p:spPr/>
        <p:txBody>
          <a:bodyPr/>
          <a:lstStyle/>
          <a:p>
            <a:fld id="{DB0B3D88-1CE6-DA43-B589-2F3912E9598F}" type="slidenum">
              <a:rPr lang="en-US" smtClean="0"/>
              <a:t>1</a:t>
            </a:fld>
            <a:endParaRPr lang="en-US"/>
          </a:p>
        </p:txBody>
      </p:sp>
    </p:spTree>
    <p:extLst>
      <p:ext uri="{BB962C8B-B14F-4D97-AF65-F5344CB8AC3E}">
        <p14:creationId xmlns:p14="http://schemas.microsoft.com/office/powerpoint/2010/main" val="1062711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Support –</a:t>
            </a:r>
          </a:p>
          <a:p>
            <a:r>
              <a:rPr lang="en-AU" dirty="0" smtClean="0"/>
              <a:t>CSN</a:t>
            </a:r>
          </a:p>
          <a:p>
            <a:r>
              <a:rPr lang="en-AU" dirty="0" smtClean="0"/>
              <a:t>HEA</a:t>
            </a:r>
          </a:p>
          <a:p>
            <a:r>
              <a:rPr lang="en-AU" dirty="0" smtClean="0"/>
              <a:t>Curriculum</a:t>
            </a:r>
            <a:r>
              <a:rPr lang="en-AU" baseline="0" dirty="0" smtClean="0"/>
              <a:t> intensives</a:t>
            </a:r>
          </a:p>
          <a:p>
            <a:endParaRPr lang="en-AU" baseline="0" dirty="0" smtClean="0"/>
          </a:p>
          <a:p>
            <a:pPr>
              <a:spcAft>
                <a:spcPts val="600"/>
              </a:spcAft>
            </a:pPr>
            <a:r>
              <a:rPr lang="en-AU" b="1" dirty="0" smtClean="0"/>
              <a:t>The aims of the CSN are to:</a:t>
            </a:r>
          </a:p>
          <a:p>
            <a:pPr marL="285750" indent="-285750">
              <a:spcAft>
                <a:spcPts val="600"/>
              </a:spcAft>
              <a:buFont typeface="Arial" panose="020B0604020202020204" pitchFamily="34" charset="0"/>
              <a:buChar char="•"/>
            </a:pPr>
            <a:r>
              <a:rPr lang="en-AU" dirty="0" smtClean="0"/>
              <a:t>provide a supportive forum for staff to share the insights, strategies and resources to problem-solve challenges related to progressing their School Pilots;</a:t>
            </a:r>
          </a:p>
          <a:p>
            <a:pPr marL="285750" indent="-285750">
              <a:spcAft>
                <a:spcPts val="600"/>
              </a:spcAft>
              <a:buFont typeface="Arial" panose="020B0604020202020204" pitchFamily="34" charset="0"/>
              <a:buChar char="•"/>
            </a:pPr>
            <a:r>
              <a:rPr lang="en-AU" dirty="0" smtClean="0"/>
              <a:t>engage staff in identifying curriculum renewal issues for further discussion/conversation (including improvements to university systems and processes that will assist Schools to achieve the aims of their Pilots);</a:t>
            </a:r>
          </a:p>
          <a:p>
            <a:pPr marL="285750" indent="-285750">
              <a:spcAft>
                <a:spcPts val="600"/>
              </a:spcAft>
              <a:buFont typeface="Arial" panose="020B0604020202020204" pitchFamily="34" charset="0"/>
              <a:buChar char="•"/>
            </a:pPr>
            <a:r>
              <a:rPr lang="en-AU" dirty="0" smtClean="0"/>
              <a:t>identify opportunities for collaboration around curriculum, teaching and learning research and scholarship;</a:t>
            </a:r>
          </a:p>
          <a:p>
            <a:pPr marL="285750" indent="-285750">
              <a:spcAft>
                <a:spcPts val="600"/>
              </a:spcAft>
              <a:buFont typeface="Arial" panose="020B0604020202020204" pitchFamily="34" charset="0"/>
              <a:buChar char="•"/>
            </a:pPr>
            <a:r>
              <a:rPr lang="en-AU" dirty="0" smtClean="0"/>
              <a:t>ensure alignment with the intentions and outcomes of the 21C.</a:t>
            </a:r>
          </a:p>
          <a:p>
            <a:pPr marL="285750" indent="-285750">
              <a:spcAft>
                <a:spcPts val="600"/>
              </a:spcAft>
              <a:buFont typeface="Arial" panose="020B0604020202020204" pitchFamily="34" charset="0"/>
              <a:buChar char="•"/>
            </a:pPr>
            <a:endParaRPr lang="en-AU" dirty="0" smtClean="0"/>
          </a:p>
          <a:p>
            <a:pPr marL="285750" indent="-285750">
              <a:spcAft>
                <a:spcPts val="600"/>
              </a:spcAft>
              <a:buFont typeface="Arial" panose="020B0604020202020204" pitchFamily="34" charset="0"/>
              <a:buChar char="•"/>
            </a:pPr>
            <a:r>
              <a:rPr lang="en-AU" dirty="0" smtClean="0"/>
              <a:t>HEA</a:t>
            </a:r>
          </a:p>
          <a:p>
            <a:pPr marL="285750" indent="-285750">
              <a:spcAft>
                <a:spcPts val="600"/>
              </a:spcAft>
              <a:buFont typeface="Arial" panose="020B0604020202020204" pitchFamily="34" charset="0"/>
              <a:buChar char="•"/>
            </a:pPr>
            <a:endParaRPr lang="en-AU" dirty="0" smtClean="0"/>
          </a:p>
          <a:p>
            <a:pPr marL="285750" indent="-285750">
              <a:spcAft>
                <a:spcPts val="600"/>
              </a:spcAft>
              <a:buFont typeface="Arial" panose="020B0604020202020204" pitchFamily="34" charset="0"/>
              <a:buChar char="•"/>
            </a:pPr>
            <a:endParaRPr lang="en-AU" dirty="0" smtClean="0"/>
          </a:p>
          <a:p>
            <a: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dirty="0" smtClean="0"/>
              <a:t>From October 2017- June 2018, staff of the university can apply for a HEA Fellowship at half price. The Learning Transformations team will provide resources and support to members of the university community – academic and professional staff – applying for HEA fellowships.</a:t>
            </a:r>
          </a:p>
        </p:txBody>
      </p:sp>
      <p:sp>
        <p:nvSpPr>
          <p:cNvPr id="4" name="Slide Number Placeholder 3"/>
          <p:cNvSpPr>
            <a:spLocks noGrp="1"/>
          </p:cNvSpPr>
          <p:nvPr>
            <p:ph type="sldNum" sz="quarter" idx="10"/>
          </p:nvPr>
        </p:nvSpPr>
        <p:spPr/>
        <p:txBody>
          <a:bodyPr/>
          <a:lstStyle/>
          <a:p>
            <a:fld id="{DB0B3D88-1CE6-DA43-B589-2F3912E9598F}" type="slidenum">
              <a:rPr lang="en-US" smtClean="0"/>
              <a:t>10</a:t>
            </a:fld>
            <a:endParaRPr lang="en-US"/>
          </a:p>
        </p:txBody>
      </p:sp>
    </p:spTree>
    <p:extLst>
      <p:ext uri="{BB962C8B-B14F-4D97-AF65-F5344CB8AC3E}">
        <p14:creationId xmlns:p14="http://schemas.microsoft.com/office/powerpoint/2010/main" val="1159817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The basis for the 21C project was the work by the University’s leadership team at the beginning of 2016 articulating the outcomes we aspire to for our graduates as part of the planning of the TWSU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AU" sz="1200" kern="1200" dirty="0" smtClean="0">
                <a:solidFill>
                  <a:schemeClr val="tx1"/>
                </a:solidFill>
                <a:effectLst/>
                <a:latin typeface="+mn-lt"/>
                <a:ea typeface="+mn-ea"/>
                <a:cs typeface="+mn-cs"/>
              </a:rPr>
              <a:t>Those high-level outcomes have provided a guiding strategy shaping the development of the 21C Project from the very first project brief that was endorsed by Executive.  It is now time to flesh those out and contextualise them in the disciplinary and practice contexts our students learn in.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AU" sz="1200" kern="1200" dirty="0" smtClean="0">
                <a:solidFill>
                  <a:schemeClr val="tx1"/>
                </a:solidFill>
                <a:effectLst/>
                <a:latin typeface="+mn-lt"/>
                <a:ea typeface="+mn-ea"/>
                <a:cs typeface="+mn-cs"/>
              </a:rPr>
              <a:t>More importantly it is time to give them real meaning, beyond words on a page, by articulating them in the learning experiences we will offer to students, drawing on the strengths of our partnerships as pedagogy.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AU" sz="1200" kern="1200" dirty="0" smtClean="0">
                <a:solidFill>
                  <a:schemeClr val="tx1"/>
                </a:solidFill>
                <a:effectLst/>
                <a:latin typeface="+mn-lt"/>
                <a:ea typeface="+mn-ea"/>
                <a:cs typeface="+mn-cs"/>
              </a:rPr>
              <a:t>The work today will inform the refresh of our current Graduate Attributes policy – and possibly generate some ideas for proposals for Flagship Projects.</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Outline the task: </a:t>
            </a:r>
            <a:r>
              <a:rPr lang="en-AU" sz="1200" i="1" kern="1200" dirty="0" smtClean="0">
                <a:solidFill>
                  <a:schemeClr val="tx1"/>
                </a:solidFill>
                <a:effectLst/>
                <a:latin typeface="+mn-lt"/>
                <a:ea typeface="+mn-ea"/>
                <a:cs typeface="+mn-cs"/>
              </a:rPr>
              <a:t>Tables develop a poster for presentation</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DB0B3D88-1CE6-DA43-B589-2F3912E9598F}" type="slidenum">
              <a:rPr lang="en-US" smtClean="0"/>
              <a:t>11</a:t>
            </a:fld>
            <a:endParaRPr lang="en-US"/>
          </a:p>
        </p:txBody>
      </p:sp>
    </p:spTree>
    <p:extLst>
      <p:ext uri="{BB962C8B-B14F-4D97-AF65-F5344CB8AC3E}">
        <p14:creationId xmlns:p14="http://schemas.microsoft.com/office/powerpoint/2010/main" val="413161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B0B3D88-1CE6-DA43-B589-2F3912E9598F}" type="slidenum">
              <a:rPr lang="en-US" smtClean="0"/>
              <a:t>12</a:t>
            </a:fld>
            <a:endParaRPr lang="en-US"/>
          </a:p>
        </p:txBody>
      </p:sp>
    </p:spTree>
    <p:extLst>
      <p:ext uri="{BB962C8B-B14F-4D97-AF65-F5344CB8AC3E}">
        <p14:creationId xmlns:p14="http://schemas.microsoft.com/office/powerpoint/2010/main" val="2604885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B0B3D88-1CE6-DA43-B589-2F3912E9598F}" type="slidenum">
              <a:rPr lang="en-US" smtClean="0"/>
              <a:t>13</a:t>
            </a:fld>
            <a:endParaRPr lang="en-US"/>
          </a:p>
        </p:txBody>
      </p:sp>
    </p:spTree>
    <p:extLst>
      <p:ext uri="{BB962C8B-B14F-4D97-AF65-F5344CB8AC3E}">
        <p14:creationId xmlns:p14="http://schemas.microsoft.com/office/powerpoint/2010/main" val="308407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B3D88-1CE6-DA43-B589-2F3912E9598F}" type="slidenum">
              <a:rPr lang="en-US" smtClean="0"/>
              <a:t>14</a:t>
            </a:fld>
            <a:endParaRPr lang="en-US"/>
          </a:p>
        </p:txBody>
      </p:sp>
    </p:spTree>
    <p:extLst>
      <p:ext uri="{BB962C8B-B14F-4D97-AF65-F5344CB8AC3E}">
        <p14:creationId xmlns:p14="http://schemas.microsoft.com/office/powerpoint/2010/main" val="73868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dirty="0" smtClean="0"/>
              <a:t>The</a:t>
            </a:r>
            <a:r>
              <a:rPr lang="en-AU" baseline="0" dirty="0" smtClean="0"/>
              <a:t> 21C project is framed in response to the external context we are in. </a:t>
            </a:r>
          </a:p>
          <a:p>
            <a:pPr lvl="0"/>
            <a:endParaRPr lang="en-AU" baseline="0" dirty="0" smtClean="0"/>
          </a:p>
          <a:p>
            <a:pPr lvl="0"/>
            <a:r>
              <a:rPr lang="en-AU" baseline="0" dirty="0" smtClean="0"/>
              <a:t>These will be familiar drivers and issues to this group the project balances these risks and opportunities in its approach.</a:t>
            </a:r>
          </a:p>
          <a:p>
            <a:pPr lvl="0"/>
            <a:endParaRPr lang="en-AU" baseline="0" dirty="0" smtClean="0"/>
          </a:p>
          <a:p>
            <a:pPr lvl="0"/>
            <a:r>
              <a:rPr lang="en-AU" baseline="0" dirty="0" smtClean="0"/>
              <a:t>We are not the only university responding to this context – they all are!</a:t>
            </a:r>
          </a:p>
          <a:p>
            <a:pPr lvl="0"/>
            <a:endParaRPr lang="en-AU" baseline="0" dirty="0" smtClean="0"/>
          </a:p>
          <a:p>
            <a:pPr lvl="0"/>
            <a:r>
              <a:rPr lang="en-AU" baseline="0" dirty="0" smtClean="0"/>
              <a:t>It is interesting that as other universities reviewal their plans – there is a reassuring underlying consistency in our collective response to the challenge.</a:t>
            </a:r>
          </a:p>
          <a:p>
            <a:pPr lvl="0"/>
            <a:endParaRPr lang="en-AU" baseline="0" dirty="0" smtClean="0"/>
          </a:p>
          <a:p>
            <a:pPr lvl="0"/>
            <a:r>
              <a:rPr lang="en-AU" baseline="0" dirty="0" smtClean="0"/>
              <a:t>The key elements we identified over a year ago are emerging in announcements like todays from Melbourne and LA Trobe – and confirms we are on the right track.</a:t>
            </a:r>
          </a:p>
          <a:p>
            <a:pPr lvl="0"/>
            <a:endParaRPr lang="en-AU" baseline="0" dirty="0" smtClean="0"/>
          </a:p>
          <a:p>
            <a:r>
              <a:rPr lang="en-AU" sz="1200" kern="1200" dirty="0" smtClean="0">
                <a:solidFill>
                  <a:schemeClr val="tx1"/>
                </a:solidFill>
                <a:effectLst/>
                <a:latin typeface="+mn-lt"/>
                <a:ea typeface="+mn-ea"/>
                <a:cs typeface="+mn-cs"/>
              </a:rPr>
              <a:t>TEQSA Standards, AQF, and Professional Accreditation: curriculum renewal, transformation and innovation has to be compliant with the standards and registration</a:t>
            </a:r>
            <a:r>
              <a:rPr lang="en-AU" sz="1200" kern="1200" baseline="0" dirty="0" smtClean="0">
                <a:solidFill>
                  <a:schemeClr val="tx1"/>
                </a:solidFill>
                <a:effectLst/>
                <a:latin typeface="+mn-lt"/>
                <a:ea typeface="+mn-ea"/>
                <a:cs typeface="+mn-cs"/>
              </a:rPr>
              <a:t> for practice</a:t>
            </a:r>
            <a:r>
              <a:rPr lang="en-AU" sz="1200" kern="1200" dirty="0" smtClean="0">
                <a:solidFill>
                  <a:schemeClr val="tx1"/>
                </a:solidFill>
                <a:effectLst/>
                <a:latin typeface="+mn-lt"/>
                <a:ea typeface="+mn-ea"/>
                <a:cs typeface="+mn-cs"/>
              </a:rPr>
              <a:t>.  </a:t>
            </a:r>
            <a:r>
              <a:rPr lang="en-AU" sz="1200" kern="1200" dirty="0" err="1" smtClean="0">
                <a:solidFill>
                  <a:schemeClr val="tx1"/>
                </a:solidFill>
                <a:effectLst/>
                <a:latin typeface="+mn-lt"/>
                <a:ea typeface="+mn-ea"/>
                <a:cs typeface="+mn-cs"/>
              </a:rPr>
              <a:t>Eg</a:t>
            </a:r>
            <a:r>
              <a:rPr lang="en-AU" sz="1200" kern="1200" dirty="0" smtClean="0">
                <a:solidFill>
                  <a:schemeClr val="tx1"/>
                </a:solidFill>
                <a:effectLst/>
                <a:latin typeface="+mn-lt"/>
                <a:ea typeface="+mn-ea"/>
                <a:cs typeface="+mn-cs"/>
              </a:rPr>
              <a:t>. TEQSA has a definition of WIL that would regulate universities’ own innovations in that space.</a:t>
            </a:r>
            <a:r>
              <a:rPr lang="en-AU" sz="1200" kern="1200" baseline="0" dirty="0" smtClean="0">
                <a:solidFill>
                  <a:schemeClr val="tx1"/>
                </a:solidFill>
                <a:effectLst/>
                <a:latin typeface="+mn-lt"/>
                <a:ea typeface="+mn-ea"/>
                <a:cs typeface="+mn-cs"/>
              </a:rPr>
              <a:t> We need to ensure that compliance doesn’t drive our curriculum innovations</a:t>
            </a:r>
            <a:r>
              <a:rPr lang="en-AU" sz="1200" kern="1200" dirty="0" smtClean="0">
                <a:solidFill>
                  <a:schemeClr val="tx1"/>
                </a:solidFill>
                <a:effectLst/>
                <a:latin typeface="+mn-lt"/>
                <a:ea typeface="+mn-ea"/>
                <a:cs typeface="+mn-cs"/>
              </a:rPr>
              <a:t>.</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Fluctuations in Graduate Employability: The general trend is that full time employment in particular degrees is declining and uncapped places mean that the University is slow to respond.  The cost of degrees is going up and if this is not matched with positive employment outcomes, then it drives the sector in thinking about alternatives to a university degree.</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Increased Competition: Increase in private and online accredited providers and alternative education opportunities particularly in entrepreneurship and IT skills, just in time/on demand education opportunities that also offer networking.  They are providing education that is more flexible and valued by industry.  </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Changing nature of Work: the challenge of providing degree programs for knowledge areas that have yet to be invented.  The challenge of providing shorter/sharper </a:t>
            </a:r>
            <a:r>
              <a:rPr lang="en-AU" sz="1200" kern="1200" dirty="0" err="1" smtClean="0">
                <a:solidFill>
                  <a:schemeClr val="tx1"/>
                </a:solidFill>
                <a:effectLst/>
                <a:latin typeface="+mn-lt"/>
                <a:ea typeface="+mn-ea"/>
                <a:cs typeface="+mn-cs"/>
              </a:rPr>
              <a:t>microcredentialled</a:t>
            </a:r>
            <a:r>
              <a:rPr lang="en-AU" sz="1200" kern="1200" dirty="0" smtClean="0">
                <a:solidFill>
                  <a:schemeClr val="tx1"/>
                </a:solidFill>
                <a:effectLst/>
                <a:latin typeface="+mn-lt"/>
                <a:ea typeface="+mn-ea"/>
                <a:cs typeface="+mn-cs"/>
              </a:rPr>
              <a:t> courses.  Professional development is happening not through degrees but by other means.  The challenge in securing relevant community, industry and government partnerships for curriculum that will scale for courses with 1000+ students. Ensuring degrees address challenges of </a:t>
            </a:r>
            <a:r>
              <a:rPr lang="en-AU" sz="1200" kern="1200" dirty="0" err="1" smtClean="0">
                <a:solidFill>
                  <a:schemeClr val="tx1"/>
                </a:solidFill>
                <a:effectLst/>
                <a:latin typeface="+mn-lt"/>
                <a:ea typeface="+mn-ea"/>
                <a:cs typeface="+mn-cs"/>
              </a:rPr>
              <a:t>interdisciplinarity</a:t>
            </a:r>
            <a:r>
              <a:rPr lang="en-AU"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lvl="0"/>
            <a:endParaRPr lang="en-AU" dirty="0" smtClean="0"/>
          </a:p>
          <a:p>
            <a:pPr lvl="0"/>
            <a:endParaRPr lang="en-AU" baseline="0" dirty="0" smtClean="0"/>
          </a:p>
        </p:txBody>
      </p:sp>
      <p:sp>
        <p:nvSpPr>
          <p:cNvPr id="4" name="Slide Number Placeholder 3"/>
          <p:cNvSpPr>
            <a:spLocks noGrp="1"/>
          </p:cNvSpPr>
          <p:nvPr>
            <p:ph type="sldNum" sz="quarter" idx="10"/>
          </p:nvPr>
        </p:nvSpPr>
        <p:spPr/>
        <p:txBody>
          <a:bodyPr/>
          <a:lstStyle/>
          <a:p>
            <a:fld id="{DB0B3D88-1CE6-DA43-B589-2F3912E9598F}" type="slidenum">
              <a:rPr lang="en-US" smtClean="0"/>
              <a:t>2</a:t>
            </a:fld>
            <a:endParaRPr lang="en-US"/>
          </a:p>
        </p:txBody>
      </p:sp>
    </p:spTree>
    <p:extLst>
      <p:ext uri="{BB962C8B-B14F-4D97-AF65-F5344CB8AC3E}">
        <p14:creationId xmlns:p14="http://schemas.microsoft.com/office/powerpoint/2010/main" val="39677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latin typeface="+mn-lt"/>
              </a:rPr>
              <a:t>Produce </a:t>
            </a:r>
            <a:r>
              <a:rPr lang="en-US" b="1" dirty="0" smtClean="0">
                <a:solidFill>
                  <a:schemeClr val="tx1"/>
                </a:solidFill>
                <a:latin typeface="+mn-lt"/>
              </a:rPr>
              <a:t>efficiencies </a:t>
            </a:r>
            <a:r>
              <a:rPr lang="en-US" dirty="0" smtClean="0">
                <a:solidFill>
                  <a:schemeClr val="tx1"/>
                </a:solidFill>
                <a:latin typeface="+mn-lt"/>
              </a:rPr>
              <a:t>arising from a manageable set of shared course architectures that speak to the existing underlying affinities between the curricula in our Schools and courses. </a:t>
            </a:r>
          </a:p>
          <a:p>
            <a:r>
              <a:rPr lang="en-US" dirty="0" smtClean="0">
                <a:solidFill>
                  <a:schemeClr val="tx1"/>
                </a:solidFill>
                <a:latin typeface="+mn-lt"/>
              </a:rPr>
              <a:t>Deliver new flexibility for the university to help us </a:t>
            </a:r>
            <a:r>
              <a:rPr lang="en-US" b="1" dirty="0" smtClean="0">
                <a:solidFill>
                  <a:schemeClr val="tx1"/>
                </a:solidFill>
                <a:latin typeface="+mn-lt"/>
              </a:rPr>
              <a:t>future proof </a:t>
            </a:r>
            <a:r>
              <a:rPr lang="en-US" dirty="0" smtClean="0">
                <a:solidFill>
                  <a:schemeClr val="tx1"/>
                </a:solidFill>
                <a:latin typeface="+mn-lt"/>
              </a:rPr>
              <a:t>our offerings by allowing us to innovate within shared curriculum structures with a minimum of bureaucracy, and to collaborate and innovate at scale across the university </a:t>
            </a:r>
            <a:r>
              <a:rPr lang="en-US" dirty="0" err="1" smtClean="0">
                <a:solidFill>
                  <a:schemeClr val="tx1"/>
                </a:solidFill>
                <a:latin typeface="+mn-lt"/>
              </a:rPr>
              <a:t>utilising</a:t>
            </a:r>
            <a:r>
              <a:rPr lang="en-US" dirty="0" smtClean="0">
                <a:solidFill>
                  <a:schemeClr val="tx1"/>
                </a:solidFill>
                <a:latin typeface="+mn-lt"/>
              </a:rPr>
              <a:t> alignments between different curricula. </a:t>
            </a:r>
          </a:p>
          <a:p>
            <a:r>
              <a:rPr lang="en-US" dirty="0" smtClean="0">
                <a:solidFill>
                  <a:schemeClr val="tx1"/>
                </a:solidFill>
                <a:latin typeface="+mn-lt"/>
              </a:rPr>
              <a:t>The curriculum renewal and new architectures should assist us to build revenue by enabling us to offer and market courses that are more </a:t>
            </a:r>
            <a:r>
              <a:rPr lang="en-US" b="1" dirty="0" smtClean="0">
                <a:solidFill>
                  <a:schemeClr val="tx1"/>
                </a:solidFill>
                <a:latin typeface="+mn-lt"/>
              </a:rPr>
              <a:t>attractive to future students </a:t>
            </a:r>
            <a:r>
              <a:rPr lang="en-US" dirty="0" smtClean="0">
                <a:solidFill>
                  <a:schemeClr val="tx1"/>
                </a:solidFill>
                <a:latin typeface="+mn-lt"/>
              </a:rPr>
              <a:t>as a result of the adaptability of our curriculum to student aspirations, its flexibility (including fully online), and significantly; the distinctive learning experiences our curriculum entails and the outcomes it leads to. </a:t>
            </a:r>
          </a:p>
          <a:p>
            <a:r>
              <a:rPr lang="en-US" dirty="0" smtClean="0">
                <a:solidFill>
                  <a:schemeClr val="tx1"/>
                </a:solidFill>
                <a:latin typeface="+mn-lt"/>
              </a:rPr>
              <a:t>Encourage wider </a:t>
            </a:r>
            <a:r>
              <a:rPr lang="en-US" b="1" dirty="0" smtClean="0">
                <a:solidFill>
                  <a:schemeClr val="tx1"/>
                </a:solidFill>
                <a:latin typeface="+mn-lt"/>
              </a:rPr>
              <a:t>access and participation, </a:t>
            </a:r>
            <a:r>
              <a:rPr lang="en-US" dirty="0" smtClean="0">
                <a:solidFill>
                  <a:schemeClr val="tx1"/>
                </a:solidFill>
                <a:latin typeface="+mn-lt"/>
              </a:rPr>
              <a:t>through the inclusion of flexible modes of study and flexible pathways into study. Alignment between programs will facilitate transfer between courses, with multiple exit and re-entry points. </a:t>
            </a:r>
          </a:p>
          <a:p>
            <a:r>
              <a:rPr lang="en-US" dirty="0" smtClean="0">
                <a:solidFill>
                  <a:schemeClr val="tx1"/>
                </a:solidFill>
                <a:latin typeface="+mn-lt"/>
              </a:rPr>
              <a:t>Build student </a:t>
            </a:r>
            <a:r>
              <a:rPr lang="en-US" b="1" dirty="0" smtClean="0">
                <a:solidFill>
                  <a:schemeClr val="tx1"/>
                </a:solidFill>
                <a:latin typeface="+mn-lt"/>
              </a:rPr>
              <a:t>retention and employability success </a:t>
            </a:r>
            <a:r>
              <a:rPr lang="en-US" dirty="0" smtClean="0">
                <a:solidFill>
                  <a:schemeClr val="tx1"/>
                </a:solidFill>
                <a:latin typeface="+mn-lt"/>
              </a:rPr>
              <a:t>as the new curriculum structures will assist the university to explicitly scaffold support for academic success and career development to ensure graduates are highly competitive in the future job market. </a:t>
            </a:r>
          </a:p>
          <a:p>
            <a:r>
              <a:rPr lang="en-US" dirty="0" smtClean="0">
                <a:solidFill>
                  <a:schemeClr val="tx1"/>
                </a:solidFill>
                <a:latin typeface="+mn-lt"/>
              </a:rPr>
              <a:t>Provide </a:t>
            </a:r>
            <a:r>
              <a:rPr lang="en-US" b="1" dirty="0" smtClean="0">
                <a:solidFill>
                  <a:schemeClr val="tx1"/>
                </a:solidFill>
                <a:latin typeface="+mn-lt"/>
              </a:rPr>
              <a:t>clarity </a:t>
            </a:r>
            <a:r>
              <a:rPr lang="en-US" dirty="0" smtClean="0">
                <a:solidFill>
                  <a:schemeClr val="tx1"/>
                </a:solidFill>
                <a:latin typeface="+mn-lt"/>
              </a:rPr>
              <a:t>for students, their families and employers making it easier to see what is possible from learning at Western Sydney, and better enabling our students to navigate their degrees and achieve the outcomes they aspire to. </a:t>
            </a:r>
          </a:p>
          <a:p>
            <a:r>
              <a:rPr lang="en-US" b="1" dirty="0" smtClean="0">
                <a:solidFill>
                  <a:schemeClr val="tx1"/>
                </a:solidFill>
                <a:latin typeface="+mn-lt"/>
              </a:rPr>
              <a:t>Engage staff and our community </a:t>
            </a:r>
            <a:r>
              <a:rPr lang="en-US" dirty="0" smtClean="0">
                <a:solidFill>
                  <a:schemeClr val="tx1"/>
                </a:solidFill>
                <a:latin typeface="+mn-lt"/>
              </a:rPr>
              <a:t>providing opportunities and encouragement for them to contribute in creative scholarly ways to the educational aspirations of the university. </a:t>
            </a:r>
          </a:p>
          <a:p>
            <a:endParaRPr lang="en-AU" dirty="0"/>
          </a:p>
        </p:txBody>
      </p:sp>
      <p:sp>
        <p:nvSpPr>
          <p:cNvPr id="4" name="Slide Number Placeholder 3"/>
          <p:cNvSpPr>
            <a:spLocks noGrp="1"/>
          </p:cNvSpPr>
          <p:nvPr>
            <p:ph type="sldNum" sz="quarter" idx="10"/>
          </p:nvPr>
        </p:nvSpPr>
        <p:spPr/>
        <p:txBody>
          <a:bodyPr/>
          <a:lstStyle/>
          <a:p>
            <a:fld id="{DB0B3D88-1CE6-DA43-B589-2F3912E9598F}" type="slidenum">
              <a:rPr lang="en-US" smtClean="0"/>
              <a:t>3</a:t>
            </a:fld>
            <a:endParaRPr lang="en-US"/>
          </a:p>
        </p:txBody>
      </p:sp>
    </p:spTree>
    <p:extLst>
      <p:ext uri="{BB962C8B-B14F-4D97-AF65-F5344CB8AC3E}">
        <p14:creationId xmlns:p14="http://schemas.microsoft.com/office/powerpoint/2010/main" val="117751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has four key</a:t>
            </a:r>
            <a:r>
              <a:rPr lang="en-US" baseline="0" dirty="0" smtClean="0"/>
              <a:t> Strategic Goals </a:t>
            </a:r>
          </a:p>
          <a:p>
            <a:endParaRPr lang="en-US" baseline="0" dirty="0" smtClean="0"/>
          </a:p>
          <a:p>
            <a:pPr marL="228600" indent="-228600">
              <a:buAutoNum type="arabicPeriod"/>
            </a:pPr>
            <a:r>
              <a:rPr lang="en-US" baseline="0" dirty="0" smtClean="0"/>
              <a:t>Strengthen our current degrees </a:t>
            </a:r>
            <a:r>
              <a:rPr lang="mr-IN" baseline="0" dirty="0" smtClean="0"/>
              <a:t>–</a:t>
            </a:r>
            <a:r>
              <a:rPr lang="en-US" baseline="0" dirty="0" smtClean="0"/>
              <a:t> The core business of the university is its degrees &amp; Western has some excellent degrees,  However some of our degrees are not sufficiently distinctive to be competitive in the face of other university brands. Our degree structures make it difficult to flexibly combine study across different domains or embed new learning and skills development relevant to our students needs.  Our legacy degree architectures make if difficult for us to respond nimbly to emergent opportunities .  We also need to manage our course profile so we focus our resources on the degrees that have a future. We need new mechanisms to strategically invest in developing or promoting new programs and to support decisions to retire programs.</a:t>
            </a:r>
          </a:p>
          <a:p>
            <a:pPr marL="228600" indent="-228600">
              <a:buAutoNum type="arabicPeriod"/>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Building on the work of strengthening our current degrees we will create </a:t>
            </a:r>
            <a:r>
              <a:rPr lang="en-US" sz="1200" dirty="0" smtClean="0">
                <a:latin typeface="Tw Cen MT" panose="020B0602020104020603" pitchFamily="34" charset="0"/>
                <a:cs typeface="Gill Sans"/>
              </a:rPr>
              <a:t>new future-facing curriculum elements to embed in this degrees</a:t>
            </a:r>
            <a:r>
              <a:rPr lang="en-US" sz="1200" baseline="0" dirty="0" smtClean="0">
                <a:latin typeface="Tw Cen MT" panose="020B0602020104020603" pitchFamily="34" charset="0"/>
                <a:cs typeface="Gill Sans"/>
              </a:rPr>
              <a:t> </a:t>
            </a:r>
            <a:r>
              <a:rPr lang="en-US" sz="1200" dirty="0" smtClean="0">
                <a:latin typeface="Tw Cen MT" panose="020B0602020104020603" pitchFamily="34" charset="0"/>
                <a:cs typeface="Gill Sans"/>
              </a:rPr>
              <a:t>and new 21C degrees </a:t>
            </a:r>
            <a:r>
              <a:rPr lang="mr-IN" sz="1200" dirty="0" smtClean="0">
                <a:latin typeface="Tw Cen MT" panose="020B0602020104020603" pitchFamily="34" charset="0"/>
                <a:cs typeface="Gill Sans"/>
              </a:rPr>
              <a:t>–</a:t>
            </a:r>
            <a:r>
              <a:rPr lang="en-US" sz="1200" dirty="0" smtClean="0">
                <a:latin typeface="Tw Cen MT" panose="020B0602020104020603" pitchFamily="34" charset="0"/>
                <a:cs typeface="Gill Sans"/>
              </a:rPr>
              <a:t> we need to</a:t>
            </a:r>
            <a:r>
              <a:rPr lang="en-US" sz="1200" baseline="0" dirty="0" smtClean="0">
                <a:latin typeface="Tw Cen MT" panose="020B0602020104020603" pitchFamily="34" charset="0"/>
                <a:cs typeface="Gill Sans"/>
              </a:rPr>
              <a:t> offer new learning opportunities to our students to equip them for future success. This will enable a students to access a great mix of disciplinary learning  or degrees and </a:t>
            </a:r>
            <a:r>
              <a:rPr lang="en-US" sz="1200" baseline="0" dirty="0" err="1" smtClean="0">
                <a:latin typeface="Tw Cen MT" panose="020B0602020104020603" pitchFamily="34" charset="0"/>
                <a:cs typeface="Gill Sans"/>
              </a:rPr>
              <a:t>customised</a:t>
            </a:r>
            <a:r>
              <a:rPr lang="en-US" sz="1200" baseline="0" dirty="0" smtClean="0">
                <a:latin typeface="Tw Cen MT" panose="020B0602020104020603" pitchFamily="34" charset="0"/>
                <a:cs typeface="Gill Sans"/>
              </a:rPr>
              <a:t> on demand learning in multiple modes</a:t>
            </a:r>
          </a:p>
          <a:p>
            <a:pPr marL="228600" indent="-228600">
              <a:buAutoNum type="arabicPeriod"/>
            </a:pPr>
            <a:endParaRPr lang="en-US" sz="1200" baseline="0" dirty="0" smtClean="0">
              <a:latin typeface="Tw Cen MT" panose="020B0602020104020603" pitchFamily="34" charset="0"/>
              <a:cs typeface="Gill Sans"/>
            </a:endParaRPr>
          </a:p>
          <a:p>
            <a:pPr marL="228600" indent="-228600">
              <a:buAutoNum type="arabicPeriod"/>
            </a:pPr>
            <a:r>
              <a:rPr lang="en-US" sz="1200" baseline="0" dirty="0" smtClean="0">
                <a:latin typeface="Tw Cen MT" panose="020B0602020104020603" pitchFamily="34" charset="0"/>
                <a:cs typeface="Gill Sans"/>
              </a:rPr>
              <a:t>We will develop alternative credentials for those for whom a university degree is not the best pathway to their career or educational aspirations.  We will use those opportunities to build new pathways into university and employment. We will use shorter cycle learning opportunities that target Professional learning needs for short courses, executive education and </a:t>
            </a:r>
            <a:r>
              <a:rPr lang="en-US" sz="1200" baseline="0" dirty="0" err="1" smtClean="0">
                <a:latin typeface="Tw Cen MT" panose="020B0602020104020603" pitchFamily="34" charset="0"/>
                <a:cs typeface="Gill Sans"/>
              </a:rPr>
              <a:t>FoW</a:t>
            </a:r>
            <a:r>
              <a:rPr lang="en-US" sz="1200" baseline="0" dirty="0" smtClean="0">
                <a:latin typeface="Tw Cen MT" panose="020B0602020104020603" pitchFamily="34" charset="0"/>
                <a:cs typeface="Gill Sans"/>
              </a:rPr>
              <a:t> upskilling. We will particularly leverage our co-locations with industry and community partners in Parramatta and Liverpool to deliver this.  </a:t>
            </a:r>
          </a:p>
          <a:p>
            <a:pPr marL="228600" indent="-228600">
              <a:buAutoNum type="arabicPeriod"/>
            </a:pPr>
            <a:endParaRPr lang="en-US" sz="1200" baseline="0" dirty="0" smtClean="0">
              <a:latin typeface="Tw Cen MT" panose="020B0602020104020603" pitchFamily="34" charset="0"/>
              <a:cs typeface="Gill Sans"/>
            </a:endParaRPr>
          </a:p>
          <a:p>
            <a:pPr marL="228600" indent="-228600">
              <a:buAutoNum type="arabicPeriod"/>
            </a:pPr>
            <a:r>
              <a:rPr lang="en-US" sz="1200" baseline="0" dirty="0" smtClean="0">
                <a:latin typeface="Tw Cen MT" panose="020B0602020104020603" pitchFamily="34" charset="0"/>
                <a:cs typeface="Gill Sans"/>
              </a:rPr>
              <a:t>Importantly we need to go about this work in a way that future proofs the institutional capacity for curriculum renewal </a:t>
            </a:r>
            <a:r>
              <a:rPr lang="mr-IN" sz="1200" baseline="0" dirty="0" smtClean="0">
                <a:latin typeface="Tw Cen MT" panose="020B0602020104020603" pitchFamily="34" charset="0"/>
                <a:cs typeface="Gill Sans"/>
              </a:rPr>
              <a:t>–</a:t>
            </a:r>
            <a:r>
              <a:rPr lang="en-US" sz="1200" baseline="0" dirty="0" smtClean="0">
                <a:latin typeface="Tw Cen MT" panose="020B0602020104020603" pitchFamily="34" charset="0"/>
                <a:cs typeface="Gill Sans"/>
              </a:rPr>
              <a:t> and long term that is probably the most important strand. The need for renewal and transformation is not a one-off. The pace of change and workplace place disruption will accelerate </a:t>
            </a:r>
            <a:r>
              <a:rPr lang="mr-IN" sz="1200" baseline="0" dirty="0" smtClean="0">
                <a:latin typeface="Tw Cen MT" panose="020B0602020104020603" pitchFamily="34" charset="0"/>
                <a:cs typeface="Gill Sans"/>
              </a:rPr>
              <a:t>–</a:t>
            </a:r>
            <a:r>
              <a:rPr lang="en-US" sz="1200" baseline="0" dirty="0" smtClean="0">
                <a:latin typeface="Tw Cen MT" panose="020B0602020104020603" pitchFamily="34" charset="0"/>
                <a:cs typeface="Gill Sans"/>
              </a:rPr>
              <a:t> by intentionally building the industry and community partnerships to co-create our curriculum this time we will ensure we are intimately connected to and aware of those changes </a:t>
            </a:r>
            <a:r>
              <a:rPr lang="mr-IN" sz="1200" baseline="0" dirty="0" smtClean="0">
                <a:latin typeface="Tw Cen MT" panose="020B0602020104020603" pitchFamily="34" charset="0"/>
                <a:cs typeface="Gill Sans"/>
              </a:rPr>
              <a:t>–</a:t>
            </a:r>
            <a:r>
              <a:rPr lang="en-US" sz="1200" baseline="0" dirty="0" smtClean="0">
                <a:latin typeface="Tw Cen MT" panose="020B0602020104020603" pitchFamily="34" charset="0"/>
                <a:cs typeface="Gill Sans"/>
              </a:rPr>
              <a:t> we will also be better positioned to influence them. We will go about this process in a way that engages staff in new professional learning opportunities so they develop the capacity for curriculum innovation. We will design and implement new curriculum approval systems that allow innovation while also s ensuring we do not put at risk professional accreditations or our precious Higher education provider status with TEQSA.</a:t>
            </a:r>
          </a:p>
          <a:p>
            <a:pPr marL="228600" indent="-228600">
              <a:buAutoNum type="arabicPeriod"/>
            </a:pPr>
            <a:endParaRPr lang="en-US" sz="1200" baseline="0" dirty="0" smtClean="0">
              <a:latin typeface="Tw Cen MT" panose="020B0602020104020603" pitchFamily="34" charset="0"/>
              <a:cs typeface="Gill Sans"/>
            </a:endParaRPr>
          </a:p>
          <a:p>
            <a:pPr marL="0" indent="0">
              <a:buNone/>
            </a:pPr>
            <a:r>
              <a:rPr lang="en-US" sz="1200" baseline="0" dirty="0" smtClean="0">
                <a:latin typeface="Tw Cen MT" panose="020B0602020104020603" pitchFamily="34" charset="0"/>
                <a:cs typeface="Gill Sans"/>
              </a:rPr>
              <a:t>We are ambitious and we will achieve those goals.</a:t>
            </a:r>
            <a:endParaRPr lang="en-US" dirty="0" smtClean="0"/>
          </a:p>
          <a:p>
            <a:endParaRPr lang="en-US" baseline="0" dirty="0" smtClean="0"/>
          </a:p>
          <a:p>
            <a:endParaRPr lang="en-US" baseline="0" dirty="0" smtClean="0"/>
          </a:p>
          <a:p>
            <a:r>
              <a:rPr lang="en-US" baseline="0" dirty="0" smtClean="0"/>
              <a:t>The Project is built as five overlapping initiatives </a:t>
            </a:r>
            <a:r>
              <a:rPr lang="mr-IN" baseline="0" dirty="0" smtClean="0"/>
              <a:t>–</a:t>
            </a:r>
            <a:r>
              <a:rPr lang="en-US" baseline="0" dirty="0" smtClean="0"/>
              <a:t> there is a detailed description of each of these and timeline in the Project Overview which is available on the website.</a:t>
            </a:r>
          </a:p>
          <a:p>
            <a:endParaRPr lang="en-US" baseline="0" dirty="0" smtClean="0"/>
          </a:p>
          <a:p>
            <a:pPr marL="228600" indent="-228600">
              <a:buFont typeface="+mj-lt"/>
              <a:buAutoNum type="arabicPeriod"/>
            </a:pPr>
            <a:r>
              <a:rPr lang="en-US" baseline="0" dirty="0" smtClean="0"/>
              <a:t>Planning and analysis - laid the groundwork for the project </a:t>
            </a:r>
            <a:r>
              <a:rPr lang="mr-IN" baseline="0" dirty="0" smtClean="0"/>
              <a:t>–</a:t>
            </a:r>
            <a:r>
              <a:rPr lang="en-US" baseline="0" dirty="0" smtClean="0"/>
              <a:t> explored the external context and analyzed our current offerings </a:t>
            </a:r>
            <a:r>
              <a:rPr lang="mr-IN" baseline="0" dirty="0" smtClean="0"/>
              <a:t>–</a:t>
            </a:r>
            <a:r>
              <a:rPr lang="en-US" baseline="0" dirty="0" smtClean="0"/>
              <a:t> identified and created new data sources and tools (CLPG) to inform the more strategic curriculum renewal </a:t>
            </a:r>
            <a:r>
              <a:rPr lang="mr-IN" baseline="0" dirty="0" smtClean="0"/>
              <a:t>–</a:t>
            </a:r>
            <a:r>
              <a:rPr lang="en-US" baseline="0" dirty="0" smtClean="0"/>
              <a:t> created a basis for change initiated through the pilots</a:t>
            </a:r>
          </a:p>
          <a:p>
            <a:pPr marL="228600" indent="-228600">
              <a:buFont typeface="+mj-lt"/>
              <a:buAutoNum type="arabicPeriod"/>
            </a:pPr>
            <a:r>
              <a:rPr lang="en-US" baseline="0" dirty="0" smtClean="0"/>
              <a:t>Pilots </a:t>
            </a:r>
            <a:r>
              <a:rPr lang="mr-IN" baseline="0" dirty="0" smtClean="0"/>
              <a:t>–</a:t>
            </a:r>
            <a:r>
              <a:rPr lang="en-US" baseline="0" dirty="0" smtClean="0"/>
              <a:t> Provided Schools with the agency and opportunity to review their current degree structures and identify proposals for simpler structures.  Build the necessary cross university collaboration to enable multi disciplinary curriculum architectures and exchanges </a:t>
            </a:r>
            <a:r>
              <a:rPr lang="mr-IN" baseline="0" dirty="0" smtClean="0"/>
              <a:t>–</a:t>
            </a:r>
            <a:r>
              <a:rPr lang="en-US" baseline="0" dirty="0" smtClean="0"/>
              <a:t> established the frameworks to insert new FOW curriculum elements.</a:t>
            </a:r>
          </a:p>
          <a:p>
            <a:pPr marL="228600" indent="-228600">
              <a:buFont typeface="+mj-lt"/>
              <a:buAutoNum type="arabicPeriod"/>
            </a:pPr>
            <a:r>
              <a:rPr lang="en-US" baseline="0" dirty="0" smtClean="0"/>
              <a:t>FOW </a:t>
            </a:r>
            <a:r>
              <a:rPr lang="mr-IN" baseline="0" dirty="0" smtClean="0"/>
              <a:t>–</a:t>
            </a:r>
            <a:r>
              <a:rPr lang="en-US" baseline="0" dirty="0" smtClean="0"/>
              <a:t> this initiative connects staff with the ideas and opportunities presented by a disrupted future of work and society </a:t>
            </a:r>
            <a:r>
              <a:rPr lang="mr-IN" baseline="0" dirty="0" smtClean="0"/>
              <a:t>–</a:t>
            </a:r>
            <a:r>
              <a:rPr lang="en-US" baseline="0" dirty="0" smtClean="0"/>
              <a:t> helps them to understand the need for a 21 C curriculum - the outcomes we must develop for graduates and the opportunities that co-creating our curriculum with our partners provides. </a:t>
            </a:r>
          </a:p>
          <a:p>
            <a:pPr marL="228600" indent="-228600">
              <a:buFont typeface="+mj-lt"/>
              <a:buAutoNum type="arabicPeriod"/>
            </a:pPr>
            <a:r>
              <a:rPr lang="en-US" baseline="0" dirty="0" smtClean="0"/>
              <a:t>FCP </a:t>
            </a:r>
            <a:r>
              <a:rPr lang="mr-IN" baseline="0" dirty="0" smtClean="0"/>
              <a:t>–</a:t>
            </a:r>
            <a:r>
              <a:rPr lang="en-US" baseline="0" dirty="0" smtClean="0"/>
              <a:t> this is the key initiative that runs next year and it supports the University community in building on the ideas in the FOW forums to co-create with industry and community partners, a range of innovative new curriculum elements. These range in scope from from learning pods that area accessible to all students and potentially to members of the community and industry employees interested in upskilling for the 21C FOW </a:t>
            </a:r>
            <a:r>
              <a:rPr lang="mr-IN" baseline="0" dirty="0" smtClean="0"/>
              <a:t>–</a:t>
            </a:r>
            <a:r>
              <a:rPr lang="en-US" baseline="0" dirty="0" smtClean="0"/>
              <a:t> to new accelerator units available as electives across many degrees - new advantage sub majors and majors and new 21 C degrees. </a:t>
            </a:r>
          </a:p>
          <a:p>
            <a:pPr marL="228600" indent="-228600">
              <a:buFont typeface="+mj-lt"/>
              <a:buAutoNum type="arabicPeriod"/>
            </a:pPr>
            <a:r>
              <a:rPr lang="en-US" baseline="0" dirty="0" smtClean="0"/>
              <a:t>Integrate and optimize </a:t>
            </a:r>
            <a:r>
              <a:rPr lang="mr-IN" baseline="0" dirty="0" smtClean="0"/>
              <a:t>–</a:t>
            </a:r>
            <a:r>
              <a:rPr lang="en-US" baseline="0" dirty="0" smtClean="0"/>
              <a:t> this ensures we have the necessary systems and processes in place to implement new curriculum in a more nimble way without exposing us to unnecessary risk </a:t>
            </a:r>
            <a:r>
              <a:rPr lang="mr-IN" baseline="0" dirty="0" smtClean="0"/>
              <a:t>–</a:t>
            </a:r>
            <a:r>
              <a:rPr lang="en-US" baseline="0" dirty="0" smtClean="0"/>
              <a:t> it also is the longer term initiative to build new staff capacity in our workforce to design 21C curriculum. </a:t>
            </a:r>
          </a:p>
          <a:p>
            <a:endParaRPr lang="en-US" dirty="0"/>
          </a:p>
        </p:txBody>
      </p:sp>
      <p:sp>
        <p:nvSpPr>
          <p:cNvPr id="4" name="Slide Number Placeholder 3"/>
          <p:cNvSpPr>
            <a:spLocks noGrp="1"/>
          </p:cNvSpPr>
          <p:nvPr>
            <p:ph type="sldNum" sz="quarter" idx="10"/>
          </p:nvPr>
        </p:nvSpPr>
        <p:spPr/>
        <p:txBody>
          <a:bodyPr/>
          <a:lstStyle/>
          <a:p>
            <a:fld id="{DB0B3D88-1CE6-DA43-B589-2F3912E9598F}" type="slidenum">
              <a:rPr lang="en-US" smtClean="0"/>
              <a:t>4</a:t>
            </a:fld>
            <a:endParaRPr lang="en-US"/>
          </a:p>
        </p:txBody>
      </p:sp>
    </p:spTree>
    <p:extLst>
      <p:ext uri="{BB962C8B-B14F-4D97-AF65-F5344CB8AC3E}">
        <p14:creationId xmlns:p14="http://schemas.microsoft.com/office/powerpoint/2010/main" val="29150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have already started t doing</a:t>
            </a:r>
            <a:r>
              <a:rPr lang="en-AU" baseline="0" dirty="0" smtClean="0"/>
              <a:t> this </a:t>
            </a:r>
            <a:endParaRPr lang="en-AU" dirty="0"/>
          </a:p>
        </p:txBody>
      </p:sp>
      <p:sp>
        <p:nvSpPr>
          <p:cNvPr id="4" name="Slide Number Placeholder 3"/>
          <p:cNvSpPr>
            <a:spLocks noGrp="1"/>
          </p:cNvSpPr>
          <p:nvPr>
            <p:ph type="sldNum" sz="quarter" idx="10"/>
          </p:nvPr>
        </p:nvSpPr>
        <p:spPr/>
        <p:txBody>
          <a:bodyPr/>
          <a:lstStyle/>
          <a:p>
            <a:fld id="{DB0B3D88-1CE6-DA43-B589-2F3912E9598F}" type="slidenum">
              <a:rPr lang="en-US" smtClean="0"/>
              <a:t>5</a:t>
            </a:fld>
            <a:endParaRPr lang="en-US"/>
          </a:p>
        </p:txBody>
      </p:sp>
    </p:spTree>
    <p:extLst>
      <p:ext uri="{BB962C8B-B14F-4D97-AF65-F5344CB8AC3E}">
        <p14:creationId xmlns:p14="http://schemas.microsoft.com/office/powerpoint/2010/main" val="16882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AU" sz="1200" dirty="0" smtClean="0"/>
              <a:t>Projects will be supported through funding and ‘Curriculum Intensives’ run by the Learning Transformations and Digital Futures teams. </a:t>
            </a:r>
          </a:p>
        </p:txBody>
      </p:sp>
      <p:sp>
        <p:nvSpPr>
          <p:cNvPr id="4" name="Slide Number Placeholder 3"/>
          <p:cNvSpPr>
            <a:spLocks noGrp="1"/>
          </p:cNvSpPr>
          <p:nvPr>
            <p:ph type="sldNum" sz="quarter" idx="10"/>
          </p:nvPr>
        </p:nvSpPr>
        <p:spPr/>
        <p:txBody>
          <a:bodyPr/>
          <a:lstStyle/>
          <a:p>
            <a:fld id="{DB0B3D88-1CE6-DA43-B589-2F3912E9598F}" type="slidenum">
              <a:rPr lang="en-US" smtClean="0"/>
              <a:t>6</a:t>
            </a:fld>
            <a:endParaRPr lang="en-US"/>
          </a:p>
        </p:txBody>
      </p:sp>
    </p:spTree>
    <p:extLst>
      <p:ext uri="{BB962C8B-B14F-4D97-AF65-F5344CB8AC3E}">
        <p14:creationId xmlns:p14="http://schemas.microsoft.com/office/powerpoint/2010/main" val="374659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Supporting engagement and ideas generation for 21C FCP</a:t>
            </a:r>
          </a:p>
          <a:p>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chemeClr val="tx1"/>
                </a:solidFill>
                <a:latin typeface="+mn-lt"/>
              </a:rPr>
              <a:t>Forums that will bring together Staff, Students and External Partners to explore key ideas and new perspectives on the Future of Work and Society that might inform the development of new curricula. </a:t>
            </a:r>
          </a:p>
          <a:p>
            <a:endParaRPr lang="en-AU" baseline="0" dirty="0" smtClean="0"/>
          </a:p>
          <a:p>
            <a:r>
              <a:rPr lang="en-AU" baseline="0" dirty="0" smtClean="0"/>
              <a:t> </a:t>
            </a:r>
          </a:p>
          <a:p>
            <a:r>
              <a:rPr lang="en-AU" baseline="0" dirty="0" smtClean="0"/>
              <a:t>Forum 2:  will be on the 1</a:t>
            </a:r>
            <a:r>
              <a:rPr lang="en-AU" baseline="30000" dirty="0" smtClean="0"/>
              <a:t>st</a:t>
            </a:r>
            <a:r>
              <a:rPr lang="en-AU" baseline="0" dirty="0" smtClean="0"/>
              <a:t> December, open to all WSU staff</a:t>
            </a:r>
          </a:p>
          <a:p>
            <a:endParaRPr lang="en-AU" baseline="0" dirty="0" smtClean="0"/>
          </a:p>
          <a:p>
            <a:r>
              <a:rPr lang="en-AU" baseline="0" dirty="0" smtClean="0"/>
              <a:t>Forum 3: </a:t>
            </a:r>
          </a:p>
          <a:p>
            <a:endParaRPr lang="en-AU" baseline="0" dirty="0" smtClean="0"/>
          </a:p>
          <a:p>
            <a:endParaRPr lang="en-AU" baseline="0" dirty="0" smtClean="0"/>
          </a:p>
          <a:p>
            <a:endParaRPr lang="en-AU" baseline="0" dirty="0" smtClean="0"/>
          </a:p>
          <a:p>
            <a:r>
              <a:rPr lang="en-AU" baseline="0" dirty="0" smtClean="0"/>
              <a:t>in 2018</a:t>
            </a:r>
            <a:endParaRPr lang="en-AU" dirty="0"/>
          </a:p>
        </p:txBody>
      </p:sp>
      <p:sp>
        <p:nvSpPr>
          <p:cNvPr id="4" name="Slide Number Placeholder 3"/>
          <p:cNvSpPr>
            <a:spLocks noGrp="1"/>
          </p:cNvSpPr>
          <p:nvPr>
            <p:ph type="sldNum" sz="quarter" idx="10"/>
          </p:nvPr>
        </p:nvSpPr>
        <p:spPr/>
        <p:txBody>
          <a:bodyPr/>
          <a:lstStyle/>
          <a:p>
            <a:fld id="{DB0B3D88-1CE6-DA43-B589-2F3912E9598F}" type="slidenum">
              <a:rPr lang="en-US" smtClean="0"/>
              <a:t>7</a:t>
            </a:fld>
            <a:endParaRPr lang="en-US"/>
          </a:p>
        </p:txBody>
      </p:sp>
    </p:spTree>
    <p:extLst>
      <p:ext uri="{BB962C8B-B14F-4D97-AF65-F5344CB8AC3E}">
        <p14:creationId xmlns:p14="http://schemas.microsoft.com/office/powerpoint/2010/main" val="1125344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Support –</a:t>
            </a:r>
          </a:p>
          <a:p>
            <a:r>
              <a:rPr lang="en-AU" dirty="0" smtClean="0"/>
              <a:t>CSN</a:t>
            </a:r>
          </a:p>
          <a:p>
            <a:r>
              <a:rPr lang="en-AU" dirty="0" smtClean="0"/>
              <a:t>HEA</a:t>
            </a:r>
          </a:p>
          <a:p>
            <a:r>
              <a:rPr lang="en-AU" dirty="0" smtClean="0"/>
              <a:t>Curriculum</a:t>
            </a:r>
            <a:r>
              <a:rPr lang="en-AU" baseline="0" dirty="0" smtClean="0"/>
              <a:t> intensives</a:t>
            </a:r>
          </a:p>
          <a:p>
            <a:endParaRPr lang="en-AU" baseline="0" dirty="0" smtClean="0"/>
          </a:p>
          <a:p>
            <a:pPr>
              <a:spcAft>
                <a:spcPts val="600"/>
              </a:spcAft>
            </a:pPr>
            <a:r>
              <a:rPr lang="en-AU" b="1" dirty="0" smtClean="0"/>
              <a:t>The aims of the CSN are to:</a:t>
            </a:r>
          </a:p>
          <a:p>
            <a:pPr marL="285750" indent="-285750">
              <a:spcAft>
                <a:spcPts val="600"/>
              </a:spcAft>
              <a:buFont typeface="Arial" panose="020B0604020202020204" pitchFamily="34" charset="0"/>
              <a:buChar char="•"/>
            </a:pPr>
            <a:r>
              <a:rPr lang="en-AU" dirty="0" smtClean="0"/>
              <a:t>provide a supportive forum for staff to share the insights, strategies and resources to problem-solve challenges related to progressing their School Pilots;</a:t>
            </a:r>
          </a:p>
          <a:p>
            <a:pPr marL="285750" indent="-285750">
              <a:spcAft>
                <a:spcPts val="600"/>
              </a:spcAft>
              <a:buFont typeface="Arial" panose="020B0604020202020204" pitchFamily="34" charset="0"/>
              <a:buChar char="•"/>
            </a:pPr>
            <a:r>
              <a:rPr lang="en-AU" dirty="0" smtClean="0"/>
              <a:t>engage staff in identifying curriculum renewal issues for further discussion/conversation (including improvements to university systems and processes that will assist Schools to achieve the aims of their Pilots);</a:t>
            </a:r>
          </a:p>
          <a:p>
            <a:pPr marL="285750" indent="-285750">
              <a:spcAft>
                <a:spcPts val="600"/>
              </a:spcAft>
              <a:buFont typeface="Arial" panose="020B0604020202020204" pitchFamily="34" charset="0"/>
              <a:buChar char="•"/>
            </a:pPr>
            <a:r>
              <a:rPr lang="en-AU" dirty="0" smtClean="0"/>
              <a:t>identify opportunities for collaboration around curriculum, teaching and learning research and scholarship;</a:t>
            </a:r>
          </a:p>
          <a:p>
            <a:pPr marL="285750" indent="-285750">
              <a:spcAft>
                <a:spcPts val="600"/>
              </a:spcAft>
              <a:buFont typeface="Arial" panose="020B0604020202020204" pitchFamily="34" charset="0"/>
              <a:buChar char="•"/>
            </a:pPr>
            <a:r>
              <a:rPr lang="en-AU" dirty="0" smtClean="0"/>
              <a:t>ensure alignment with the intentions and outcomes of the 21C.</a:t>
            </a:r>
          </a:p>
          <a:p>
            <a:pPr marL="285750" indent="-285750">
              <a:spcAft>
                <a:spcPts val="600"/>
              </a:spcAft>
              <a:buFont typeface="Arial" panose="020B0604020202020204" pitchFamily="34" charset="0"/>
              <a:buChar char="•"/>
            </a:pPr>
            <a:endParaRPr lang="en-AU" dirty="0" smtClean="0"/>
          </a:p>
          <a:p>
            <a:pPr marL="285750" indent="-285750">
              <a:spcAft>
                <a:spcPts val="600"/>
              </a:spcAft>
              <a:buFont typeface="Arial" panose="020B0604020202020204" pitchFamily="34" charset="0"/>
              <a:buChar char="•"/>
            </a:pPr>
            <a:r>
              <a:rPr lang="en-AU" dirty="0" smtClean="0"/>
              <a:t>HEA</a:t>
            </a:r>
          </a:p>
          <a:p>
            <a:pPr marL="285750" indent="-285750">
              <a:spcAft>
                <a:spcPts val="600"/>
              </a:spcAft>
              <a:buFont typeface="Arial" panose="020B0604020202020204" pitchFamily="34" charset="0"/>
              <a:buChar char="•"/>
            </a:pPr>
            <a:endParaRPr lang="en-AU" dirty="0" smtClean="0"/>
          </a:p>
          <a:p>
            <a:pPr marL="285750" indent="-285750">
              <a:spcAft>
                <a:spcPts val="600"/>
              </a:spcAft>
              <a:buFont typeface="Arial" panose="020B0604020202020204" pitchFamily="34" charset="0"/>
              <a:buChar char="•"/>
            </a:pPr>
            <a:endParaRPr lang="en-AU" dirty="0" smtClean="0"/>
          </a:p>
          <a:p>
            <a: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dirty="0" smtClean="0"/>
              <a:t>From October 2017- June 2018, staff of the university can apply for a HEA Fellowship at half price. The Learning Transformations team will provide resources and support to members of the university community – academic and professional staff – applying for HEA fellowships.</a:t>
            </a:r>
          </a:p>
        </p:txBody>
      </p:sp>
      <p:sp>
        <p:nvSpPr>
          <p:cNvPr id="4" name="Slide Number Placeholder 3"/>
          <p:cNvSpPr>
            <a:spLocks noGrp="1"/>
          </p:cNvSpPr>
          <p:nvPr>
            <p:ph type="sldNum" sz="quarter" idx="10"/>
          </p:nvPr>
        </p:nvSpPr>
        <p:spPr/>
        <p:txBody>
          <a:bodyPr/>
          <a:lstStyle/>
          <a:p>
            <a:fld id="{DB0B3D88-1CE6-DA43-B589-2F3912E9598F}" type="slidenum">
              <a:rPr lang="en-US" smtClean="0"/>
              <a:t>8</a:t>
            </a:fld>
            <a:endParaRPr lang="en-US"/>
          </a:p>
        </p:txBody>
      </p:sp>
    </p:spTree>
    <p:extLst>
      <p:ext uri="{BB962C8B-B14F-4D97-AF65-F5344CB8AC3E}">
        <p14:creationId xmlns:p14="http://schemas.microsoft.com/office/powerpoint/2010/main" val="27987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Support –</a:t>
            </a:r>
          </a:p>
          <a:p>
            <a:r>
              <a:rPr lang="en-AU" dirty="0" smtClean="0"/>
              <a:t>CSN</a:t>
            </a:r>
          </a:p>
          <a:p>
            <a:r>
              <a:rPr lang="en-AU" dirty="0" smtClean="0"/>
              <a:t>HEA</a:t>
            </a:r>
          </a:p>
          <a:p>
            <a:r>
              <a:rPr lang="en-AU" dirty="0" smtClean="0"/>
              <a:t>Curriculum</a:t>
            </a:r>
            <a:r>
              <a:rPr lang="en-AU" baseline="0" dirty="0" smtClean="0"/>
              <a:t> intensives</a:t>
            </a:r>
          </a:p>
          <a:p>
            <a:endParaRPr lang="en-AU" baseline="0" dirty="0" smtClean="0"/>
          </a:p>
          <a:p>
            <a:pPr>
              <a:spcAft>
                <a:spcPts val="600"/>
              </a:spcAft>
            </a:pPr>
            <a:r>
              <a:rPr lang="en-AU" b="1" dirty="0" smtClean="0"/>
              <a:t>The aims of the CSN are to:</a:t>
            </a:r>
          </a:p>
          <a:p>
            <a:pPr marL="285750" indent="-285750">
              <a:spcAft>
                <a:spcPts val="600"/>
              </a:spcAft>
              <a:buFont typeface="Arial" panose="020B0604020202020204" pitchFamily="34" charset="0"/>
              <a:buChar char="•"/>
            </a:pPr>
            <a:r>
              <a:rPr lang="en-AU" dirty="0" smtClean="0"/>
              <a:t>provide a supportive forum for staff to share the insights, strategies and resources to problem-solve challenges related to progressing their School Pilots;</a:t>
            </a:r>
          </a:p>
          <a:p>
            <a:pPr marL="285750" indent="-285750">
              <a:spcAft>
                <a:spcPts val="600"/>
              </a:spcAft>
              <a:buFont typeface="Arial" panose="020B0604020202020204" pitchFamily="34" charset="0"/>
              <a:buChar char="•"/>
            </a:pPr>
            <a:r>
              <a:rPr lang="en-AU" dirty="0" smtClean="0"/>
              <a:t>engage staff in identifying curriculum renewal issues for further discussion/conversation (including improvements to university systems and processes that will assist Schools to achieve the aims of their Pilots);</a:t>
            </a:r>
          </a:p>
          <a:p>
            <a:pPr marL="285750" indent="-285750">
              <a:spcAft>
                <a:spcPts val="600"/>
              </a:spcAft>
              <a:buFont typeface="Arial" panose="020B0604020202020204" pitchFamily="34" charset="0"/>
              <a:buChar char="•"/>
            </a:pPr>
            <a:r>
              <a:rPr lang="en-AU" dirty="0" smtClean="0"/>
              <a:t>identify opportunities for collaboration around curriculum, teaching and learning research and scholarship;</a:t>
            </a:r>
          </a:p>
          <a:p>
            <a:pPr marL="285750" indent="-285750">
              <a:spcAft>
                <a:spcPts val="600"/>
              </a:spcAft>
              <a:buFont typeface="Arial" panose="020B0604020202020204" pitchFamily="34" charset="0"/>
              <a:buChar char="•"/>
            </a:pPr>
            <a:r>
              <a:rPr lang="en-AU" dirty="0" smtClean="0"/>
              <a:t>ensure alignment with the intentions and outcomes of the 21C.</a:t>
            </a:r>
          </a:p>
          <a:p>
            <a:pPr marL="285750" indent="-285750">
              <a:spcAft>
                <a:spcPts val="600"/>
              </a:spcAft>
              <a:buFont typeface="Arial" panose="020B0604020202020204" pitchFamily="34" charset="0"/>
              <a:buChar char="•"/>
            </a:pPr>
            <a:endParaRPr lang="en-AU" dirty="0" smtClean="0"/>
          </a:p>
          <a:p>
            <a:pPr marL="285750" indent="-285750">
              <a:spcAft>
                <a:spcPts val="600"/>
              </a:spcAft>
              <a:buFont typeface="Arial" panose="020B0604020202020204" pitchFamily="34" charset="0"/>
              <a:buChar char="•"/>
            </a:pPr>
            <a:r>
              <a:rPr lang="en-AU" dirty="0" smtClean="0"/>
              <a:t>HEA</a:t>
            </a:r>
          </a:p>
          <a:p>
            <a:pPr marL="285750" indent="-285750">
              <a:spcAft>
                <a:spcPts val="600"/>
              </a:spcAft>
              <a:buFont typeface="Arial" panose="020B0604020202020204" pitchFamily="34" charset="0"/>
              <a:buChar char="•"/>
            </a:pPr>
            <a:endParaRPr lang="en-AU" dirty="0" smtClean="0"/>
          </a:p>
          <a:p>
            <a:pPr marL="285750" indent="-285750">
              <a:spcAft>
                <a:spcPts val="600"/>
              </a:spcAft>
              <a:buFont typeface="Arial" panose="020B0604020202020204" pitchFamily="34" charset="0"/>
              <a:buChar char="•"/>
            </a:pPr>
            <a:endParaRPr lang="en-AU" dirty="0" smtClean="0"/>
          </a:p>
          <a:p>
            <a: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dirty="0" smtClean="0"/>
              <a:t>From October 2017- June 2018, staff of the university can apply for a HEA Fellowship at half price. The Learning Transformations team will provide resources and support to members of the university community – academic and professional staff – applying for HEA fellowships.</a:t>
            </a:r>
          </a:p>
        </p:txBody>
      </p:sp>
      <p:sp>
        <p:nvSpPr>
          <p:cNvPr id="4" name="Slide Number Placeholder 3"/>
          <p:cNvSpPr>
            <a:spLocks noGrp="1"/>
          </p:cNvSpPr>
          <p:nvPr>
            <p:ph type="sldNum" sz="quarter" idx="10"/>
          </p:nvPr>
        </p:nvSpPr>
        <p:spPr/>
        <p:txBody>
          <a:bodyPr/>
          <a:lstStyle/>
          <a:p>
            <a:fld id="{DB0B3D88-1CE6-DA43-B589-2F3912E9598F}" type="slidenum">
              <a:rPr lang="en-US" smtClean="0"/>
              <a:t>9</a:t>
            </a:fld>
            <a:endParaRPr lang="en-US"/>
          </a:p>
        </p:txBody>
      </p:sp>
    </p:spTree>
    <p:extLst>
      <p:ext uri="{BB962C8B-B14F-4D97-AF65-F5344CB8AC3E}">
        <p14:creationId xmlns:p14="http://schemas.microsoft.com/office/powerpoint/2010/main" val="324547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2930" y="5466306"/>
            <a:ext cx="11226140" cy="1065126"/>
          </a:xfrm>
        </p:spPr>
        <p:txBody>
          <a:bodyPr anchor="t">
            <a:noAutofit/>
          </a:bodyPr>
          <a:lstStyle>
            <a:lvl1pPr algn="ctr">
              <a:lnSpc>
                <a:spcPts val="3500"/>
              </a:lnSpc>
              <a:defRPr sz="3500">
                <a:solidFill>
                  <a:schemeClr val="bg1"/>
                </a:solidFill>
                <a:latin typeface="Chronicle Text G1" pitchFamily="50" charset="0"/>
              </a:defRPr>
            </a:lvl1pPr>
          </a:lstStyle>
          <a:p>
            <a:r>
              <a:rPr lang="en-AU" dirty="0" smtClean="0"/>
              <a:t>Click to 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618" y="1400037"/>
            <a:ext cx="3456878" cy="3931462"/>
          </a:xfrm>
          <a:prstGeom prst="rect">
            <a:avLst/>
          </a:prstGeom>
        </p:spPr>
      </p:pic>
    </p:spTree>
    <p:extLst>
      <p:ext uri="{BB962C8B-B14F-4D97-AF65-F5344CB8AC3E}">
        <p14:creationId xmlns:p14="http://schemas.microsoft.com/office/powerpoint/2010/main" val="468611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1"/>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smtClean="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907" y="320529"/>
            <a:ext cx="3350400" cy="797071"/>
          </a:xfrm>
          <a:prstGeom prst="rect">
            <a:avLst/>
          </a:prstGeom>
        </p:spPr>
      </p:pic>
    </p:spTree>
    <p:extLst>
      <p:ext uri="{BB962C8B-B14F-4D97-AF65-F5344CB8AC3E}">
        <p14:creationId xmlns:p14="http://schemas.microsoft.com/office/powerpoint/2010/main" val="1534786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smtClean="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1520133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smtClean="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1558002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0D7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ts val="3500"/>
              </a:lnSpc>
              <a:defRPr sz="3500" b="1" i="0">
                <a:latin typeface="Gotham Narrow Bold" pitchFamily="50" charset="0"/>
                <a:ea typeface="Gotham Narrow Bold" pitchFamily="50" charset="0"/>
                <a:cs typeface="Gotham Narrow Bold" pitchFamily="50" charset="0"/>
              </a:defRPr>
            </a:lvl1pPr>
          </a:lstStyle>
          <a:p>
            <a:r>
              <a:rPr lang="en-AU" dirty="0" smtClean="0"/>
              <a:t>CLICK TO EDIT MASTER TITLE STYLE</a:t>
            </a:r>
            <a:endParaRPr lang="en-US" dirty="0"/>
          </a:p>
        </p:txBody>
      </p:sp>
      <p:sp>
        <p:nvSpPr>
          <p:cNvPr id="3" name="Content Placeholder 2"/>
          <p:cNvSpPr>
            <a:spLocks noGrp="1"/>
          </p:cNvSpPr>
          <p:nvPr>
            <p:ph idx="1"/>
          </p:nvPr>
        </p:nvSpPr>
        <p:spPr>
          <a:xfrm>
            <a:off x="658812" y="1871498"/>
            <a:ext cx="10872787" cy="4326102"/>
          </a:xfrm>
        </p:spPr>
        <p:txBody>
          <a:bodyPr/>
          <a:lstStyle>
            <a:lvl1pPr>
              <a:lnSpc>
                <a:spcPts val="1700"/>
              </a:lnSpc>
              <a:spcAft>
                <a:spcPts val="0"/>
              </a:spcAft>
              <a:defRPr lang="en-AU" sz="1500" b="1" i="0" kern="1200" dirty="0" smtClean="0">
                <a:solidFill>
                  <a:schemeClr val="tx2"/>
                </a:solidFill>
                <a:latin typeface="Gotham Narrow Bold" pitchFamily="50" charset="0"/>
                <a:ea typeface="Gotham Narrow Bold" pitchFamily="50" charset="0"/>
                <a:cs typeface="Gotham Narrow Bold" pitchFamily="50" charset="0"/>
              </a:defRPr>
            </a:lvl1pPr>
            <a:lvl2pPr marL="215900" indent="0">
              <a:lnSpc>
                <a:spcPts val="1700"/>
              </a:lnSpc>
              <a:spcAft>
                <a:spcPts val="850"/>
              </a:spcAft>
              <a:tabLst/>
              <a:defRPr lang="en-AU" sz="1500" b="0" i="0" kern="1200" dirty="0" smtClean="0">
                <a:solidFill>
                  <a:schemeClr val="tx2"/>
                </a:solidFill>
                <a:latin typeface="Gotham Narrow Light" charset="0"/>
                <a:ea typeface="Gotham Narrow Light" charset="0"/>
                <a:cs typeface="Gotham Narrow Light"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EFDC2BD7-08BF-4C28-804E-10035BE2757C}"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975805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8813" y="1867583"/>
            <a:ext cx="10872787" cy="4330017"/>
          </a:xfrm>
        </p:spPr>
        <p:txBody>
          <a:bodyPr/>
          <a:lstStyle>
            <a:lvl1pPr>
              <a:lnSpc>
                <a:spcPts val="3500"/>
              </a:lnSpc>
              <a:defRPr sz="3500" b="1" i="0">
                <a:solidFill>
                  <a:schemeClr val="accent1"/>
                </a:solidFill>
                <a:latin typeface="Gotham Narrow Bold" pitchFamily="50" charset="0"/>
                <a:ea typeface="Gotham Narrow Bold" pitchFamily="50" charset="0"/>
                <a:cs typeface="Gotham Narrow Bold" pitchFamily="50" charset="0"/>
              </a:defRPr>
            </a:lvl1pPr>
            <a:lvl2pPr>
              <a:lnSpc>
                <a:spcPts val="3500"/>
              </a:lnSpc>
              <a:spcAft>
                <a:spcPts val="600"/>
              </a:spcAft>
              <a:defRPr sz="3500" b="1" i="0">
                <a:solidFill>
                  <a:schemeClr val="bg1"/>
                </a:solidFill>
                <a:latin typeface="Gotham Narrow Bold" pitchFamily="50" charset="0"/>
                <a:ea typeface="Gotham Narrow Bold" pitchFamily="50" charset="0"/>
                <a:cs typeface="Gotham Narrow Bold" pitchFamily="50" charset="0"/>
              </a:defRPr>
            </a:lvl2pPr>
            <a:lvl3pPr>
              <a:lnSpc>
                <a:spcPts val="2200"/>
              </a:lnSpc>
              <a:defRPr sz="2000" b="0" i="0">
                <a:solidFill>
                  <a:schemeClr val="bg1"/>
                </a:solidFill>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smtClean="0"/>
              <a:t>CLICK TO EDIT</a:t>
            </a:r>
          </a:p>
          <a:p>
            <a:pPr lvl="1"/>
            <a:r>
              <a:rPr lang="en-AU" dirty="0" smtClean="0"/>
              <a:t>SECOND </a:t>
            </a:r>
            <a:br>
              <a:rPr lang="en-AU" dirty="0" smtClean="0"/>
            </a:br>
            <a:r>
              <a:rPr lang="en-AU" dirty="0" smtClean="0"/>
              <a:t>LEVEL</a:t>
            </a:r>
          </a:p>
          <a:p>
            <a:pPr lvl="2"/>
            <a:r>
              <a:rPr lang="en-AU" dirty="0" smtClean="0"/>
              <a:t>Third level</a:t>
            </a:r>
          </a:p>
        </p:txBody>
      </p:sp>
      <p:sp>
        <p:nvSpPr>
          <p:cNvPr id="4" name="Date Placeholder 3"/>
          <p:cNvSpPr>
            <a:spLocks noGrp="1"/>
          </p:cNvSpPr>
          <p:nvPr>
            <p:ph type="dt" sz="half" idx="10"/>
          </p:nvPr>
        </p:nvSpPr>
        <p:spPr/>
        <p:txBody>
          <a:bodyPr/>
          <a:lstStyle>
            <a:lvl1pPr>
              <a:defRPr b="1" i="0">
                <a:solidFill>
                  <a:schemeClr val="bg1"/>
                </a:solidFill>
                <a:latin typeface="Gotham Narrow Bold" pitchFamily="50" charset="0"/>
                <a:ea typeface="Gotham Narrow Bold" pitchFamily="50" charset="0"/>
                <a:cs typeface="Gotham Narrow Bold" pitchFamily="50" charset="0"/>
              </a:defRPr>
            </a:lvl1pPr>
          </a:lstStyle>
          <a:p>
            <a:fld id="{A67A4292-39EA-49A7-B68D-E0D74B90F4CF}"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solidFill>
                  <a:schemeClr val="accent1"/>
                </a:solidFill>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defRPr b="1" i="0">
                <a:solidFill>
                  <a:schemeClr val="bg1"/>
                </a:solidFill>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458511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770" y="1854200"/>
            <a:ext cx="8268029" cy="4343400"/>
          </a:xfrm>
        </p:spPr>
        <p:txBody>
          <a:bodyPr/>
          <a:lstStyle>
            <a:lvl1pPr>
              <a:lnSpc>
                <a:spcPts val="6500"/>
              </a:lnSpc>
              <a:defRPr lang="en-US" sz="6500" b="1" i="0" kern="1200" dirty="0">
                <a:solidFill>
                  <a:schemeClr val="bg1"/>
                </a:solidFill>
                <a:latin typeface="Gotham Narrow Bold" pitchFamily="50" charset="0"/>
                <a:ea typeface="Gotham Narrow Bold" pitchFamily="50" charset="0"/>
                <a:cs typeface="Gotham Narrow Bold" pitchFamily="50" charset="0"/>
              </a:defRPr>
            </a:lvl1pPr>
          </a:lstStyle>
          <a:p>
            <a:r>
              <a:rPr lang="en-AU" dirty="0" smtClean="0"/>
              <a:t>CLICK TO EDIT MASTER TITLE STYLE</a:t>
            </a:r>
            <a:endParaRPr lang="en-US" dirty="0"/>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E975AF0A-43D2-4008-9F1E-BD842093E3CE}"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a:xfrm>
            <a:off x="8788400" y="6519863"/>
            <a:ext cx="2743200" cy="201613"/>
          </a:xfrm>
        </p:spPr>
        <p:txBody>
          <a:bodyPr/>
          <a:lstStyle>
            <a:lvl1pPr algn="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357203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AU" dirty="0" smtClean="0"/>
              <a:t>Click to edit Master title style</a:t>
            </a:r>
            <a:endParaRPr lang="en-US" dirty="0"/>
          </a:p>
        </p:txBody>
      </p:sp>
      <p:sp>
        <p:nvSpPr>
          <p:cNvPr id="3" name="Content Placeholder 2"/>
          <p:cNvSpPr>
            <a:spLocks noGrp="1"/>
          </p:cNvSpPr>
          <p:nvPr>
            <p:ph idx="1"/>
          </p:nvPr>
        </p:nvSpPr>
        <p:spPr>
          <a:xfrm>
            <a:off x="660071" y="1871498"/>
            <a:ext cx="5183517" cy="4338802"/>
          </a:xfrm>
        </p:spPr>
        <p:txBody>
          <a:bodyPr/>
          <a:lstStyle>
            <a:lvl1pPr>
              <a:defRPr>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a:p>
            <a:pPr lvl="2"/>
            <a:r>
              <a:rPr lang="en-AU" dirty="0" smtClean="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BB7BD6C-17BB-4E3A-8A63-9A255006D805}"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r>
              <a:rPr lang="en-AU" dirty="0" smtClean="0">
                <a:latin typeface="Gotham Narrow Bold" pitchFamily="50" charset="0"/>
              </a:rPr>
              <a:t>R</a:t>
            </a:r>
            <a:endParaRPr lang="en-AU" dirty="0">
              <a:latin typeface="Gotham Narrow Bold" pitchFamily="50" charset="0"/>
            </a:endParaRPr>
          </a:p>
        </p:txBody>
      </p:sp>
      <p:sp>
        <p:nvSpPr>
          <p:cNvPr id="8" name="Content Placeholder 2"/>
          <p:cNvSpPr>
            <a:spLocks noGrp="1"/>
          </p:cNvSpPr>
          <p:nvPr>
            <p:ph idx="13"/>
          </p:nvPr>
        </p:nvSpPr>
        <p:spPr>
          <a:xfrm>
            <a:off x="6348413" y="1871498"/>
            <a:ext cx="5183187" cy="4338802"/>
          </a:xfrm>
        </p:spPr>
        <p:txBody>
          <a:bodyPr/>
          <a:lstStyle>
            <a:lvl1pPr>
              <a:defRPr>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a:p>
            <a:pPr lvl="2"/>
            <a:r>
              <a:rPr lang="en-AU" dirty="0" smtClean="0"/>
              <a:t>Third level</a:t>
            </a:r>
          </a:p>
        </p:txBody>
      </p:sp>
    </p:spTree>
    <p:extLst>
      <p:ext uri="{BB962C8B-B14F-4D97-AF65-F5344CB8AC3E}">
        <p14:creationId xmlns:p14="http://schemas.microsoft.com/office/powerpoint/2010/main" val="1117304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AU" dirty="0" smtClean="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a:defRPr>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a:p>
            <a:pPr lvl="2"/>
            <a:r>
              <a:rPr lang="en-AU" dirty="0" smtClean="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0563F349-A5C7-48A3-826B-A4115BB8F895}"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348412" y="1871663"/>
            <a:ext cx="5183187" cy="4325937"/>
          </a:xfrm>
        </p:spPr>
        <p:txBody>
          <a:bodyPr anchor="ctr"/>
          <a:lstStyle>
            <a:lvl1pPr algn="ctr">
              <a:defRPr/>
            </a:lvl1pPr>
          </a:lstStyle>
          <a:p>
            <a:endParaRPr lang="en-US"/>
          </a:p>
        </p:txBody>
      </p:sp>
    </p:spTree>
    <p:extLst>
      <p:ext uri="{BB962C8B-B14F-4D97-AF65-F5344CB8AC3E}">
        <p14:creationId xmlns:p14="http://schemas.microsoft.com/office/powerpoint/2010/main" val="681684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AU" dirty="0" smtClean="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marL="0">
              <a:lnSpc>
                <a:spcPts val="1400"/>
              </a:lnSpc>
              <a:spcAft>
                <a:spcPts val="850"/>
              </a:spcAft>
              <a:defRPr sz="1200" b="1" i="0">
                <a:solidFill>
                  <a:schemeClr val="tx2"/>
                </a:solidFill>
                <a:latin typeface="Gotham Narrow Bold" pitchFamily="50" charset="0"/>
                <a:ea typeface="Gotham Narrow Bold" pitchFamily="50" charset="0"/>
                <a:cs typeface="Gotham Narrow Bold" pitchFamily="50" charset="0"/>
              </a:defRPr>
            </a:lvl1pPr>
            <a:lvl2pPr marL="127000" indent="-127000">
              <a:lnSpc>
                <a:spcPts val="1400"/>
              </a:lnSpc>
              <a:spcAft>
                <a:spcPts val="850"/>
              </a:spcAft>
              <a:buFont typeface="Arial" charset="0"/>
              <a:buChar char="•"/>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6CACD47A-09BC-4459-AA25-55ACE3079268}"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348413" y="1871664"/>
            <a:ext cx="5183187" cy="4325940"/>
          </a:xfrm>
        </p:spPr>
        <p:txBody>
          <a:bodyPr anchor="ctr"/>
          <a:lstStyle>
            <a:lvl1pPr algn="ctr">
              <a:defRPr/>
            </a:lvl1pPr>
          </a:lstStyle>
          <a:p>
            <a:endParaRPr lang="en-US"/>
          </a:p>
        </p:txBody>
      </p:sp>
    </p:spTree>
    <p:extLst>
      <p:ext uri="{BB962C8B-B14F-4D97-AF65-F5344CB8AC3E}">
        <p14:creationId xmlns:p14="http://schemas.microsoft.com/office/powerpoint/2010/main" val="73297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AU" dirty="0" smtClean="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marL="0">
              <a:lnSpc>
                <a:spcPts val="1400"/>
              </a:lnSpc>
              <a:spcAft>
                <a:spcPts val="0"/>
              </a:spcAft>
              <a:defRPr sz="1200" b="1" i="0">
                <a:solidFill>
                  <a:schemeClr val="tx2"/>
                </a:solidFill>
                <a:latin typeface="Gotham Narrow Bold" pitchFamily="50" charset="0"/>
                <a:ea typeface="Gotham Narrow Bold" pitchFamily="50" charset="0"/>
                <a:cs typeface="Gotham Narrow Bold" pitchFamily="50" charset="0"/>
              </a:defRPr>
            </a:lvl1pPr>
            <a:lvl2pPr marL="0" indent="0">
              <a:lnSpc>
                <a:spcPts val="1400"/>
              </a:lnSpc>
              <a:spcAft>
                <a:spcPts val="850"/>
              </a:spcAft>
              <a:buFont typeface="Arial" charset="0"/>
              <a:buNone/>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F93EE108-97A6-4F10-8F58-84C21D8EBBF5}"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348413" y="1871664"/>
            <a:ext cx="5183187" cy="4325940"/>
          </a:xfrm>
        </p:spPr>
        <p:txBody>
          <a:bodyPr anchor="ctr"/>
          <a:lstStyle>
            <a:lvl1pPr algn="ctr">
              <a:defRPr/>
            </a:lvl1pPr>
          </a:lstStyle>
          <a:p>
            <a:endParaRPr lang="en-US"/>
          </a:p>
        </p:txBody>
      </p:sp>
    </p:spTree>
    <p:extLst>
      <p:ext uri="{BB962C8B-B14F-4D97-AF65-F5344CB8AC3E}">
        <p14:creationId xmlns:p14="http://schemas.microsoft.com/office/powerpoint/2010/main" val="214595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3565" y="356258"/>
            <a:ext cx="1205994" cy="51741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3901" y="1224148"/>
            <a:ext cx="3526312" cy="4010428"/>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159045" cy="6858000"/>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203484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AU" dirty="0" smtClean="0"/>
              <a:t>Click to edit Master title style</a:t>
            </a:r>
            <a:endParaRPr lang="en-US" dirty="0"/>
          </a:p>
        </p:txBody>
      </p:sp>
      <p:sp>
        <p:nvSpPr>
          <p:cNvPr id="3" name="Content Placeholder 2"/>
          <p:cNvSpPr>
            <a:spLocks noGrp="1"/>
          </p:cNvSpPr>
          <p:nvPr>
            <p:ph idx="1"/>
          </p:nvPr>
        </p:nvSpPr>
        <p:spPr>
          <a:xfrm>
            <a:off x="660071" y="1871498"/>
            <a:ext cx="10871529" cy="4326102"/>
          </a:xfrm>
        </p:spPr>
        <p:txBody>
          <a:bodyPr/>
          <a:lstStyle>
            <a:lvl1pPr marL="0">
              <a:lnSpc>
                <a:spcPts val="1600"/>
              </a:lnSpc>
              <a:spcAft>
                <a:spcPts val="1500"/>
              </a:spcAft>
              <a:defRPr sz="1800" b="1" i="0">
                <a:solidFill>
                  <a:schemeClr val="tx2"/>
                </a:solidFill>
                <a:latin typeface="Gotham Narrow Bold" pitchFamily="50" charset="0"/>
                <a:ea typeface="Gotham Narrow Bold" pitchFamily="50" charset="0"/>
                <a:cs typeface="Gotham Narrow Bold" pitchFamily="50" charset="0"/>
              </a:defRPr>
            </a:lvl1pPr>
            <a:lvl2pPr marL="177800" indent="-177800">
              <a:lnSpc>
                <a:spcPts val="2000"/>
              </a:lnSpc>
              <a:spcAft>
                <a:spcPts val="1500"/>
              </a:spcAft>
              <a:buFont typeface="Arial" charset="0"/>
              <a:buChar char="•"/>
              <a:tabLst/>
              <a:defRPr sz="18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E67BC031-ECD5-42F4-8B1D-03AF5E03E188}"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663609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1" name="Rectangle 10"/>
          <p:cNvSpPr/>
          <p:nvPr userDrawn="1"/>
        </p:nvSpPr>
        <p:spPr>
          <a:xfrm>
            <a:off x="4773613" y="1871498"/>
            <a:ext cx="6757987" cy="4326102"/>
          </a:xfrm>
          <a:prstGeom prst="rect">
            <a:avLst/>
          </a:prstGeom>
          <a:solidFill>
            <a:srgbClr val="F0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Chronicle Text G1" pitchFamily="50" charset="0"/>
              </a:defRPr>
            </a:lvl1pPr>
          </a:lstStyle>
          <a:p>
            <a:r>
              <a:rPr lang="en-AU" dirty="0" smtClean="0"/>
              <a:t>Click to edit Master title style</a:t>
            </a:r>
            <a:endParaRPr lang="en-US" dirty="0"/>
          </a:p>
        </p:txBody>
      </p:sp>
      <p:sp>
        <p:nvSpPr>
          <p:cNvPr id="3" name="Content Placeholder 2"/>
          <p:cNvSpPr>
            <a:spLocks noGrp="1"/>
          </p:cNvSpPr>
          <p:nvPr>
            <p:ph idx="1"/>
          </p:nvPr>
        </p:nvSpPr>
        <p:spPr>
          <a:xfrm>
            <a:off x="660071" y="1871498"/>
            <a:ext cx="3886529" cy="4326102"/>
          </a:xfrm>
        </p:spPr>
        <p:txBody>
          <a:bodyPr/>
          <a:lstStyle>
            <a:lvl1pPr marL="0">
              <a:lnSpc>
                <a:spcPts val="1400"/>
              </a:lnSpc>
              <a:spcAft>
                <a:spcPts val="0"/>
              </a:spcAft>
              <a:defRPr sz="1200" b="1" i="0">
                <a:solidFill>
                  <a:schemeClr val="tx2"/>
                </a:solidFill>
                <a:latin typeface="Gotham Narrow Bold" pitchFamily="50" charset="0"/>
                <a:ea typeface="Gotham Narrow Bold" pitchFamily="50" charset="0"/>
                <a:cs typeface="Gotham Narrow Bold" pitchFamily="50" charset="0"/>
              </a:defRPr>
            </a:lvl1pPr>
            <a:lvl2pPr marL="0" indent="0">
              <a:lnSpc>
                <a:spcPts val="1400"/>
              </a:lnSpc>
              <a:spcAft>
                <a:spcPts val="850"/>
              </a:spcAft>
              <a:buFont typeface="Arial" charset="0"/>
              <a:buNone/>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99C6F97E-62F8-468D-A415-7E5219A6BADD}"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9" name="Table Placeholder 8"/>
          <p:cNvSpPr>
            <a:spLocks noGrp="1"/>
          </p:cNvSpPr>
          <p:nvPr>
            <p:ph type="tbl" sz="quarter" idx="13"/>
          </p:nvPr>
        </p:nvSpPr>
        <p:spPr>
          <a:xfrm>
            <a:off x="4978400" y="2134263"/>
            <a:ext cx="6197600" cy="3847438"/>
          </a:xfrm>
        </p:spPr>
        <p:txBody>
          <a:bodyPr/>
          <a:lstStyle/>
          <a:p>
            <a:endParaRPr lang="en-US"/>
          </a:p>
        </p:txBody>
      </p:sp>
    </p:spTree>
    <p:extLst>
      <p:ext uri="{BB962C8B-B14F-4D97-AF65-F5344CB8AC3E}">
        <p14:creationId xmlns:p14="http://schemas.microsoft.com/office/powerpoint/2010/main" val="1009913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Rectangle 10"/>
          <p:cNvSpPr/>
          <p:nvPr userDrawn="1"/>
        </p:nvSpPr>
        <p:spPr>
          <a:xfrm>
            <a:off x="4773613" y="1871498"/>
            <a:ext cx="6757987" cy="4326102"/>
          </a:xfrm>
          <a:prstGeom prst="rect">
            <a:avLst/>
          </a:prstGeom>
          <a:solidFill>
            <a:srgbClr val="F0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Chronicle Text G1" pitchFamily="50" charset="0"/>
              </a:defRPr>
            </a:lvl1pPr>
          </a:lstStyle>
          <a:p>
            <a:r>
              <a:rPr lang="en-AU" dirty="0" smtClean="0"/>
              <a:t>Click to edit Master title style</a:t>
            </a:r>
            <a:endParaRPr lang="en-US" dirty="0"/>
          </a:p>
        </p:txBody>
      </p:sp>
      <p:sp>
        <p:nvSpPr>
          <p:cNvPr id="3" name="Content Placeholder 2"/>
          <p:cNvSpPr>
            <a:spLocks noGrp="1"/>
          </p:cNvSpPr>
          <p:nvPr>
            <p:ph idx="1"/>
          </p:nvPr>
        </p:nvSpPr>
        <p:spPr>
          <a:xfrm>
            <a:off x="660071" y="1871498"/>
            <a:ext cx="3886529" cy="4326102"/>
          </a:xfrm>
        </p:spPr>
        <p:txBody>
          <a:bodyPr/>
          <a:lstStyle>
            <a:lvl1pPr marL="0">
              <a:lnSpc>
                <a:spcPts val="1400"/>
              </a:lnSpc>
              <a:spcAft>
                <a:spcPts val="850"/>
              </a:spcAft>
              <a:defRPr sz="1200" b="1" i="0">
                <a:solidFill>
                  <a:schemeClr val="tx2"/>
                </a:solidFill>
                <a:latin typeface="Gotham Narrow Bold" pitchFamily="50" charset="0"/>
                <a:ea typeface="Gotham Narrow Bold" pitchFamily="50" charset="0"/>
                <a:cs typeface="Gotham Narrow Bold" pitchFamily="50" charset="0"/>
              </a:defRPr>
            </a:lvl1pPr>
            <a:lvl2pPr marL="171450" indent="-171450">
              <a:lnSpc>
                <a:spcPts val="1400"/>
              </a:lnSpc>
              <a:spcAft>
                <a:spcPts val="850"/>
              </a:spcAft>
              <a:buFont typeface="Arial" charset="0"/>
              <a:buChar char="•"/>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8FDEC87E-9A2B-4FEA-927D-35F94DF5DE84}"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Chart Placeholder 9"/>
          <p:cNvSpPr>
            <a:spLocks noGrp="1"/>
          </p:cNvSpPr>
          <p:nvPr>
            <p:ph type="chart" sz="quarter" idx="14"/>
          </p:nvPr>
        </p:nvSpPr>
        <p:spPr>
          <a:xfrm>
            <a:off x="4953000" y="2120900"/>
            <a:ext cx="6248400" cy="3873500"/>
          </a:xfrm>
        </p:spPr>
        <p:txBody>
          <a:bodyPr/>
          <a:lstStyle/>
          <a:p>
            <a:endParaRPr lang="en-US"/>
          </a:p>
        </p:txBody>
      </p:sp>
    </p:spTree>
    <p:extLst>
      <p:ext uri="{BB962C8B-B14F-4D97-AF65-F5344CB8AC3E}">
        <p14:creationId xmlns:p14="http://schemas.microsoft.com/office/powerpoint/2010/main" val="915577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F0D7D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71" y="1044575"/>
            <a:ext cx="5183517" cy="5165725"/>
          </a:xfrm>
        </p:spPr>
        <p:txBody>
          <a:bodyPr/>
          <a:lstStyle>
            <a:lvl1pPr>
              <a:defRPr>
                <a:solidFill>
                  <a:schemeClr val="tx2"/>
                </a:solidFill>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a:p>
            <a:pPr lvl="2"/>
            <a:r>
              <a:rPr lang="en-AU" dirty="0" smtClean="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6224B061-AE8D-47E0-B88B-6CA37606B0DE}"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r>
              <a:rPr lang="en-AU" dirty="0" smtClean="0">
                <a:latin typeface="Gotham Narrow Bold" pitchFamily="50" charset="0"/>
              </a:rPr>
              <a:t>R</a:t>
            </a:r>
            <a:endParaRPr lang="en-AU" dirty="0">
              <a:latin typeface="Gotham Narrow Bold" pitchFamily="50" charset="0"/>
            </a:endParaRPr>
          </a:p>
        </p:txBody>
      </p:sp>
      <p:sp>
        <p:nvSpPr>
          <p:cNvPr id="10" name="Chart Placeholder 9"/>
          <p:cNvSpPr>
            <a:spLocks noGrp="1"/>
          </p:cNvSpPr>
          <p:nvPr>
            <p:ph type="chart" sz="quarter" idx="13"/>
          </p:nvPr>
        </p:nvSpPr>
        <p:spPr>
          <a:xfrm>
            <a:off x="6348413" y="1044575"/>
            <a:ext cx="5183187" cy="5165725"/>
          </a:xfrm>
        </p:spPr>
        <p:txBody>
          <a:bodyPr/>
          <a:lstStyle/>
          <a:p>
            <a:endParaRPr lang="en-US"/>
          </a:p>
        </p:txBody>
      </p:sp>
    </p:spTree>
    <p:extLst>
      <p:ext uri="{BB962C8B-B14F-4D97-AF65-F5344CB8AC3E}">
        <p14:creationId xmlns:p14="http://schemas.microsoft.com/office/powerpoint/2010/main" val="794091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AU" dirty="0" smtClean="0"/>
              <a:t>Click to edit Master title style</a:t>
            </a:r>
            <a:endParaRPr lang="en-US" dirty="0"/>
          </a:p>
        </p:txBody>
      </p:sp>
      <p:sp>
        <p:nvSpPr>
          <p:cNvPr id="3" name="Content Placeholder 2"/>
          <p:cNvSpPr>
            <a:spLocks noGrp="1"/>
          </p:cNvSpPr>
          <p:nvPr>
            <p:ph idx="1"/>
          </p:nvPr>
        </p:nvSpPr>
        <p:spPr>
          <a:xfrm>
            <a:off x="4381171" y="1871498"/>
            <a:ext cx="7150428" cy="1227302"/>
          </a:xfrm>
        </p:spPr>
        <p:txBody>
          <a:bodyPr/>
          <a:lstStyle>
            <a:lvl1pPr>
              <a:defRPr>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a:p>
            <a:pPr lvl="2"/>
            <a:r>
              <a:rPr lang="en-AU" dirty="0" smtClean="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5C1BB226-E858-425D-899E-550B68B86332}"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60401" y="1871663"/>
            <a:ext cx="3568699" cy="2865437"/>
          </a:xfrm>
        </p:spPr>
        <p:txBody>
          <a:bodyPr anchor="ctr"/>
          <a:lstStyle>
            <a:lvl1pPr algn="ctr">
              <a:defRPr/>
            </a:lvl1pPr>
          </a:lstStyle>
          <a:p>
            <a:endParaRPr lang="en-US"/>
          </a:p>
        </p:txBody>
      </p:sp>
      <p:sp>
        <p:nvSpPr>
          <p:cNvPr id="9" name="Content Placeholder 2"/>
          <p:cNvSpPr>
            <a:spLocks noGrp="1"/>
          </p:cNvSpPr>
          <p:nvPr>
            <p:ph idx="14"/>
          </p:nvPr>
        </p:nvSpPr>
        <p:spPr>
          <a:xfrm>
            <a:off x="4381171" y="3370097"/>
            <a:ext cx="3403929" cy="2827503"/>
          </a:xfrm>
        </p:spPr>
        <p:txBody>
          <a:bodyPr/>
          <a:lstStyle>
            <a:lvl1pPr>
              <a:defRPr>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a:p>
            <a:pPr lvl="2"/>
            <a:r>
              <a:rPr lang="en-AU" dirty="0" smtClean="0"/>
              <a:t>Third level</a:t>
            </a:r>
          </a:p>
        </p:txBody>
      </p:sp>
      <p:sp>
        <p:nvSpPr>
          <p:cNvPr id="12" name="Content Placeholder 2"/>
          <p:cNvSpPr>
            <a:spLocks noGrp="1"/>
          </p:cNvSpPr>
          <p:nvPr>
            <p:ph idx="15"/>
          </p:nvPr>
        </p:nvSpPr>
        <p:spPr>
          <a:xfrm>
            <a:off x="8127671" y="3370097"/>
            <a:ext cx="3403929" cy="2827503"/>
          </a:xfrm>
        </p:spPr>
        <p:txBody>
          <a:bodyPr/>
          <a:lstStyle>
            <a:lvl1pPr>
              <a:defRPr>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smtClean="0"/>
              <a:t>Click to edit Master text styles</a:t>
            </a:r>
          </a:p>
          <a:p>
            <a:pPr lvl="1"/>
            <a:r>
              <a:rPr lang="en-AU" dirty="0" smtClean="0"/>
              <a:t>Second level</a:t>
            </a:r>
          </a:p>
          <a:p>
            <a:pPr lvl="2"/>
            <a:r>
              <a:rPr lang="en-AU" dirty="0" smtClean="0"/>
              <a:t>Third level</a:t>
            </a:r>
          </a:p>
        </p:txBody>
      </p:sp>
    </p:spTree>
    <p:extLst>
      <p:ext uri="{BB962C8B-B14F-4D97-AF65-F5344CB8AC3E}">
        <p14:creationId xmlns:p14="http://schemas.microsoft.com/office/powerpoint/2010/main" val="228243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AU" dirty="0" smtClean="0"/>
              <a:t>Click to edit Master title style</a:t>
            </a:r>
            <a:endParaRPr lang="en-US" dirty="0"/>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77BB266C-CC69-4DAB-AFA1-853C36A9FA41}" type="datetime1">
              <a:rPr lang="en-US" smtClean="0"/>
              <a:t>11/23/2017</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smtClean="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60401" y="1871663"/>
            <a:ext cx="3568699" cy="1252537"/>
          </a:xfrm>
        </p:spPr>
        <p:txBody>
          <a:bodyPr anchor="ctr"/>
          <a:lstStyle>
            <a:lvl1pPr algn="ctr">
              <a:defRPr/>
            </a:lvl1pPr>
          </a:lstStyle>
          <a:p>
            <a:endParaRPr lang="en-US"/>
          </a:p>
        </p:txBody>
      </p:sp>
      <p:sp>
        <p:nvSpPr>
          <p:cNvPr id="11" name="Picture Placeholder 9"/>
          <p:cNvSpPr>
            <a:spLocks noGrp="1"/>
          </p:cNvSpPr>
          <p:nvPr>
            <p:ph type="pic" sz="quarter" idx="14"/>
          </p:nvPr>
        </p:nvSpPr>
        <p:spPr>
          <a:xfrm>
            <a:off x="660401" y="3268663"/>
            <a:ext cx="3568699" cy="2979737"/>
          </a:xfrm>
        </p:spPr>
        <p:txBody>
          <a:bodyPr anchor="ctr"/>
          <a:lstStyle>
            <a:lvl1pPr algn="ctr">
              <a:defRPr/>
            </a:lvl1pPr>
          </a:lstStyle>
          <a:p>
            <a:endParaRPr lang="en-US"/>
          </a:p>
        </p:txBody>
      </p:sp>
      <p:sp>
        <p:nvSpPr>
          <p:cNvPr id="14" name="Picture Placeholder 9"/>
          <p:cNvSpPr>
            <a:spLocks noGrp="1"/>
          </p:cNvSpPr>
          <p:nvPr>
            <p:ph type="pic" sz="quarter" idx="15"/>
          </p:nvPr>
        </p:nvSpPr>
        <p:spPr>
          <a:xfrm>
            <a:off x="4394201" y="1871663"/>
            <a:ext cx="3390899" cy="2662237"/>
          </a:xfrm>
        </p:spPr>
        <p:txBody>
          <a:bodyPr anchor="ctr"/>
          <a:lstStyle>
            <a:lvl1pPr algn="ctr">
              <a:defRPr/>
            </a:lvl1pPr>
          </a:lstStyle>
          <a:p>
            <a:endParaRPr lang="en-US"/>
          </a:p>
        </p:txBody>
      </p:sp>
      <p:sp>
        <p:nvSpPr>
          <p:cNvPr id="15" name="Picture Placeholder 9"/>
          <p:cNvSpPr>
            <a:spLocks noGrp="1"/>
          </p:cNvSpPr>
          <p:nvPr>
            <p:ph type="pic" sz="quarter" idx="16"/>
          </p:nvPr>
        </p:nvSpPr>
        <p:spPr>
          <a:xfrm>
            <a:off x="4394201" y="4673600"/>
            <a:ext cx="3390899" cy="1574800"/>
          </a:xfrm>
        </p:spPr>
        <p:txBody>
          <a:bodyPr anchor="ctr"/>
          <a:lstStyle>
            <a:lvl1pPr algn="ctr">
              <a:defRPr/>
            </a:lvl1pPr>
          </a:lstStyle>
          <a:p>
            <a:endParaRPr lang="en-US"/>
          </a:p>
        </p:txBody>
      </p:sp>
      <p:sp>
        <p:nvSpPr>
          <p:cNvPr id="16" name="Picture Placeholder 9"/>
          <p:cNvSpPr>
            <a:spLocks noGrp="1"/>
          </p:cNvSpPr>
          <p:nvPr>
            <p:ph type="pic" sz="quarter" idx="17"/>
          </p:nvPr>
        </p:nvSpPr>
        <p:spPr>
          <a:xfrm>
            <a:off x="7950201" y="1871663"/>
            <a:ext cx="3581399" cy="4376737"/>
          </a:xfrm>
        </p:spPr>
        <p:txBody>
          <a:bodyPr anchor="ctr"/>
          <a:lstStyle>
            <a:lvl1pPr algn="ctr">
              <a:defRPr/>
            </a:lvl1pPr>
          </a:lstStyle>
          <a:p>
            <a:endParaRPr lang="en-US"/>
          </a:p>
        </p:txBody>
      </p:sp>
    </p:spTree>
    <p:extLst>
      <p:ext uri="{BB962C8B-B14F-4D97-AF65-F5344CB8AC3E}">
        <p14:creationId xmlns:p14="http://schemas.microsoft.com/office/powerpoint/2010/main" val="1782515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4"/>
            <a:ext cx="4405159"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3565" y="356258"/>
            <a:ext cx="1205994" cy="51741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3901" y="1224148"/>
            <a:ext cx="3526312" cy="4010428"/>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451499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E48623-7F05-4AC1-91F1-E9349FBDA5EB}" type="datetime1">
              <a:rPr lang="en-US" smtClean="0"/>
              <a:t>11/23/2017</a:t>
            </a:fld>
            <a:endParaRPr lang="en-AU"/>
          </a:p>
        </p:txBody>
      </p:sp>
      <p:sp>
        <p:nvSpPr>
          <p:cNvPr id="5" name="Footer Placeholder 4"/>
          <p:cNvSpPr>
            <a:spLocks noGrp="1"/>
          </p:cNvSpPr>
          <p:nvPr>
            <p:ph type="ftr" sz="quarter" idx="11"/>
          </p:nvPr>
        </p:nvSpPr>
        <p:spPr/>
        <p:txBody>
          <a:bodyPr/>
          <a:lstStyle/>
          <a:p>
            <a:r>
              <a:rPr lang="en-AU" smtClean="0"/>
              <a:t>SECTION TITLE GOTHAM NARROW BOLD 7PT</a:t>
            </a:r>
            <a:endParaRPr lang="en-AU"/>
          </a:p>
        </p:txBody>
      </p:sp>
      <p:sp>
        <p:nvSpPr>
          <p:cNvPr id="6" name="Slide Number Placeholder 5"/>
          <p:cNvSpPr>
            <a:spLocks noGrp="1"/>
          </p:cNvSpPr>
          <p:nvPr>
            <p:ph type="sldNum" sz="quarter" idx="12"/>
          </p:nvPr>
        </p:nvSpPr>
        <p:spPr/>
        <p:txBody>
          <a:bodyPr/>
          <a:lstStyle/>
          <a:p>
            <a:fld id="{05A711EF-95B8-4034-B614-AFA0D8A97339}" type="slidenum">
              <a:rPr lang="en-AU" smtClean="0"/>
              <a:t>‹#›</a:t>
            </a:fld>
            <a:endParaRPr lang="en-AU"/>
          </a:p>
        </p:txBody>
      </p:sp>
    </p:spTree>
    <p:extLst>
      <p:ext uri="{BB962C8B-B14F-4D97-AF65-F5344CB8AC3E}">
        <p14:creationId xmlns:p14="http://schemas.microsoft.com/office/powerpoint/2010/main" val="283542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2239" r="8962" b="25814"/>
          <a:stretch/>
        </p:blipFill>
        <p:spPr>
          <a:xfrm>
            <a:off x="-1" y="0"/>
            <a:ext cx="12188283" cy="6835698"/>
          </a:xfrm>
          <a:prstGeom prst="rect">
            <a:avLst/>
          </a:prstGeom>
        </p:spPr>
      </p:pic>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Chronicle Text G1" pitchFamily="50" charset="0"/>
              </a:defRPr>
            </a:lvl1pPr>
          </a:lstStyle>
          <a:p>
            <a:r>
              <a:rPr lang="en-AU" dirty="0" smtClean="0"/>
              <a:t>Click to edit Master title style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spTree>
    <p:extLst>
      <p:ext uri="{BB962C8B-B14F-4D97-AF65-F5344CB8AC3E}">
        <p14:creationId xmlns:p14="http://schemas.microsoft.com/office/powerpoint/2010/main" val="79183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Chronicle Text G1" pitchFamily="50" charset="0"/>
              </a:defRPr>
            </a:lvl1pPr>
          </a:lstStyle>
          <a:p>
            <a:r>
              <a:rPr lang="en-AU" dirty="0" smtClean="0"/>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spTree>
    <p:extLst>
      <p:ext uri="{BB962C8B-B14F-4D97-AF65-F5344CB8AC3E}">
        <p14:creationId xmlns:p14="http://schemas.microsoft.com/office/powerpoint/2010/main" val="182350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Chronicle Text G1" pitchFamily="50" charset="0"/>
              </a:defRPr>
            </a:lvl1pPr>
          </a:lstStyle>
          <a:p>
            <a:r>
              <a:rPr lang="en-AU" dirty="0" smtClean="0"/>
              <a:t>Click to edit Master title style</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681034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tx2"/>
                </a:solidFill>
                <a:latin typeface="Chronicle Text G1" pitchFamily="50" charset="0"/>
              </a:defRPr>
            </a:lvl1pPr>
          </a:lstStyle>
          <a:p>
            <a:r>
              <a:rPr lang="en-AU" dirty="0" smtClean="0"/>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spTree>
    <p:extLst>
      <p:ext uri="{BB962C8B-B14F-4D97-AF65-F5344CB8AC3E}">
        <p14:creationId xmlns:p14="http://schemas.microsoft.com/office/powerpoint/2010/main" val="31349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799"/>
            <a:ext cx="5184775" cy="4495801"/>
          </a:xfrm>
        </p:spPr>
        <p:txBody>
          <a:bodyPr anchor="t">
            <a:noAutofit/>
          </a:bodyPr>
          <a:lstStyle>
            <a:lvl1pPr algn="l">
              <a:lnSpc>
                <a:spcPts val="6500"/>
              </a:lnSpc>
              <a:defRPr sz="6500" b="1" i="0">
                <a:solidFill>
                  <a:schemeClr val="accent1"/>
                </a:solidFill>
                <a:latin typeface="Gotham Narrow Bold" pitchFamily="50" charset="0"/>
                <a:ea typeface="Gotham Narrow Bold" pitchFamily="50" charset="0"/>
                <a:cs typeface="Gotham Narrow Bold" pitchFamily="50" charset="0"/>
              </a:defRPr>
            </a:lvl1pPr>
          </a:lstStyle>
          <a:p>
            <a:r>
              <a:rPr lang="en-AU" dirty="0" smtClean="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85472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1701800"/>
            <a:ext cx="5184775" cy="4495800"/>
          </a:xfrm>
        </p:spPr>
        <p:txBody>
          <a:bodyPr anchor="t">
            <a:noAutofit/>
          </a:bodyPr>
          <a:lstStyle>
            <a:lvl1pPr algn="l">
              <a:lnSpc>
                <a:spcPts val="6500"/>
              </a:lnSpc>
              <a:defRPr sz="6500" b="1" i="0">
                <a:solidFill>
                  <a:schemeClr val="tx2"/>
                </a:solidFill>
                <a:latin typeface="Gotham Narrow Bold" pitchFamily="50" charset="0"/>
                <a:ea typeface="Gotham Narrow Bold" pitchFamily="50" charset="0"/>
                <a:cs typeface="Gotham Narrow Bold" pitchFamily="50" charset="0"/>
              </a:defRPr>
            </a:lvl1pPr>
          </a:lstStyle>
          <a:p>
            <a:r>
              <a:rPr lang="en-AU" dirty="0" smtClean="0"/>
              <a:t>EDIT MASTER </a:t>
            </a:r>
            <a:br>
              <a:rPr lang="en-AU" dirty="0" smtClean="0"/>
            </a:br>
            <a:r>
              <a:rPr lang="en-AU" dirty="0" smtClean="0"/>
              <a:t>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181602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smtClean="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299777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70" y="1010537"/>
            <a:ext cx="10871529" cy="687634"/>
          </a:xfrm>
          <a:prstGeom prst="rect">
            <a:avLst/>
          </a:prstGeom>
        </p:spPr>
        <p:txBody>
          <a:bodyPr vert="horz" lIns="0" tIns="0" rIns="0" bIns="0" rtlCol="0" anchor="t">
            <a:no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660070" y="1871498"/>
            <a:ext cx="10871529" cy="4308410"/>
          </a:xfrm>
          <a:prstGeom prst="rect">
            <a:avLst/>
          </a:prstGeom>
        </p:spPr>
        <p:txBody>
          <a:bodyPr vert="horz" lIns="0" tIns="0" rIns="0" bIns="0" rtlCol="0">
            <a:noAutofit/>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4" name="Date Placeholder 3"/>
          <p:cNvSpPr>
            <a:spLocks noGrp="1"/>
          </p:cNvSpPr>
          <p:nvPr>
            <p:ph type="dt" sz="half" idx="2"/>
          </p:nvPr>
        </p:nvSpPr>
        <p:spPr>
          <a:xfrm>
            <a:off x="658813" y="6519864"/>
            <a:ext cx="2743200" cy="201612"/>
          </a:xfrm>
          <a:prstGeom prst="rect">
            <a:avLst/>
          </a:prstGeom>
        </p:spPr>
        <p:txBody>
          <a:bodyPr vert="horz" lIns="0" tIns="0" rIns="0" bIns="0" rtlCol="0" anchor="t" anchorCtr="0"/>
          <a:lstStyle>
            <a:lvl1pPr algn="l">
              <a:defRPr sz="700" b="1" i="0">
                <a:solidFill>
                  <a:schemeClr val="tx2"/>
                </a:solidFill>
                <a:latin typeface="Gotham Narrow Bold" pitchFamily="50" charset="0"/>
                <a:ea typeface="Gotham Narrow Bold" pitchFamily="50" charset="0"/>
                <a:cs typeface="Gotham Narrow Bold" pitchFamily="50" charset="0"/>
              </a:defRPr>
            </a:lvl1pPr>
          </a:lstStyle>
          <a:p>
            <a:fld id="{65F7C0B5-0A62-41DB-8C2F-14AB2FD46C1F}" type="datetime1">
              <a:rPr lang="en-US" smtClean="0"/>
              <a:t>11/23/2017</a:t>
            </a:fld>
            <a:endParaRPr lang="en-US" dirty="0"/>
          </a:p>
        </p:txBody>
      </p:sp>
      <p:sp>
        <p:nvSpPr>
          <p:cNvPr id="5" name="Footer Placeholder 4"/>
          <p:cNvSpPr>
            <a:spLocks noGrp="1"/>
          </p:cNvSpPr>
          <p:nvPr>
            <p:ph type="ftr" sz="quarter" idx="3"/>
          </p:nvPr>
        </p:nvSpPr>
        <p:spPr>
          <a:xfrm>
            <a:off x="658813" y="391883"/>
            <a:ext cx="4114800" cy="182562"/>
          </a:xfrm>
          <a:prstGeom prst="rect">
            <a:avLst/>
          </a:prstGeom>
        </p:spPr>
        <p:txBody>
          <a:bodyPr vert="horz" lIns="0" tIns="0" rIns="0" bIns="0" rtlCol="0" anchor="b" anchorCtr="0"/>
          <a:lstStyle>
            <a:lvl1pPr algn="l">
              <a:defRPr lang="en-US" sz="700" b="1" i="0" kern="1200" dirty="0">
                <a:solidFill>
                  <a:schemeClr val="tx2"/>
                </a:solidFill>
                <a:latin typeface="Gotham Narrow Bold" pitchFamily="50" charset="0"/>
                <a:ea typeface="Gotham Narrow Bold" pitchFamily="50" charset="0"/>
                <a:cs typeface="Gotham Narrow Bold" pitchFamily="50" charset="0"/>
              </a:defRPr>
            </a:lvl1pPr>
          </a:lstStyle>
          <a:p>
            <a:r>
              <a:rPr lang="en-AU" dirty="0" smtClean="0"/>
              <a:t>SECTION TITLE GOTHAM NARROW BOLD 7PT</a:t>
            </a:r>
            <a:endParaRPr lang="en-AU" dirty="0"/>
          </a:p>
        </p:txBody>
      </p:sp>
      <p:sp>
        <p:nvSpPr>
          <p:cNvPr id="6" name="Slide Number Placeholder 5"/>
          <p:cNvSpPr>
            <a:spLocks noGrp="1"/>
          </p:cNvSpPr>
          <p:nvPr>
            <p:ph type="sldNum" sz="quarter" idx="4"/>
          </p:nvPr>
        </p:nvSpPr>
        <p:spPr>
          <a:xfrm>
            <a:off x="8788400" y="6519863"/>
            <a:ext cx="2743200" cy="201613"/>
          </a:xfrm>
          <a:prstGeom prst="rect">
            <a:avLst/>
          </a:prstGeom>
        </p:spPr>
        <p:txBody>
          <a:bodyPr vert="horz" lIns="0" tIns="0" rIns="0" bIns="0" rtlCol="0" anchor="t" anchorCtr="0"/>
          <a:lstStyle>
            <a:lvl1pPr algn="r">
              <a:defRPr lang="en-US" sz="700" b="1" i="0" kern="1200" smtClean="0">
                <a:solidFill>
                  <a:schemeClr val="tx2"/>
                </a:solidFill>
                <a:latin typeface="Gotham Narrow Book" charset="0"/>
                <a:ea typeface="Gotham Narrow Book" charset="0"/>
                <a:cs typeface="Gotham Narrow Book" charset="0"/>
              </a:defRPr>
            </a:lvl1pPr>
          </a:lstStyle>
          <a:p>
            <a:r>
              <a:rPr lang="en-US" smtClean="0"/>
              <a:t>PAGE </a:t>
            </a:r>
            <a:fld id="{C9EE3F8F-BFD3-9842-9D76-CADACBFBDD00}" type="slidenum">
              <a:rPr lang="en-US" smtClean="0"/>
              <a:pPr/>
              <a:t>‹#›</a:t>
            </a:fld>
            <a:endParaRPr lang="en-US" dirty="0"/>
          </a:p>
        </p:txBody>
      </p:sp>
      <p:pic>
        <p:nvPicPr>
          <p:cNvPr id="9" name="Picture 8"/>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191662541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4" r:id="rId13"/>
    <p:sldLayoutId id="2147483673" r:id="rId14"/>
    <p:sldLayoutId id="2147483672" r:id="rId15"/>
    <p:sldLayoutId id="2147483650" r:id="rId16"/>
    <p:sldLayoutId id="2147483675" r:id="rId17"/>
    <p:sldLayoutId id="2147483676" r:id="rId18"/>
    <p:sldLayoutId id="2147483677" r:id="rId19"/>
    <p:sldLayoutId id="2147483678" r:id="rId20"/>
    <p:sldLayoutId id="2147483682" r:id="rId21"/>
    <p:sldLayoutId id="2147483683" r:id="rId22"/>
    <p:sldLayoutId id="2147483684" r:id="rId23"/>
    <p:sldLayoutId id="2147483679" r:id="rId24"/>
    <p:sldLayoutId id="2147483680" r:id="rId25"/>
    <p:sldLayoutId id="2147483681" r:id="rId26"/>
    <p:sldLayoutId id="2147483685" r:id="rId27"/>
  </p:sldLayoutIdLst>
  <p:hf hdr="0" ftr="0" dt="0"/>
  <p:txStyles>
    <p:titleStyle>
      <a:lvl1pPr algn="l" defTabSz="914400" rtl="0" eaLnBrk="1" latinLnBrk="0" hangingPunct="1">
        <a:lnSpc>
          <a:spcPts val="2700"/>
        </a:lnSpc>
        <a:spcBef>
          <a:spcPct val="0"/>
        </a:spcBef>
        <a:buNone/>
        <a:defRPr sz="2500" kern="1200">
          <a:solidFill>
            <a:schemeClr val="tx2"/>
          </a:solidFill>
          <a:latin typeface="Chronicle Text G1" pitchFamily="50" charset="0"/>
          <a:ea typeface="+mj-ea"/>
          <a:cs typeface="+mj-cs"/>
        </a:defRPr>
      </a:lvl1pPr>
    </p:titleStyle>
    <p:bodyStyle>
      <a:lvl1pPr marL="0" indent="0" algn="l" defTabSz="914400" rtl="0" eaLnBrk="1" latinLnBrk="0" hangingPunct="1">
        <a:lnSpc>
          <a:spcPts val="2200"/>
        </a:lnSpc>
        <a:spcBef>
          <a:spcPts val="0"/>
        </a:spcBef>
        <a:spcAft>
          <a:spcPts val="1300"/>
        </a:spcAft>
        <a:buFont typeface="Arial"/>
        <a:buNone/>
        <a:defRPr sz="2000" kern="1200">
          <a:solidFill>
            <a:schemeClr val="accent1"/>
          </a:solidFill>
          <a:latin typeface="Chronicle Text G1" pitchFamily="50" charset="0"/>
          <a:ea typeface="+mn-ea"/>
          <a:cs typeface="+mn-cs"/>
        </a:defRPr>
      </a:lvl1pPr>
      <a:lvl2pPr marL="0" indent="0" algn="l" defTabSz="914400" rtl="0" eaLnBrk="1" latinLnBrk="0" hangingPunct="1">
        <a:lnSpc>
          <a:spcPts val="1400"/>
        </a:lnSpc>
        <a:spcBef>
          <a:spcPts val="0"/>
        </a:spcBef>
        <a:buFont typeface="Arial"/>
        <a:buNone/>
        <a:tabLst/>
        <a:defRPr sz="1200" b="1" i="0" kern="1200">
          <a:solidFill>
            <a:schemeClr val="tx2"/>
          </a:solidFill>
          <a:latin typeface="Gotham Narrow Bold" pitchFamily="50" charset="0"/>
          <a:ea typeface="Gotham Narrow Bold" pitchFamily="50" charset="0"/>
          <a:cs typeface="Gotham Narrow Bold" pitchFamily="50" charset="0"/>
        </a:defRPr>
      </a:lvl2pPr>
      <a:lvl3pPr marL="11113" indent="0" algn="l" defTabSz="914400" rtl="0" eaLnBrk="1" latinLnBrk="0" hangingPunct="1">
        <a:lnSpc>
          <a:spcPts val="1400"/>
        </a:lnSpc>
        <a:spcBef>
          <a:spcPts val="0"/>
        </a:spcBef>
        <a:spcAft>
          <a:spcPts val="850"/>
        </a:spcAft>
        <a:buFont typeface="Arial"/>
        <a:buNone/>
        <a:tabLst/>
        <a:defRPr sz="1200" b="0" i="0" kern="1200">
          <a:solidFill>
            <a:schemeClr val="tx1"/>
          </a:solidFill>
          <a:latin typeface="Gotham Narrow Light" charset="0"/>
          <a:ea typeface="Gotham Narrow Light" charset="0"/>
          <a:cs typeface="Gotham Narrow Light"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Chronicle Text G1 Roman" charset="0"/>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Chronicle Text G1 Roman"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8" userDrawn="1">
          <p15:clr>
            <a:srgbClr val="F26B43"/>
          </p15:clr>
        </p15:guide>
        <p15:guide id="2" pos="415" userDrawn="1">
          <p15:clr>
            <a:srgbClr val="F26B43"/>
          </p15:clr>
        </p15:guide>
        <p15:guide id="3" orient="horz" pos="4107" userDrawn="1">
          <p15:clr>
            <a:srgbClr val="F26B43"/>
          </p15:clr>
        </p15:guide>
        <p15:guide id="4" orient="horz" pos="640" userDrawn="1">
          <p15:clr>
            <a:srgbClr val="F26B43"/>
          </p15:clr>
        </p15:guide>
        <p15:guide id="5" pos="7264" userDrawn="1">
          <p15:clr>
            <a:srgbClr val="F26B43"/>
          </p15:clr>
        </p15:guide>
        <p15:guide id="6" pos="3681" userDrawn="1">
          <p15:clr>
            <a:srgbClr val="F26B43"/>
          </p15:clr>
        </p15:guide>
        <p15:guide id="7" pos="3999" userDrawn="1">
          <p15:clr>
            <a:srgbClr val="F26B43"/>
          </p15:clr>
        </p15:guide>
        <p15:guide id="8" orient="horz" pos="3904" userDrawn="1">
          <p15:clr>
            <a:srgbClr val="F26B43"/>
          </p15:clr>
        </p15:guide>
        <p15:guide id="9" orient="horz" pos="1072" userDrawn="1">
          <p15:clr>
            <a:srgbClr val="F26B43"/>
          </p15:clr>
        </p15:guide>
        <p15:guide id="10" orient="horz" pos="116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hyperlink" Target="http://www.westernsydney.edu.au/21c" TargetMode="External"/><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1886" y="5034498"/>
            <a:ext cx="7077138" cy="731708"/>
          </a:xfrm>
        </p:spPr>
        <p:txBody>
          <a:bodyPr/>
          <a:lstStyle/>
          <a:p>
            <a:pPr algn="l">
              <a:lnSpc>
                <a:spcPct val="100000"/>
              </a:lnSpc>
            </a:pPr>
            <a:r>
              <a:rPr lang="en-US" b="1" dirty="0" smtClean="0">
                <a:latin typeface="Tw Cen MT" panose="020B0602020104020603" pitchFamily="34" charset="0"/>
                <a:cs typeface="Gill Sans"/>
              </a:rPr>
              <a:t>21</a:t>
            </a:r>
            <a:r>
              <a:rPr lang="en-US" b="1" baseline="30000" dirty="0" smtClean="0">
                <a:latin typeface="Tw Cen MT" panose="020B0602020104020603" pitchFamily="34" charset="0"/>
                <a:cs typeface="Gill Sans"/>
              </a:rPr>
              <a:t>st</a:t>
            </a:r>
            <a:r>
              <a:rPr lang="en-US" b="1" dirty="0" smtClean="0">
                <a:latin typeface="Tw Cen MT" panose="020B0602020104020603" pitchFamily="34" charset="0"/>
                <a:cs typeface="Gill Sans"/>
              </a:rPr>
              <a:t> Century Curriculum Project</a:t>
            </a:r>
            <a:r>
              <a:rPr lang="en-US" dirty="0" smtClean="0">
                <a:latin typeface="Tw Cen MT" panose="020B0602020104020603" pitchFamily="34" charset="0"/>
                <a:cs typeface="Gill Sans"/>
              </a:rPr>
              <a:t/>
            </a:r>
            <a:br>
              <a:rPr lang="en-US" dirty="0" smtClean="0">
                <a:latin typeface="Tw Cen MT" panose="020B0602020104020603" pitchFamily="34" charset="0"/>
                <a:cs typeface="Gill Sans"/>
              </a:rPr>
            </a:br>
            <a:r>
              <a:rPr lang="en-US" sz="2000" dirty="0" smtClean="0">
                <a:latin typeface="Tw Cen MT" panose="020B0602020104020603" pitchFamily="34" charset="0"/>
                <a:cs typeface="Gill Sans"/>
              </a:rPr>
              <a:t>Vice Chancellor and Chair of Academic Senate Academic Forum</a:t>
            </a:r>
            <a:br>
              <a:rPr lang="en-US" sz="2000" dirty="0" smtClean="0">
                <a:latin typeface="Tw Cen MT" panose="020B0602020104020603" pitchFamily="34" charset="0"/>
                <a:cs typeface="Gill Sans"/>
              </a:rPr>
            </a:br>
            <a:r>
              <a:rPr lang="en-US" sz="2000" dirty="0" smtClean="0">
                <a:latin typeface="Tw Cen MT" panose="020B0602020104020603" pitchFamily="34" charset="0"/>
                <a:cs typeface="Gill Sans"/>
              </a:rPr>
              <a:t>23 November 2017</a:t>
            </a:r>
            <a:br>
              <a:rPr lang="en-US" sz="2000" dirty="0" smtClean="0">
                <a:latin typeface="Tw Cen MT" panose="020B0602020104020603" pitchFamily="34" charset="0"/>
                <a:cs typeface="Gill Sans"/>
              </a:rPr>
            </a:br>
            <a:r>
              <a:rPr lang="en-US" sz="2000" dirty="0" smtClean="0">
                <a:latin typeface="Tw Cen MT" panose="020B0602020104020603" pitchFamily="34" charset="0"/>
                <a:cs typeface="Gill Sans"/>
              </a:rPr>
              <a:t/>
            </a:r>
            <a:br>
              <a:rPr lang="en-US" sz="2000" dirty="0" smtClean="0">
                <a:latin typeface="Tw Cen MT" panose="020B0602020104020603" pitchFamily="34" charset="0"/>
                <a:cs typeface="Gill Sans"/>
              </a:rPr>
            </a:br>
            <a:r>
              <a:rPr lang="en-US" sz="2000" dirty="0" smtClean="0">
                <a:latin typeface="Tw Cen MT" panose="020B0602020104020603" pitchFamily="34" charset="0"/>
                <a:cs typeface="Gill Sans"/>
              </a:rPr>
              <a:t/>
            </a:r>
            <a:br>
              <a:rPr lang="en-US" sz="2000" dirty="0" smtClean="0">
                <a:latin typeface="Tw Cen MT" panose="020B0602020104020603" pitchFamily="34" charset="0"/>
                <a:cs typeface="Gill Sans"/>
              </a:rPr>
            </a:br>
            <a:r>
              <a:rPr lang="en-US" dirty="0" smtClean="0">
                <a:latin typeface="Tw Cen MT" panose="020B0602020104020603" pitchFamily="34" charset="0"/>
                <a:cs typeface="Gill Sans"/>
              </a:rPr>
              <a:t/>
            </a:r>
            <a:br>
              <a:rPr lang="en-US" dirty="0" smtClean="0">
                <a:latin typeface="Tw Cen MT" panose="020B0602020104020603" pitchFamily="34" charset="0"/>
                <a:cs typeface="Gill Sans"/>
              </a:rPr>
            </a:br>
            <a:endParaRPr lang="en-US" sz="2400" i="1" dirty="0">
              <a:solidFill>
                <a:schemeClr val="tx1"/>
              </a:solidFill>
              <a:latin typeface="Tw Cen MT" panose="020B0602020104020603" pitchFamily="34" charset="0"/>
              <a:cs typeface="Gill Sans"/>
            </a:endParaRPr>
          </a:p>
        </p:txBody>
      </p:sp>
    </p:spTree>
    <p:extLst>
      <p:ext uri="{BB962C8B-B14F-4D97-AF65-F5344CB8AC3E}">
        <p14:creationId xmlns:p14="http://schemas.microsoft.com/office/powerpoint/2010/main" val="1337081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40600" y="6469095"/>
            <a:ext cx="1150843" cy="200055"/>
          </a:xfrm>
          <a:prstGeom prst="rect">
            <a:avLst/>
          </a:prstGeom>
        </p:spPr>
        <p:txBody>
          <a:bodyPr wrap="square">
            <a:spAutoFit/>
          </a:bodyPr>
          <a:lstStyle/>
          <a:p>
            <a:r>
              <a:rPr lang="en-AU" sz="700" dirty="0">
                <a:solidFill>
                  <a:schemeClr val="tx2"/>
                </a:solidFill>
                <a:latin typeface="Gotham Narrow Bold" pitchFamily="50" charset="0"/>
              </a:rPr>
              <a:t>PAGE </a:t>
            </a:r>
            <a:fld id="{C9EE3F8F-BFD3-9842-9D76-CADACBFBDD00}" type="slidenum">
              <a:rPr lang="en-AU" sz="700">
                <a:solidFill>
                  <a:schemeClr val="tx2"/>
                </a:solidFill>
                <a:latin typeface="Gotham Narrow Bold" pitchFamily="50" charset="0"/>
              </a:rPr>
              <a:pPr/>
              <a:t>10</a:t>
            </a:fld>
            <a:endParaRPr lang="en-AU" sz="700" dirty="0">
              <a:solidFill>
                <a:schemeClr val="tx2"/>
              </a:solidFill>
              <a:latin typeface="Gotham Narrow Bold" pitchFamily="50" charset="0"/>
            </a:endParaRPr>
          </a:p>
        </p:txBody>
      </p:sp>
      <p:sp>
        <p:nvSpPr>
          <p:cNvPr id="15" name="TextBox 14"/>
          <p:cNvSpPr txBox="1"/>
          <p:nvPr/>
        </p:nvSpPr>
        <p:spPr>
          <a:xfrm>
            <a:off x="422938" y="607211"/>
            <a:ext cx="5123424" cy="6063198"/>
          </a:xfrm>
          <a:prstGeom prst="rect">
            <a:avLst/>
          </a:prstGeom>
          <a:noFill/>
          <a:ln>
            <a:noFill/>
          </a:ln>
        </p:spPr>
        <p:txBody>
          <a:bodyPr wrap="square" rtlCol="0">
            <a:spAutoFit/>
          </a:bodyPr>
          <a:lstStyle/>
          <a:p>
            <a:r>
              <a:rPr lang="en-AU" sz="3600" b="1" dirty="0" smtClean="0">
                <a:solidFill>
                  <a:schemeClr val="tx2"/>
                </a:solidFill>
                <a:latin typeface="Tw Cen MT" panose="020B0602020104020603" pitchFamily="34" charset="0"/>
                <a:ea typeface="+mj-ea"/>
                <a:cs typeface="+mj-cs"/>
              </a:rPr>
              <a:t>Questions?</a:t>
            </a:r>
          </a:p>
          <a:p>
            <a:endParaRPr lang="en-AU" sz="3200" b="1" dirty="0">
              <a:solidFill>
                <a:schemeClr val="tx2"/>
              </a:solidFill>
              <a:latin typeface="Tw Cen MT" panose="020B0602020104020603" pitchFamily="34" charset="0"/>
              <a:ea typeface="+mj-ea"/>
              <a:cs typeface="+mj-cs"/>
            </a:endParaRPr>
          </a:p>
          <a:p>
            <a:pPr marL="514350" indent="-514350">
              <a:buFont typeface="+mj-lt"/>
              <a:buAutoNum type="arabicPeriod"/>
            </a:pPr>
            <a:r>
              <a:rPr lang="en-US" sz="3200" dirty="0"/>
              <a:t>Grab a coffee</a:t>
            </a:r>
          </a:p>
          <a:p>
            <a:pPr marL="514350" indent="-514350">
              <a:buFont typeface="+mj-lt"/>
              <a:buAutoNum type="arabicPeriod"/>
            </a:pPr>
            <a:endParaRPr lang="en-US" sz="3200" dirty="0"/>
          </a:p>
          <a:p>
            <a:pPr marL="514350" indent="-514350">
              <a:buFont typeface="+mj-lt"/>
              <a:buAutoNum type="arabicPeriod"/>
            </a:pPr>
            <a:r>
              <a:rPr lang="en-US" sz="3200" dirty="0" smtClean="0"/>
              <a:t>Discussion: </a:t>
            </a:r>
            <a:r>
              <a:rPr lang="en-US" sz="3200" dirty="0"/>
              <a:t>21C renewal of our Graduate </a:t>
            </a:r>
            <a:r>
              <a:rPr lang="en-US" sz="3200" dirty="0" smtClean="0"/>
              <a:t>Attributes</a:t>
            </a:r>
          </a:p>
          <a:p>
            <a:pPr marL="514350" indent="-514350">
              <a:buFont typeface="+mj-lt"/>
              <a:buAutoNum type="arabicPeriod"/>
            </a:pPr>
            <a:endParaRPr lang="en-US" sz="3200" dirty="0"/>
          </a:p>
          <a:p>
            <a:pPr marL="514350" indent="-514350">
              <a:buFont typeface="+mj-lt"/>
              <a:buAutoNum type="arabicPeriod"/>
            </a:pPr>
            <a:r>
              <a:rPr lang="en-US" sz="3200" dirty="0" smtClean="0"/>
              <a:t>Poster Presentation – Students as partners</a:t>
            </a:r>
            <a:endParaRPr lang="en-US" sz="3200" dirty="0"/>
          </a:p>
          <a:p>
            <a:r>
              <a:rPr lang="en-AU" sz="3200" b="1" dirty="0" smtClean="0">
                <a:solidFill>
                  <a:schemeClr val="tx2"/>
                </a:solidFill>
                <a:latin typeface="Tw Cen MT" panose="020B0602020104020603" pitchFamily="34" charset="0"/>
                <a:ea typeface="+mj-ea"/>
                <a:cs typeface="+mj-cs"/>
              </a:rPr>
              <a:t/>
            </a:r>
            <a:br>
              <a:rPr lang="en-AU" sz="3200" b="1" dirty="0" smtClean="0">
                <a:solidFill>
                  <a:schemeClr val="tx2"/>
                </a:solidFill>
                <a:latin typeface="Tw Cen MT" panose="020B0602020104020603" pitchFamily="34" charset="0"/>
                <a:ea typeface="+mj-ea"/>
                <a:cs typeface="+mj-cs"/>
              </a:rPr>
            </a:br>
            <a:r>
              <a:rPr lang="en-AU" sz="3200" b="1" dirty="0" smtClean="0">
                <a:solidFill>
                  <a:schemeClr val="tx2"/>
                </a:solidFill>
                <a:latin typeface="Tw Cen MT" panose="020B0602020104020603" pitchFamily="34" charset="0"/>
                <a:ea typeface="+mj-ea"/>
                <a:cs typeface="+mj-cs"/>
              </a:rPr>
              <a:t/>
            </a:r>
            <a:br>
              <a:rPr lang="en-AU" sz="3200" b="1" dirty="0" smtClean="0">
                <a:solidFill>
                  <a:schemeClr val="tx2"/>
                </a:solidFill>
                <a:latin typeface="Tw Cen MT" panose="020B0602020104020603" pitchFamily="34" charset="0"/>
                <a:ea typeface="+mj-ea"/>
                <a:cs typeface="+mj-cs"/>
              </a:rPr>
            </a:br>
            <a:endParaRPr lang="en-AU" sz="3200" b="1" dirty="0">
              <a:solidFill>
                <a:schemeClr val="tx2"/>
              </a:solidFill>
              <a:latin typeface="Tw Cen MT" panose="020B0602020104020603" pitchFamily="34" charset="0"/>
              <a:ea typeface="+mj-ea"/>
              <a:cs typeface="+mj-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654" y="1500585"/>
            <a:ext cx="5911268" cy="3940845"/>
          </a:xfrm>
          <a:prstGeom prst="rect">
            <a:avLst/>
          </a:prstGeom>
        </p:spPr>
      </p:pic>
    </p:spTree>
    <p:extLst>
      <p:ext uri="{BB962C8B-B14F-4D97-AF65-F5344CB8AC3E}">
        <p14:creationId xmlns:p14="http://schemas.microsoft.com/office/powerpoint/2010/main" val="534671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71" y="530704"/>
            <a:ext cx="10871529" cy="687634"/>
          </a:xfrm>
        </p:spPr>
        <p:txBody>
          <a:bodyPr/>
          <a:lstStyle/>
          <a:p>
            <a:pPr>
              <a:lnSpc>
                <a:spcPct val="100000"/>
              </a:lnSpc>
            </a:pPr>
            <a:r>
              <a:rPr lang="en-AU" sz="3600" b="1" dirty="0" smtClean="0">
                <a:latin typeface="Tw Cen MT" panose="020B0602020104020603" pitchFamily="34" charset="0"/>
                <a:cs typeface="+mn-cs"/>
              </a:rPr>
              <a:t>Co-creating our 21C Graduate Capabilities</a:t>
            </a:r>
            <a:endParaRPr lang="en-AU" sz="3600" b="1" dirty="0">
              <a:latin typeface="Tw Cen MT" panose="020B0602020104020603" pitchFamily="34" charset="0"/>
              <a:cs typeface="+mn-cs"/>
            </a:endParaRPr>
          </a:p>
        </p:txBody>
      </p:sp>
      <p:sp>
        <p:nvSpPr>
          <p:cNvPr id="3" name="Content Placeholder 2"/>
          <p:cNvSpPr>
            <a:spLocks noGrp="1"/>
          </p:cNvSpPr>
          <p:nvPr>
            <p:ph idx="1"/>
          </p:nvPr>
        </p:nvSpPr>
        <p:spPr>
          <a:xfrm>
            <a:off x="660071" y="1365813"/>
            <a:ext cx="10871529" cy="4683161"/>
          </a:xfrm>
        </p:spPr>
        <p:txBody>
          <a:bodyPr/>
          <a:lstStyle/>
          <a:p>
            <a:pPr>
              <a:lnSpc>
                <a:spcPct val="100000"/>
              </a:lnSpc>
              <a:spcAft>
                <a:spcPts val="0"/>
              </a:spcAft>
            </a:pPr>
            <a:endParaRPr lang="en-AU" sz="2400" b="0" dirty="0">
              <a:solidFill>
                <a:schemeClr val="tx1"/>
              </a:solidFill>
              <a:latin typeface="+mn-lt"/>
              <a:ea typeface="+mn-ea"/>
              <a:cs typeface="+mn-cs"/>
            </a:endParaRPr>
          </a:p>
          <a:p>
            <a:pPr>
              <a:lnSpc>
                <a:spcPct val="100000"/>
              </a:lnSpc>
              <a:spcAft>
                <a:spcPts val="0"/>
              </a:spcAft>
            </a:pPr>
            <a:r>
              <a:rPr lang="en-AU" sz="2600" dirty="0">
                <a:latin typeface="+mn-lt"/>
                <a:ea typeface="+mn-ea"/>
                <a:cs typeface="+mn-cs"/>
              </a:rPr>
              <a:t>Future Thinkers: </a:t>
            </a:r>
            <a:r>
              <a:rPr lang="en-AU" sz="2600" b="0" dirty="0">
                <a:solidFill>
                  <a:schemeClr val="tx1"/>
                </a:solidFill>
                <a:latin typeface="+mn-lt"/>
                <a:ea typeface="+mn-ea"/>
                <a:cs typeface="+mn-cs"/>
              </a:rPr>
              <a:t>Creative inquiry-led, multidisciplinary, future focused, novel solution-oriented </a:t>
            </a:r>
            <a:r>
              <a:rPr lang="en-AU" sz="2600" b="0" dirty="0" smtClean="0">
                <a:solidFill>
                  <a:schemeClr val="tx1"/>
                </a:solidFill>
                <a:latin typeface="+mn-lt"/>
                <a:ea typeface="+mn-ea"/>
                <a:cs typeface="+mn-cs"/>
              </a:rPr>
              <a:t>thinkers.</a:t>
            </a:r>
            <a:endParaRPr lang="en-AU" sz="2600" b="0" dirty="0">
              <a:solidFill>
                <a:schemeClr val="tx1"/>
              </a:solidFill>
              <a:latin typeface="+mn-lt"/>
              <a:ea typeface="+mn-ea"/>
              <a:cs typeface="+mn-cs"/>
            </a:endParaRPr>
          </a:p>
          <a:p>
            <a:pPr>
              <a:lnSpc>
                <a:spcPct val="100000"/>
              </a:lnSpc>
              <a:spcAft>
                <a:spcPts val="0"/>
              </a:spcAft>
            </a:pPr>
            <a:endParaRPr lang="en-AU" sz="2600" b="0" dirty="0">
              <a:solidFill>
                <a:schemeClr val="tx1"/>
              </a:solidFill>
              <a:latin typeface="+mn-lt"/>
              <a:ea typeface="+mn-ea"/>
              <a:cs typeface="+mn-cs"/>
            </a:endParaRPr>
          </a:p>
          <a:p>
            <a:pPr>
              <a:lnSpc>
                <a:spcPct val="100000"/>
              </a:lnSpc>
              <a:spcAft>
                <a:spcPts val="0"/>
              </a:spcAft>
            </a:pPr>
            <a:r>
              <a:rPr lang="en-AU" sz="2600" dirty="0">
                <a:latin typeface="+mn-lt"/>
                <a:ea typeface="+mn-ea"/>
                <a:cs typeface="+mn-cs"/>
              </a:rPr>
              <a:t>Citizen Scholars: </a:t>
            </a:r>
            <a:r>
              <a:rPr lang="en-AU" sz="2600" b="0" dirty="0">
                <a:solidFill>
                  <a:schemeClr val="tx1"/>
                </a:solidFill>
                <a:latin typeface="+mn-lt"/>
                <a:ea typeface="+mn-ea"/>
                <a:cs typeface="+mn-cs"/>
              </a:rPr>
              <a:t>Informed and engaged local and global citizens, culturally competent, (particularly in regard to Indigenous cultures), committed to sustainability and the value of diversity, adept communicators and stewards of our Western Sydney community and their chosen </a:t>
            </a:r>
            <a:r>
              <a:rPr lang="en-AU" sz="2600" b="0" dirty="0" smtClean="0">
                <a:solidFill>
                  <a:schemeClr val="tx1"/>
                </a:solidFill>
                <a:latin typeface="+mn-lt"/>
                <a:ea typeface="+mn-ea"/>
                <a:cs typeface="+mn-cs"/>
              </a:rPr>
              <a:t>communities.</a:t>
            </a:r>
            <a:endParaRPr lang="en-AU" sz="2600" b="0" dirty="0">
              <a:solidFill>
                <a:schemeClr val="tx1"/>
              </a:solidFill>
              <a:latin typeface="+mn-lt"/>
              <a:ea typeface="+mn-ea"/>
              <a:cs typeface="+mn-cs"/>
            </a:endParaRPr>
          </a:p>
          <a:p>
            <a:pPr>
              <a:lnSpc>
                <a:spcPct val="100000"/>
              </a:lnSpc>
              <a:spcAft>
                <a:spcPts val="0"/>
              </a:spcAft>
            </a:pPr>
            <a:endParaRPr lang="en-AU" sz="2600" b="0" dirty="0">
              <a:solidFill>
                <a:schemeClr val="tx1"/>
              </a:solidFill>
              <a:latin typeface="+mn-lt"/>
              <a:ea typeface="+mn-ea"/>
              <a:cs typeface="+mn-cs"/>
            </a:endParaRPr>
          </a:p>
          <a:p>
            <a:pPr>
              <a:lnSpc>
                <a:spcPct val="100000"/>
              </a:lnSpc>
              <a:spcAft>
                <a:spcPts val="0"/>
              </a:spcAft>
            </a:pPr>
            <a:r>
              <a:rPr lang="en-AU" sz="2600" dirty="0">
                <a:latin typeface="+mn-lt"/>
                <a:ea typeface="+mn-ea"/>
                <a:cs typeface="+mn-cs"/>
              </a:rPr>
              <a:t>Innovation Entrepreneurs: </a:t>
            </a:r>
            <a:r>
              <a:rPr lang="en-AU" sz="2600" b="0" dirty="0">
                <a:solidFill>
                  <a:schemeClr val="tx1"/>
                </a:solidFill>
                <a:latin typeface="+mn-lt"/>
                <a:ea typeface="+mn-ea"/>
                <a:cs typeface="+mn-cs"/>
              </a:rPr>
              <a:t>Resilient, technologically savvy leaders with advanced knowledge and practical skills.</a:t>
            </a:r>
          </a:p>
          <a:p>
            <a:pPr>
              <a:lnSpc>
                <a:spcPct val="100000"/>
              </a:lnSpc>
              <a:spcAft>
                <a:spcPts val="0"/>
              </a:spcAft>
            </a:pPr>
            <a:endParaRPr lang="en-AU" sz="2400" b="0" dirty="0" smtClean="0">
              <a:solidFill>
                <a:schemeClr val="tx1"/>
              </a:solidFill>
              <a:latin typeface="+mn-lt"/>
              <a:ea typeface="+mn-ea"/>
              <a:cs typeface="+mn-cs"/>
            </a:endParaRPr>
          </a:p>
          <a:p>
            <a:endParaRPr lang="en-AU" sz="2000" dirty="0">
              <a:latin typeface="Gotham Narrow Light" pitchFamily="50" charset="0"/>
            </a:endParaRPr>
          </a:p>
          <a:p>
            <a:endParaRPr lang="en-AU" sz="2000" dirty="0">
              <a:latin typeface="Gotham Narrow Light" pitchFamily="50" charset="0"/>
            </a:endParaRPr>
          </a:p>
          <a:p>
            <a:endParaRPr lang="en-AU" sz="2000" dirty="0">
              <a:solidFill>
                <a:schemeClr val="tx1"/>
              </a:solidFill>
              <a:latin typeface="+mn-lt"/>
              <a:ea typeface="+mn-ea"/>
              <a:cs typeface="+mn-cs"/>
            </a:endParaRPr>
          </a:p>
        </p:txBody>
      </p:sp>
      <p:sp>
        <p:nvSpPr>
          <p:cNvPr id="4" name="Slide Number Placeholder 3"/>
          <p:cNvSpPr>
            <a:spLocks noGrp="1"/>
          </p:cNvSpPr>
          <p:nvPr>
            <p:ph type="sldNum" sz="quarter" idx="12"/>
          </p:nvPr>
        </p:nvSpPr>
        <p:spPr/>
        <p:txBody>
          <a:bodyPr/>
          <a:lstStyle/>
          <a:p>
            <a:r>
              <a:rPr lang="en-AU" smtClean="0">
                <a:latin typeface="Gotham Narrow Bold" pitchFamily="50" charset="0"/>
              </a:rPr>
              <a:t>PAGE </a:t>
            </a:r>
            <a:fld id="{C9EE3F8F-BFD3-9842-9D76-CADACBFBDD00}" type="slidenum">
              <a:rPr lang="en-AU" smtClean="0">
                <a:latin typeface="Gotham Narrow Bold" pitchFamily="50" charset="0"/>
              </a:rPr>
              <a:pPr/>
              <a:t>11</a:t>
            </a:fld>
            <a:endParaRPr lang="en-AU" dirty="0">
              <a:latin typeface="Gotham Narrow Bold" pitchFamily="50" charset="0"/>
            </a:endParaRPr>
          </a:p>
        </p:txBody>
      </p:sp>
    </p:spTree>
    <p:extLst>
      <p:ext uri="{BB962C8B-B14F-4D97-AF65-F5344CB8AC3E}">
        <p14:creationId xmlns:p14="http://schemas.microsoft.com/office/powerpoint/2010/main" val="167219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71" y="530704"/>
            <a:ext cx="10871529" cy="687634"/>
          </a:xfrm>
        </p:spPr>
        <p:txBody>
          <a:bodyPr/>
          <a:lstStyle/>
          <a:p>
            <a:pPr>
              <a:lnSpc>
                <a:spcPct val="100000"/>
              </a:lnSpc>
            </a:pPr>
            <a:r>
              <a:rPr lang="en-AU" sz="3600" b="1" dirty="0" smtClean="0">
                <a:latin typeface="Tw Cen MT" panose="020B0602020104020603" pitchFamily="34" charset="0"/>
                <a:cs typeface="+mn-cs"/>
              </a:rPr>
              <a:t>Co-creating our 21C Graduate Capabilities</a:t>
            </a:r>
            <a:endParaRPr lang="en-AU" sz="3600" b="1" dirty="0">
              <a:latin typeface="Tw Cen MT" panose="020B0602020104020603" pitchFamily="34" charset="0"/>
              <a:cs typeface="+mn-cs"/>
            </a:endParaRPr>
          </a:p>
        </p:txBody>
      </p:sp>
      <p:sp>
        <p:nvSpPr>
          <p:cNvPr id="3" name="Content Placeholder 2"/>
          <p:cNvSpPr>
            <a:spLocks noGrp="1"/>
          </p:cNvSpPr>
          <p:nvPr>
            <p:ph idx="1"/>
          </p:nvPr>
        </p:nvSpPr>
        <p:spPr>
          <a:xfrm>
            <a:off x="660071" y="1559208"/>
            <a:ext cx="11531929" cy="4683161"/>
          </a:xfrm>
        </p:spPr>
        <p:txBody>
          <a:bodyPr/>
          <a:lstStyle/>
          <a:p>
            <a:pPr marL="514350" indent="-514350">
              <a:lnSpc>
                <a:spcPct val="100000"/>
              </a:lnSpc>
              <a:spcAft>
                <a:spcPts val="0"/>
              </a:spcAft>
              <a:buFont typeface="+mj-lt"/>
              <a:buAutoNum type="arabicPeriod"/>
            </a:pPr>
            <a:r>
              <a:rPr lang="en-AU" sz="2800" b="0" dirty="0" smtClean="0">
                <a:solidFill>
                  <a:schemeClr val="tx1"/>
                </a:solidFill>
                <a:latin typeface="+mn-lt"/>
                <a:ea typeface="+mj-ea"/>
                <a:cs typeface="+mn-cs"/>
              </a:rPr>
              <a:t>What </a:t>
            </a:r>
            <a:r>
              <a:rPr lang="en-AU" sz="2800" b="0" dirty="0">
                <a:solidFill>
                  <a:schemeClr val="tx1"/>
                </a:solidFill>
                <a:latin typeface="+mn-lt"/>
                <a:ea typeface="+mj-ea"/>
                <a:cs typeface="+mn-cs"/>
              </a:rPr>
              <a:t>are the </a:t>
            </a:r>
            <a:r>
              <a:rPr lang="en-AU" sz="2800" b="0" dirty="0" smtClean="0">
                <a:solidFill>
                  <a:schemeClr val="tx1"/>
                </a:solidFill>
                <a:latin typeface="+mn-lt"/>
                <a:ea typeface="+mj-ea"/>
                <a:cs typeface="+mn-cs"/>
              </a:rPr>
              <a:t>21C Graduate Capabilities in each domain? </a:t>
            </a:r>
          </a:p>
          <a:p>
            <a:pPr>
              <a:lnSpc>
                <a:spcPct val="100000"/>
              </a:lnSpc>
              <a:spcAft>
                <a:spcPts val="0"/>
              </a:spcAft>
            </a:pPr>
            <a:r>
              <a:rPr lang="en-AU" sz="2800" b="0" dirty="0">
                <a:solidFill>
                  <a:schemeClr val="tx1"/>
                </a:solidFill>
                <a:latin typeface="+mn-lt"/>
                <a:ea typeface="+mj-ea"/>
                <a:cs typeface="+mn-cs"/>
              </a:rPr>
              <a:t>	</a:t>
            </a:r>
            <a:r>
              <a:rPr lang="en-AU" sz="2400" b="0" dirty="0" smtClean="0">
                <a:solidFill>
                  <a:schemeClr val="tx1"/>
                </a:solidFill>
                <a:latin typeface="+mn-lt"/>
                <a:ea typeface="+mj-ea"/>
                <a:cs typeface="+mn-cs"/>
              </a:rPr>
              <a:t>Prompt: </a:t>
            </a:r>
            <a:r>
              <a:rPr lang="en-AU" sz="2400" b="0" dirty="0" smtClean="0">
                <a:solidFill>
                  <a:schemeClr val="tx1"/>
                </a:solidFill>
                <a:latin typeface="+mn-lt"/>
                <a:ea typeface="+mn-ea"/>
                <a:cs typeface="+mn-cs"/>
              </a:rPr>
              <a:t>What do they look like in your discipline / professional context?</a:t>
            </a:r>
            <a:r>
              <a:rPr lang="en-AU" sz="2400" b="0" dirty="0" smtClean="0">
                <a:solidFill>
                  <a:schemeClr val="tx1"/>
                </a:solidFill>
                <a:latin typeface="+mn-lt"/>
                <a:ea typeface="+mj-ea"/>
                <a:cs typeface="+mn-cs"/>
              </a:rPr>
              <a:t>  </a:t>
            </a:r>
          </a:p>
          <a:p>
            <a:pPr>
              <a:lnSpc>
                <a:spcPct val="100000"/>
              </a:lnSpc>
              <a:spcAft>
                <a:spcPts val="0"/>
              </a:spcAft>
            </a:pPr>
            <a:endParaRPr lang="en-AU" sz="2800" b="0" dirty="0" smtClean="0">
              <a:solidFill>
                <a:schemeClr val="tx1"/>
              </a:solidFill>
              <a:latin typeface="+mn-lt"/>
              <a:ea typeface="+mj-ea"/>
              <a:cs typeface="+mn-cs"/>
            </a:endParaRPr>
          </a:p>
          <a:p>
            <a:pPr marL="442913" indent="-442913">
              <a:lnSpc>
                <a:spcPct val="100000"/>
              </a:lnSpc>
              <a:spcAft>
                <a:spcPts val="0"/>
              </a:spcAft>
            </a:pPr>
            <a:r>
              <a:rPr lang="en-AU" sz="2800" b="0" dirty="0" smtClean="0">
                <a:solidFill>
                  <a:schemeClr val="tx1"/>
                </a:solidFill>
                <a:latin typeface="+mn-lt"/>
                <a:ea typeface="+mj-ea"/>
                <a:cs typeface="+mn-cs"/>
              </a:rPr>
              <a:t>2. </a:t>
            </a:r>
            <a:r>
              <a:rPr lang="en-AU" sz="2800" b="0" dirty="0">
                <a:solidFill>
                  <a:schemeClr val="tx1"/>
                </a:solidFill>
                <a:latin typeface="+mn-lt"/>
                <a:ea typeface="+mj-ea"/>
                <a:cs typeface="+mn-cs"/>
              </a:rPr>
              <a:t>W</a:t>
            </a:r>
            <a:r>
              <a:rPr lang="en-AU" sz="2800" b="0" dirty="0" smtClean="0">
                <a:solidFill>
                  <a:schemeClr val="tx1"/>
                </a:solidFill>
                <a:latin typeface="+mn-lt"/>
                <a:ea typeface="+mj-ea"/>
                <a:cs typeface="+mn-cs"/>
              </a:rPr>
              <a:t>hat student learning </a:t>
            </a:r>
            <a:r>
              <a:rPr lang="en-AU" sz="2800" b="0" dirty="0">
                <a:solidFill>
                  <a:schemeClr val="tx1"/>
                </a:solidFill>
                <a:latin typeface="+mn-lt"/>
                <a:ea typeface="+mj-ea"/>
                <a:cs typeface="+mn-cs"/>
              </a:rPr>
              <a:t>experiences might </a:t>
            </a:r>
            <a:r>
              <a:rPr lang="en-AU" sz="2800" b="0" dirty="0" smtClean="0">
                <a:solidFill>
                  <a:schemeClr val="tx1"/>
                </a:solidFill>
                <a:latin typeface="+mn-lt"/>
                <a:ea typeface="+mj-ea"/>
                <a:cs typeface="+mn-cs"/>
              </a:rPr>
              <a:t>develop these capabilities?</a:t>
            </a:r>
          </a:p>
          <a:p>
            <a:pPr>
              <a:lnSpc>
                <a:spcPct val="100000"/>
              </a:lnSpc>
              <a:spcAft>
                <a:spcPts val="600"/>
              </a:spcAft>
            </a:pPr>
            <a:r>
              <a:rPr lang="en-AU" sz="2800" b="0" dirty="0">
                <a:solidFill>
                  <a:schemeClr val="tx1"/>
                </a:solidFill>
                <a:latin typeface="+mn-lt"/>
                <a:ea typeface="+mn-ea"/>
                <a:cs typeface="+mn-cs"/>
              </a:rPr>
              <a:t>	</a:t>
            </a:r>
            <a:r>
              <a:rPr lang="en-AU" sz="2400" b="0" dirty="0" smtClean="0">
                <a:solidFill>
                  <a:schemeClr val="tx1"/>
                </a:solidFill>
                <a:latin typeface="+mn-lt"/>
                <a:ea typeface="+mn-ea"/>
                <a:cs typeface="+mn-cs"/>
              </a:rPr>
              <a:t>Prompt:  Consider curriculum and co-curriculum, UG / PG /HDR contexts.</a:t>
            </a:r>
          </a:p>
          <a:p>
            <a:pPr>
              <a:lnSpc>
                <a:spcPct val="100000"/>
              </a:lnSpc>
              <a:spcAft>
                <a:spcPts val="0"/>
              </a:spcAft>
            </a:pPr>
            <a:endParaRPr lang="en-AU" sz="2800" b="0" dirty="0">
              <a:solidFill>
                <a:schemeClr val="tx1"/>
              </a:solidFill>
              <a:latin typeface="+mn-lt"/>
              <a:ea typeface="+mn-ea"/>
              <a:cs typeface="+mn-cs"/>
            </a:endParaRPr>
          </a:p>
          <a:p>
            <a:pPr>
              <a:lnSpc>
                <a:spcPct val="100000"/>
              </a:lnSpc>
              <a:spcAft>
                <a:spcPts val="0"/>
              </a:spcAft>
            </a:pPr>
            <a:r>
              <a:rPr lang="en-AU" sz="2800" b="0" dirty="0" smtClean="0">
                <a:solidFill>
                  <a:schemeClr val="tx1"/>
                </a:solidFill>
                <a:latin typeface="+mn-lt"/>
                <a:ea typeface="+mn-ea"/>
                <a:cs typeface="+mn-cs"/>
              </a:rPr>
              <a:t>3. One poster per table</a:t>
            </a:r>
          </a:p>
          <a:p>
            <a:pPr>
              <a:lnSpc>
                <a:spcPct val="100000"/>
              </a:lnSpc>
              <a:spcAft>
                <a:spcPts val="0"/>
              </a:spcAft>
            </a:pPr>
            <a:r>
              <a:rPr lang="en-AU" sz="2800" b="0" dirty="0" smtClean="0">
                <a:solidFill>
                  <a:schemeClr val="tx1"/>
                </a:solidFill>
                <a:latin typeface="+mn-lt"/>
                <a:ea typeface="+mn-ea"/>
                <a:cs typeface="+mn-cs"/>
              </a:rPr>
              <a:t>	</a:t>
            </a:r>
            <a:r>
              <a:rPr lang="en-AU" sz="2400" b="0" dirty="0" smtClean="0">
                <a:solidFill>
                  <a:schemeClr val="tx1"/>
                </a:solidFill>
                <a:latin typeface="+mn-lt"/>
                <a:ea typeface="+mn-ea"/>
                <a:cs typeface="+mn-cs"/>
              </a:rPr>
              <a:t>30 minutes to prepare, Student Partners as Scribes and co-presenters</a:t>
            </a:r>
          </a:p>
          <a:p>
            <a:pPr>
              <a:lnSpc>
                <a:spcPct val="100000"/>
              </a:lnSpc>
              <a:spcAft>
                <a:spcPts val="0"/>
              </a:spcAft>
            </a:pPr>
            <a:endParaRPr lang="en-AU" sz="2400" b="0" dirty="0">
              <a:solidFill>
                <a:schemeClr val="tx1"/>
              </a:solidFill>
              <a:latin typeface="+mn-lt"/>
              <a:ea typeface="+mn-ea"/>
              <a:cs typeface="+mn-cs"/>
            </a:endParaRPr>
          </a:p>
          <a:p>
            <a:pPr>
              <a:lnSpc>
                <a:spcPct val="100000"/>
              </a:lnSpc>
              <a:spcAft>
                <a:spcPts val="0"/>
              </a:spcAft>
            </a:pPr>
            <a:r>
              <a:rPr lang="en-AU" sz="2800" b="0" dirty="0" smtClean="0">
                <a:solidFill>
                  <a:schemeClr val="tx1"/>
                </a:solidFill>
                <a:latin typeface="+mn-lt"/>
                <a:ea typeface="+mn-ea"/>
                <a:cs typeface="+mn-cs"/>
              </a:rPr>
              <a:t>4. Poster Session</a:t>
            </a:r>
          </a:p>
          <a:p>
            <a:pPr>
              <a:lnSpc>
                <a:spcPct val="100000"/>
              </a:lnSpc>
              <a:spcAft>
                <a:spcPts val="0"/>
              </a:spcAft>
            </a:pPr>
            <a:endParaRPr lang="en-AU" sz="2800" b="0" dirty="0">
              <a:solidFill>
                <a:schemeClr val="tx1"/>
              </a:solidFill>
              <a:latin typeface="+mn-lt"/>
              <a:ea typeface="+mn-ea"/>
              <a:cs typeface="+mn-cs"/>
            </a:endParaRPr>
          </a:p>
          <a:p>
            <a:pPr>
              <a:lnSpc>
                <a:spcPct val="100000"/>
              </a:lnSpc>
              <a:spcAft>
                <a:spcPts val="0"/>
              </a:spcAft>
            </a:pPr>
            <a:endParaRPr lang="en-AU" sz="2400" b="0" dirty="0">
              <a:solidFill>
                <a:schemeClr val="tx1"/>
              </a:solidFill>
              <a:latin typeface="+mn-lt"/>
              <a:ea typeface="+mn-ea"/>
              <a:cs typeface="+mn-cs"/>
            </a:endParaRPr>
          </a:p>
          <a:p>
            <a:pPr>
              <a:lnSpc>
                <a:spcPct val="100000"/>
              </a:lnSpc>
              <a:spcAft>
                <a:spcPts val="0"/>
              </a:spcAft>
            </a:pPr>
            <a:endParaRPr lang="en-AU" sz="2400" b="0" dirty="0">
              <a:solidFill>
                <a:schemeClr val="tx1"/>
              </a:solidFill>
              <a:latin typeface="+mn-lt"/>
              <a:ea typeface="+mn-ea"/>
              <a:cs typeface="+mn-cs"/>
            </a:endParaRPr>
          </a:p>
          <a:p>
            <a:endParaRPr lang="en-AU" sz="2000" dirty="0">
              <a:latin typeface="Gotham Narrow Light" pitchFamily="50" charset="0"/>
            </a:endParaRPr>
          </a:p>
          <a:p>
            <a:endParaRPr lang="en-AU" sz="2000" dirty="0">
              <a:latin typeface="Gotham Narrow Light" pitchFamily="50" charset="0"/>
            </a:endParaRPr>
          </a:p>
          <a:p>
            <a:endParaRPr lang="en-AU" sz="2000" dirty="0">
              <a:solidFill>
                <a:schemeClr val="tx1"/>
              </a:solidFill>
              <a:latin typeface="+mn-lt"/>
              <a:ea typeface="+mn-ea"/>
              <a:cs typeface="+mn-cs"/>
            </a:endParaRPr>
          </a:p>
        </p:txBody>
      </p:sp>
      <p:sp>
        <p:nvSpPr>
          <p:cNvPr id="4" name="Slide Number Placeholder 3"/>
          <p:cNvSpPr>
            <a:spLocks noGrp="1"/>
          </p:cNvSpPr>
          <p:nvPr>
            <p:ph type="sldNum" sz="quarter" idx="12"/>
          </p:nvPr>
        </p:nvSpPr>
        <p:spPr/>
        <p:txBody>
          <a:bodyPr/>
          <a:lstStyle/>
          <a:p>
            <a:r>
              <a:rPr lang="en-AU" smtClean="0">
                <a:latin typeface="Gotham Narrow Bold" pitchFamily="50" charset="0"/>
              </a:rPr>
              <a:t>PAGE </a:t>
            </a:r>
            <a:fld id="{C9EE3F8F-BFD3-9842-9D76-CADACBFBDD00}" type="slidenum">
              <a:rPr lang="en-AU" smtClean="0">
                <a:latin typeface="Gotham Narrow Bold" pitchFamily="50" charset="0"/>
              </a:rPr>
              <a:pPr/>
              <a:t>12</a:t>
            </a:fld>
            <a:endParaRPr lang="en-AU" dirty="0">
              <a:latin typeface="Gotham Narrow Bold" pitchFamily="50" charset="0"/>
            </a:endParaRPr>
          </a:p>
        </p:txBody>
      </p:sp>
    </p:spTree>
    <p:extLst>
      <p:ext uri="{BB962C8B-B14F-4D97-AF65-F5344CB8AC3E}">
        <p14:creationId xmlns:p14="http://schemas.microsoft.com/office/powerpoint/2010/main" val="2459418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7953363">
            <a:off x="4037827" y="1256093"/>
            <a:ext cx="4086160" cy="4125182"/>
          </a:xfrm>
          <a:prstGeom prst="rect">
            <a:avLst/>
          </a:prstGeom>
        </p:spPr>
      </p:pic>
      <p:sp>
        <p:nvSpPr>
          <p:cNvPr id="22" name="Donut 21"/>
          <p:cNvSpPr/>
          <p:nvPr/>
        </p:nvSpPr>
        <p:spPr>
          <a:xfrm>
            <a:off x="3229285" y="483542"/>
            <a:ext cx="5742814" cy="5913009"/>
          </a:xfrm>
          <a:prstGeom prst="donut">
            <a:avLst>
              <a:gd name="adj" fmla="val 7811"/>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4" name="Rectangle 23"/>
          <p:cNvSpPr/>
          <p:nvPr/>
        </p:nvSpPr>
        <p:spPr>
          <a:xfrm rot="3594610">
            <a:off x="3611228" y="785288"/>
            <a:ext cx="4899202" cy="5066793"/>
          </a:xfrm>
          <a:prstGeom prst="rect">
            <a:avLst/>
          </a:prstGeom>
          <a:noFill/>
        </p:spPr>
        <p:txBody>
          <a:bodyPr spcFirstLastPara="1" wrap="none" lIns="91440" tIns="45720" rIns="91440" bIns="45720" numCol="1">
            <a:prstTxWarp prst="textCircle">
              <a:avLst>
                <a:gd name="adj" fmla="val 10815939"/>
              </a:avLst>
            </a:prstTxWarp>
            <a:spAutoFit/>
          </a:bodyPr>
          <a:lstStyle/>
          <a:p>
            <a:pPr algn="ctr"/>
            <a:r>
              <a:rPr lang="en-US" sz="3200" b="1" dirty="0">
                <a:ln w="0"/>
                <a:solidFill>
                  <a:schemeClr val="bg1"/>
                </a:solidFill>
                <a:latin typeface="Gotham Narrow Bold" pitchFamily="50" charset="0"/>
              </a:rPr>
              <a:t>Partnership Pedagogies               </a:t>
            </a:r>
            <a:r>
              <a:rPr lang="en-GB" sz="2800" b="1" dirty="0">
                <a:solidFill>
                  <a:schemeClr val="accent6"/>
                </a:solidFill>
                <a:latin typeface="Gotham Narrow Bold" pitchFamily="50" charset="0"/>
              </a:rPr>
              <a:t>Co-creation	 </a:t>
            </a:r>
            <a:r>
              <a:rPr lang="en-GB" sz="2400" b="1" dirty="0">
                <a:solidFill>
                  <a:schemeClr val="accent6"/>
                </a:solidFill>
                <a:latin typeface="Gotham Narrow Bold" pitchFamily="50" charset="0"/>
              </a:rPr>
              <a:t>            </a:t>
            </a:r>
            <a:r>
              <a:rPr lang="en-GB" sz="2800" b="1" dirty="0">
                <a:solidFill>
                  <a:schemeClr val="accent6"/>
                </a:solidFill>
                <a:latin typeface="Gotham Narrow Bold" pitchFamily="50" charset="0"/>
              </a:rPr>
              <a:t>Co-production</a:t>
            </a:r>
            <a:r>
              <a:rPr lang="en-GB" sz="2400" b="1" dirty="0">
                <a:solidFill>
                  <a:schemeClr val="accent6"/>
                </a:solidFill>
                <a:latin typeface="Gotham Narrow Bold" pitchFamily="50" charset="0"/>
              </a:rPr>
              <a:t>                                                                                                                                                                                </a:t>
            </a:r>
            <a:r>
              <a:rPr lang="en-GB" sz="2800" b="1" dirty="0">
                <a:solidFill>
                  <a:schemeClr val="accent6"/>
                </a:solidFill>
                <a:latin typeface="Gotham Narrow Bold" pitchFamily="50" charset="0"/>
              </a:rPr>
              <a:t>Authentic situated experiential learning</a:t>
            </a:r>
            <a:endParaRPr lang="en-AU" sz="2800" b="1" dirty="0">
              <a:solidFill>
                <a:schemeClr val="accent6"/>
              </a:solidFill>
              <a:latin typeface="Gotham Narrow Bold" pitchFamily="50" charset="0"/>
            </a:endParaRPr>
          </a:p>
          <a:p>
            <a:pPr algn="ctr"/>
            <a:endParaRPr lang="en-US" sz="1600" dirty="0">
              <a:ln w="0"/>
              <a:solidFill>
                <a:schemeClr val="bg1"/>
              </a:solidFill>
              <a:latin typeface="Tw Cen MT" panose="020B0602020104020603" pitchFamily="34" charset="0"/>
            </a:endParaRPr>
          </a:p>
        </p:txBody>
      </p:sp>
      <p:cxnSp>
        <p:nvCxnSpPr>
          <p:cNvPr id="92" name="Straight Connector 91"/>
          <p:cNvCxnSpPr/>
          <p:nvPr/>
        </p:nvCxnSpPr>
        <p:spPr>
          <a:xfrm flipV="1">
            <a:off x="5517786" y="3653027"/>
            <a:ext cx="1046651" cy="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5257656" y="3824914"/>
            <a:ext cx="169940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487804" y="253549"/>
            <a:ext cx="2228491" cy="1394556"/>
            <a:chOff x="185121" y="1213228"/>
            <a:chExt cx="1833091" cy="1199095"/>
          </a:xfrm>
        </p:grpSpPr>
        <p:sp>
          <p:nvSpPr>
            <p:cNvPr id="55" name="Rounded Rectangle 54"/>
            <p:cNvSpPr/>
            <p:nvPr/>
          </p:nvSpPr>
          <p:spPr>
            <a:xfrm>
              <a:off x="185121" y="1213228"/>
              <a:ext cx="1833091" cy="11990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7" name="Straight Connector 56"/>
            <p:cNvCxnSpPr/>
            <p:nvPr/>
          </p:nvCxnSpPr>
          <p:spPr>
            <a:xfrm>
              <a:off x="273049" y="14201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73047" y="1572555"/>
              <a:ext cx="1569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73049" y="1732018"/>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65654" y="18773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273049" y="2027886"/>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65653" y="218963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65653" y="2332492"/>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650581" y="5174298"/>
            <a:ext cx="2228491" cy="1394556"/>
            <a:chOff x="185121" y="1213228"/>
            <a:chExt cx="1833091" cy="1199095"/>
          </a:xfrm>
        </p:grpSpPr>
        <p:sp>
          <p:nvSpPr>
            <p:cNvPr id="159" name="Rounded Rectangle 158"/>
            <p:cNvSpPr/>
            <p:nvPr/>
          </p:nvSpPr>
          <p:spPr>
            <a:xfrm>
              <a:off x="185121" y="1213228"/>
              <a:ext cx="1833091" cy="11990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0" name="Straight Connector 159"/>
            <p:cNvCxnSpPr/>
            <p:nvPr/>
          </p:nvCxnSpPr>
          <p:spPr>
            <a:xfrm>
              <a:off x="273049" y="14201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273049" y="15725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73049" y="1732018"/>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265654" y="18773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273049" y="2027886"/>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65653" y="218963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265653" y="2332492"/>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9521433" y="5212234"/>
            <a:ext cx="2228491" cy="1394556"/>
            <a:chOff x="185121" y="1213228"/>
            <a:chExt cx="1833091" cy="1199095"/>
          </a:xfrm>
        </p:grpSpPr>
        <p:sp>
          <p:nvSpPr>
            <p:cNvPr id="168" name="Rounded Rectangle 167"/>
            <p:cNvSpPr/>
            <p:nvPr/>
          </p:nvSpPr>
          <p:spPr>
            <a:xfrm>
              <a:off x="185121" y="1213228"/>
              <a:ext cx="1833091" cy="11990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9" name="Straight Connector 168"/>
            <p:cNvCxnSpPr/>
            <p:nvPr/>
          </p:nvCxnSpPr>
          <p:spPr>
            <a:xfrm>
              <a:off x="273049" y="14201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73049" y="15725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73049" y="1732018"/>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65654" y="18773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273049" y="2027886"/>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265653" y="218963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65653" y="2332492"/>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9529594" y="199168"/>
            <a:ext cx="2155683" cy="1373871"/>
            <a:chOff x="185121" y="1213228"/>
            <a:chExt cx="1833091" cy="1199095"/>
          </a:xfrm>
        </p:grpSpPr>
        <p:sp>
          <p:nvSpPr>
            <p:cNvPr id="177" name="Rounded Rectangle 176"/>
            <p:cNvSpPr/>
            <p:nvPr/>
          </p:nvSpPr>
          <p:spPr>
            <a:xfrm>
              <a:off x="185121" y="1213228"/>
              <a:ext cx="1833091" cy="11990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78" name="Straight Connector 177"/>
            <p:cNvCxnSpPr/>
            <p:nvPr/>
          </p:nvCxnSpPr>
          <p:spPr>
            <a:xfrm>
              <a:off x="273049" y="14201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73049" y="15725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273049" y="1732018"/>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265654" y="187735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273049" y="2027886"/>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65653" y="2189635"/>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265653" y="2332492"/>
              <a:ext cx="161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9926266" y="2331783"/>
            <a:ext cx="1579145" cy="2368358"/>
            <a:chOff x="173921" y="2191725"/>
            <a:chExt cx="1579145" cy="2368358"/>
          </a:xfrm>
        </p:grpSpPr>
        <p:grpSp>
          <p:nvGrpSpPr>
            <p:cNvPr id="59" name="Group 58"/>
            <p:cNvGrpSpPr/>
            <p:nvPr/>
          </p:nvGrpSpPr>
          <p:grpSpPr>
            <a:xfrm>
              <a:off x="173921" y="2191725"/>
              <a:ext cx="1579145" cy="2368358"/>
              <a:chOff x="173921" y="2191725"/>
              <a:chExt cx="1579145" cy="2368358"/>
            </a:xfrm>
          </p:grpSpPr>
          <p:sp>
            <p:nvSpPr>
              <p:cNvPr id="150" name="Rounded Rectangle 149"/>
              <p:cNvSpPr/>
              <p:nvPr/>
            </p:nvSpPr>
            <p:spPr>
              <a:xfrm>
                <a:off x="173921" y="2191725"/>
                <a:ext cx="1579145" cy="236835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1" name="Straight Connector 150"/>
              <p:cNvCxnSpPr/>
              <p:nvPr/>
            </p:nvCxnSpPr>
            <p:spPr>
              <a:xfrm>
                <a:off x="263976" y="2816907"/>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63976" y="3267199"/>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49668" y="3510597"/>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43297" y="3734043"/>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49668" y="3935945"/>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243297" y="4175906"/>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243297" y="4402407"/>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5" name="Straight Connector 184"/>
            <p:cNvCxnSpPr/>
            <p:nvPr/>
          </p:nvCxnSpPr>
          <p:spPr>
            <a:xfrm>
              <a:off x="263976" y="3053808"/>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263976" y="2405119"/>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263976" y="2597553"/>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p:nvGrpSpPr>
        <p:grpSpPr>
          <a:xfrm>
            <a:off x="744380" y="2161740"/>
            <a:ext cx="1579145" cy="2368358"/>
            <a:chOff x="173921" y="2191725"/>
            <a:chExt cx="1579145" cy="2368358"/>
          </a:xfrm>
        </p:grpSpPr>
        <p:grpSp>
          <p:nvGrpSpPr>
            <p:cNvPr id="198" name="Group 197"/>
            <p:cNvGrpSpPr/>
            <p:nvPr/>
          </p:nvGrpSpPr>
          <p:grpSpPr>
            <a:xfrm>
              <a:off x="173921" y="2191725"/>
              <a:ext cx="1579145" cy="2368358"/>
              <a:chOff x="173921" y="2191725"/>
              <a:chExt cx="1579145" cy="2368358"/>
            </a:xfrm>
          </p:grpSpPr>
          <p:sp>
            <p:nvSpPr>
              <p:cNvPr id="202" name="Rounded Rectangle 201"/>
              <p:cNvSpPr/>
              <p:nvPr/>
            </p:nvSpPr>
            <p:spPr>
              <a:xfrm>
                <a:off x="173921" y="2191725"/>
                <a:ext cx="1579145" cy="236835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3" name="Straight Connector 202"/>
              <p:cNvCxnSpPr/>
              <p:nvPr/>
            </p:nvCxnSpPr>
            <p:spPr>
              <a:xfrm>
                <a:off x="263976" y="2816907"/>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263976" y="3267199"/>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249668" y="3510597"/>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243297" y="3734043"/>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249668" y="3935945"/>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243297" y="4175906"/>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43297" y="4402407"/>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9" name="Straight Connector 198"/>
            <p:cNvCxnSpPr/>
            <p:nvPr/>
          </p:nvCxnSpPr>
          <p:spPr>
            <a:xfrm>
              <a:off x="263976" y="3053808"/>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63976" y="2405119"/>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63976" y="2597553"/>
              <a:ext cx="1390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5123004" y="1515429"/>
            <a:ext cx="97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789198" y="1759789"/>
            <a:ext cx="131409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51238" y="1984092"/>
            <a:ext cx="155003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409134" y="2222282"/>
            <a:ext cx="1656000" cy="520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293848" y="2432050"/>
            <a:ext cx="1833001"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a:off x="4232970" y="2630841"/>
            <a:ext cx="1836000"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flipH="1">
            <a:off x="4150665" y="2844783"/>
            <a:ext cx="1908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01238" y="3067050"/>
            <a:ext cx="197268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095947" y="3257047"/>
            <a:ext cx="1996699"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116299" y="3429585"/>
            <a:ext cx="172105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141013" y="3629298"/>
            <a:ext cx="133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4174110" y="3831779"/>
            <a:ext cx="99862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4227634" y="4038624"/>
            <a:ext cx="6117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6135221" y="1515429"/>
            <a:ext cx="864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6112876" y="1759789"/>
            <a:ext cx="126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6137590" y="1984092"/>
            <a:ext cx="1476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6140339" y="2223334"/>
            <a:ext cx="1620000" cy="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a:off x="6139205" y="2432050"/>
            <a:ext cx="1764000"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92" name="Straight Connector 191"/>
          <p:cNvCxnSpPr/>
          <p:nvPr/>
        </p:nvCxnSpPr>
        <p:spPr>
          <a:xfrm flipH="1">
            <a:off x="6117349" y="2630841"/>
            <a:ext cx="1872000"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93" name="Straight Connector 192"/>
          <p:cNvCxnSpPr/>
          <p:nvPr/>
        </p:nvCxnSpPr>
        <p:spPr>
          <a:xfrm flipH="1">
            <a:off x="6117349" y="2844766"/>
            <a:ext cx="1908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6145281" y="3067050"/>
            <a:ext cx="1944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6117349" y="3257047"/>
            <a:ext cx="1944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a:off x="6375342" y="3429585"/>
            <a:ext cx="172105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6688964" y="3629298"/>
            <a:ext cx="140743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7043348" y="3844370"/>
            <a:ext cx="99862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a:off x="7358041" y="4044950"/>
            <a:ext cx="6117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807965" y="4038624"/>
            <a:ext cx="241937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320230" y="4419600"/>
            <a:ext cx="348623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467620" y="4235450"/>
            <a:ext cx="3037119"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541761" y="4610100"/>
            <a:ext cx="313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21999" y="4800600"/>
            <a:ext cx="277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951285" y="4997450"/>
            <a:ext cx="2304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298350" y="5177678"/>
            <a:ext cx="162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8888016" y="1684010"/>
            <a:ext cx="2745837" cy="461665"/>
          </a:xfrm>
          <a:prstGeom prst="rect">
            <a:avLst/>
          </a:prstGeom>
          <a:noFill/>
        </p:spPr>
        <p:txBody>
          <a:bodyPr wrap="square" rtlCol="0">
            <a:spAutoFit/>
          </a:bodyPr>
          <a:lstStyle/>
          <a:p>
            <a:r>
              <a:rPr lang="en-AU" sz="1200" dirty="0">
                <a:latin typeface="Gotham Narrow Light" pitchFamily="50" charset="0"/>
              </a:rPr>
              <a:t>What learning experiences might assist students to develop these?  </a:t>
            </a:r>
          </a:p>
        </p:txBody>
      </p:sp>
      <p:cxnSp>
        <p:nvCxnSpPr>
          <p:cNvPr id="109" name="Straight Arrow Connector 108"/>
          <p:cNvCxnSpPr/>
          <p:nvPr/>
        </p:nvCxnSpPr>
        <p:spPr>
          <a:xfrm flipV="1">
            <a:off x="9308151" y="1317894"/>
            <a:ext cx="162530" cy="366116"/>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757475" y="4700141"/>
            <a:ext cx="2484772" cy="461665"/>
          </a:xfrm>
          <a:prstGeom prst="rect">
            <a:avLst/>
          </a:prstGeom>
          <a:noFill/>
        </p:spPr>
        <p:txBody>
          <a:bodyPr wrap="square" rtlCol="0">
            <a:spAutoFit/>
          </a:bodyPr>
          <a:lstStyle/>
          <a:p>
            <a:r>
              <a:rPr lang="en-AU" sz="1200" dirty="0">
                <a:latin typeface="Gotham Narrow Light" pitchFamily="50" charset="0"/>
              </a:rPr>
              <a:t>What are the constituent Graduate Capabilities?   </a:t>
            </a:r>
          </a:p>
        </p:txBody>
      </p:sp>
      <p:cxnSp>
        <p:nvCxnSpPr>
          <p:cNvPr id="121" name="Straight Arrow Connector 120"/>
          <p:cNvCxnSpPr/>
          <p:nvPr/>
        </p:nvCxnSpPr>
        <p:spPr>
          <a:xfrm flipV="1">
            <a:off x="2866913" y="3860982"/>
            <a:ext cx="1704905" cy="939618"/>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117439" y="788782"/>
            <a:ext cx="5962525" cy="55562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gd name="adj" fmla="val 1652903"/>
              </a:avLst>
            </a:prstTxWarp>
          </a:bodyPr>
          <a:lstStyle/>
          <a:p>
            <a:pPr algn="ctr"/>
            <a:r>
              <a:rPr lang="en-US" sz="900" b="1" dirty="0">
                <a:ln w="0"/>
                <a:solidFill>
                  <a:srgbClr val="990033"/>
                </a:solidFill>
                <a:effectLst>
                  <a:outerShdw blurRad="38100" dist="19050" dir="2700000" algn="tl" rotWithShape="0">
                    <a:schemeClr val="dk1">
                      <a:alpha val="40000"/>
                    </a:schemeClr>
                  </a:outerShdw>
                </a:effectLst>
                <a:latin typeface="Gotham Narrow Light" pitchFamily="50" charset="0"/>
              </a:rPr>
              <a:t>Citizen </a:t>
            </a:r>
            <a:r>
              <a:rPr lang="en-AU" sz="900" b="1" dirty="0">
                <a:ln w="0"/>
                <a:solidFill>
                  <a:srgbClr val="990033"/>
                </a:solidFill>
                <a:effectLst>
                  <a:outerShdw blurRad="38100" dist="19050" dir="2700000" algn="tl" rotWithShape="0">
                    <a:schemeClr val="dk1">
                      <a:alpha val="40000"/>
                    </a:schemeClr>
                  </a:outerShdw>
                </a:effectLst>
                <a:latin typeface="Gotham Narrow Light" pitchFamily="50" charset="0"/>
              </a:rPr>
              <a:t>Scholars</a:t>
            </a:r>
            <a:r>
              <a:rPr lang="en-AU" sz="900" b="1" dirty="0">
                <a:solidFill>
                  <a:schemeClr val="tx1"/>
                </a:solidFill>
                <a:latin typeface="Gotham Narrow Light" pitchFamily="50" charset="0"/>
              </a:rPr>
              <a:t>: </a:t>
            </a:r>
            <a:r>
              <a:rPr lang="en-AU" sz="900" dirty="0">
                <a:solidFill>
                  <a:schemeClr val="tx1"/>
                </a:solidFill>
                <a:latin typeface="Gotham Narrow Light" pitchFamily="50" charset="0"/>
              </a:rPr>
              <a:t>Informed and engaged local and global citizens, culturally competent, (particularly </a:t>
            </a:r>
          </a:p>
          <a:p>
            <a:pPr algn="ctr"/>
            <a:r>
              <a:rPr lang="en-AU" sz="900" dirty="0">
                <a:solidFill>
                  <a:schemeClr val="tx1"/>
                </a:solidFill>
                <a:latin typeface="Gotham Narrow Light" pitchFamily="50" charset="0"/>
              </a:rPr>
              <a:t>In regard to indigenous cultures), committed to sustainability and the value of diversity, adept</a:t>
            </a:r>
          </a:p>
          <a:p>
            <a:pPr algn="ctr"/>
            <a:r>
              <a:rPr lang="en-AU" sz="900" dirty="0">
                <a:solidFill>
                  <a:schemeClr val="tx1"/>
                </a:solidFill>
                <a:latin typeface="Gotham Narrow Light" pitchFamily="50" charset="0"/>
              </a:rPr>
              <a:t>communicators, and stewards of our Western Sydney community and their chosen communities</a:t>
            </a:r>
          </a:p>
        </p:txBody>
      </p:sp>
      <p:sp>
        <p:nvSpPr>
          <p:cNvPr id="6" name="Rectangle 5"/>
          <p:cNvSpPr/>
          <p:nvPr/>
        </p:nvSpPr>
        <p:spPr>
          <a:xfrm rot="3783515">
            <a:off x="4649225" y="1522909"/>
            <a:ext cx="3881410" cy="3021278"/>
          </a:xfrm>
          <a:prstGeom prst="rect">
            <a:avLst/>
          </a:prstGeom>
          <a:noFill/>
        </p:spPr>
        <p:txBody>
          <a:bodyPr spcFirstLastPara="1" wrap="square" lIns="91440" tIns="45720" rIns="91440" bIns="45720" numCol="1" anchor="ctr" anchorCtr="1">
            <a:prstTxWarp prst="textArchUp">
              <a:avLst>
                <a:gd name="adj" fmla="val 11720300"/>
              </a:avLst>
            </a:prstTxWarp>
            <a:spAutoFit/>
          </a:bodyPr>
          <a:lstStyle/>
          <a:p>
            <a:pPr algn="ctr"/>
            <a:r>
              <a:rPr lang="en-US" sz="900" b="1" dirty="0">
                <a:ln w="0"/>
                <a:solidFill>
                  <a:srgbClr val="990033"/>
                </a:solidFill>
                <a:effectLst>
                  <a:outerShdw blurRad="38100" dist="19050" dir="2700000" algn="tl" rotWithShape="0">
                    <a:schemeClr val="dk1">
                      <a:alpha val="40000"/>
                    </a:schemeClr>
                  </a:outerShdw>
                </a:effectLst>
                <a:latin typeface="Gotham Narrow Light" pitchFamily="50" charset="0"/>
              </a:rPr>
              <a:t>Innovation Entrepreneurs</a:t>
            </a:r>
            <a:r>
              <a:rPr lang="en-US" sz="900" b="1" dirty="0">
                <a:ln w="0"/>
                <a:effectLst>
                  <a:outerShdw blurRad="38100" dist="19050" dir="2700000" algn="tl" rotWithShape="0">
                    <a:schemeClr val="dk1">
                      <a:alpha val="40000"/>
                    </a:schemeClr>
                  </a:outerShdw>
                </a:effectLst>
                <a:latin typeface="Gotham Narrow Light" pitchFamily="50" charset="0"/>
              </a:rPr>
              <a:t>: </a:t>
            </a:r>
            <a:r>
              <a:rPr lang="en-US" sz="900" dirty="0">
                <a:latin typeface="Gotham Narrow Light" pitchFamily="50" charset="0"/>
              </a:rPr>
              <a:t>Resilient, technologically savvy leaders with </a:t>
            </a:r>
            <a:br>
              <a:rPr lang="en-US" sz="900" dirty="0">
                <a:latin typeface="Gotham Narrow Light" pitchFamily="50" charset="0"/>
              </a:rPr>
            </a:br>
            <a:r>
              <a:rPr lang="en-US" sz="900" dirty="0">
                <a:latin typeface="Gotham Narrow Light" pitchFamily="50" charset="0"/>
              </a:rPr>
              <a:t>advanced knowledge and practical skills</a:t>
            </a:r>
          </a:p>
        </p:txBody>
      </p:sp>
      <p:sp>
        <p:nvSpPr>
          <p:cNvPr id="113" name="Rectangle 112"/>
          <p:cNvSpPr/>
          <p:nvPr/>
        </p:nvSpPr>
        <p:spPr>
          <a:xfrm rot="18467250">
            <a:off x="3690949" y="1388210"/>
            <a:ext cx="4054791" cy="3268634"/>
          </a:xfrm>
          <a:prstGeom prst="rect">
            <a:avLst/>
          </a:prstGeom>
          <a:noFill/>
        </p:spPr>
        <p:txBody>
          <a:bodyPr spcFirstLastPara="1" wrap="square" lIns="91440" tIns="45720" rIns="91440" bIns="45720" numCol="1" anchor="ctr" anchorCtr="1">
            <a:prstTxWarp prst="textArchUp">
              <a:avLst>
                <a:gd name="adj" fmla="val 11720300"/>
              </a:avLst>
            </a:prstTxWarp>
            <a:spAutoFit/>
          </a:bodyPr>
          <a:lstStyle/>
          <a:p>
            <a:pPr algn="ctr"/>
            <a:r>
              <a:rPr lang="en-US" sz="900" b="1" dirty="0">
                <a:ln w="0"/>
                <a:solidFill>
                  <a:srgbClr val="990033"/>
                </a:solidFill>
                <a:effectLst>
                  <a:outerShdw blurRad="38100" dist="19050" dir="2700000" algn="tl" rotWithShape="0">
                    <a:schemeClr val="dk1">
                      <a:alpha val="40000"/>
                    </a:schemeClr>
                  </a:outerShdw>
                </a:effectLst>
                <a:latin typeface="Gotham Narrow Light" pitchFamily="50" charset="0"/>
              </a:rPr>
              <a:t>Future Focused: </a:t>
            </a:r>
            <a:r>
              <a:rPr lang="en-US" sz="900" dirty="0">
                <a:latin typeface="Gotham Narrow Light" pitchFamily="50" charset="0"/>
              </a:rPr>
              <a:t>Creative inquiry-led, multidisciplinary</a:t>
            </a:r>
            <a:r>
              <a:rPr lang="en-US" sz="900" dirty="0">
                <a:ln w="0"/>
                <a:solidFill>
                  <a:sysClr val="windowText" lastClr="000000"/>
                </a:solidFill>
                <a:effectLst>
                  <a:outerShdw blurRad="38100" dist="19050" dir="2700000" algn="tl" rotWithShape="0">
                    <a:schemeClr val="dk1">
                      <a:alpha val="40000"/>
                    </a:schemeClr>
                  </a:outerShdw>
                </a:effectLst>
                <a:latin typeface="Gotham Narrow Light" pitchFamily="50" charset="0"/>
              </a:rPr>
              <a:t>, </a:t>
            </a:r>
            <a:br>
              <a:rPr lang="en-US" sz="900" dirty="0">
                <a:ln w="0"/>
                <a:solidFill>
                  <a:sysClr val="windowText" lastClr="000000"/>
                </a:solidFill>
                <a:effectLst>
                  <a:outerShdw blurRad="38100" dist="19050" dir="2700000" algn="tl" rotWithShape="0">
                    <a:schemeClr val="dk1">
                      <a:alpha val="40000"/>
                    </a:schemeClr>
                  </a:outerShdw>
                </a:effectLst>
                <a:latin typeface="Gotham Narrow Light" pitchFamily="50" charset="0"/>
              </a:rPr>
            </a:br>
            <a:r>
              <a:rPr lang="en-US" sz="900" dirty="0">
                <a:latin typeface="Gotham Narrow Light" pitchFamily="50" charset="0"/>
              </a:rPr>
              <a:t>novel solution-oriented thinkers</a:t>
            </a:r>
          </a:p>
        </p:txBody>
      </p:sp>
      <p:sp>
        <p:nvSpPr>
          <p:cNvPr id="124" name="Oval 123"/>
          <p:cNvSpPr/>
          <p:nvPr/>
        </p:nvSpPr>
        <p:spPr>
          <a:xfrm rot="21395122">
            <a:off x="3218046" y="2375842"/>
            <a:ext cx="5962525" cy="446170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gd name="adj" fmla="val 1652903"/>
              </a:avLst>
            </a:prstTxWarp>
          </a:bodyPr>
          <a:lstStyle/>
          <a:p>
            <a:pPr algn="ctr"/>
            <a:endParaRPr lang="en-AU" sz="1400" dirty="0">
              <a:solidFill>
                <a:schemeClr val="accent6"/>
              </a:solidFill>
              <a:latin typeface="Gotham Narrow Bold" pitchFamily="50" charset="0"/>
            </a:endParaRPr>
          </a:p>
        </p:txBody>
      </p:sp>
      <p:sp>
        <p:nvSpPr>
          <p:cNvPr id="125" name="Oval 124"/>
          <p:cNvSpPr/>
          <p:nvPr/>
        </p:nvSpPr>
        <p:spPr>
          <a:xfrm rot="1552326">
            <a:off x="2654772" y="2505707"/>
            <a:ext cx="5984636" cy="420708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gd name="adj" fmla="val 2216302"/>
              </a:avLst>
            </a:prstTxWarp>
          </a:bodyPr>
          <a:lstStyle/>
          <a:p>
            <a:pPr algn="ctr"/>
            <a:r>
              <a:rPr lang="en-AU" sz="1400" b="1" dirty="0">
                <a:solidFill>
                  <a:schemeClr val="accent6"/>
                </a:solidFill>
                <a:latin typeface="Gotham Narrow Bold" pitchFamily="50" charset="0"/>
              </a:rPr>
              <a:t>Complexity uncertainty risk           Networks</a:t>
            </a:r>
            <a:endParaRPr lang="en-AU" sz="1400" dirty="0">
              <a:solidFill>
                <a:schemeClr val="accent6"/>
              </a:solidFill>
              <a:latin typeface="Gotham Narrow Bold" pitchFamily="50" charset="0"/>
            </a:endParaRPr>
          </a:p>
          <a:p>
            <a:pPr algn="ctr"/>
            <a:endParaRPr lang="en-AU" sz="1400" dirty="0">
              <a:solidFill>
                <a:schemeClr val="accent6"/>
              </a:solidFill>
              <a:latin typeface="Gotham Narrow Bold" pitchFamily="50" charset="0"/>
            </a:endParaRPr>
          </a:p>
        </p:txBody>
      </p:sp>
      <p:sp>
        <p:nvSpPr>
          <p:cNvPr id="126" name="Oval 125"/>
          <p:cNvSpPr/>
          <p:nvPr/>
        </p:nvSpPr>
        <p:spPr>
          <a:xfrm rot="18452953">
            <a:off x="3937089" y="1989383"/>
            <a:ext cx="5962525" cy="44741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gd name="adj" fmla="val 1652903"/>
              </a:avLst>
            </a:prstTxWarp>
          </a:bodyPr>
          <a:lstStyle/>
          <a:p>
            <a:pPr algn="ctr"/>
            <a:r>
              <a:rPr lang="en-AU" sz="1400" b="1" dirty="0">
                <a:solidFill>
                  <a:schemeClr val="accent6"/>
                </a:solidFill>
                <a:latin typeface="Gotham Narrow Bold" pitchFamily="50" charset="0"/>
              </a:rPr>
              <a:t>Reciprocity         Renewal </a:t>
            </a:r>
            <a:endParaRPr lang="en-AU" sz="1400" dirty="0">
              <a:solidFill>
                <a:schemeClr val="accent6"/>
              </a:solidFill>
              <a:latin typeface="Gotham Narrow Bold" pitchFamily="50" charset="0"/>
            </a:endParaRPr>
          </a:p>
        </p:txBody>
      </p:sp>
    </p:spTree>
    <p:extLst>
      <p:ext uri="{BB962C8B-B14F-4D97-AF65-F5344CB8AC3E}">
        <p14:creationId xmlns:p14="http://schemas.microsoft.com/office/powerpoint/2010/main" val="4185237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90442" y="5424881"/>
            <a:ext cx="10871529" cy="687634"/>
          </a:xfrm>
          <a:prstGeom prst="rect">
            <a:avLst/>
          </a:prstGeom>
        </p:spPr>
        <p:txBody>
          <a:bodyPr/>
          <a:lstStyle>
            <a:lvl1pPr algn="l" defTabSz="914400" rtl="0" eaLnBrk="1" latinLnBrk="0" hangingPunct="1">
              <a:lnSpc>
                <a:spcPts val="2700"/>
              </a:lnSpc>
              <a:spcBef>
                <a:spcPct val="0"/>
              </a:spcBef>
              <a:buNone/>
              <a:defRPr sz="2500" kern="1200">
                <a:solidFill>
                  <a:schemeClr val="tx2"/>
                </a:solidFill>
                <a:latin typeface="Chronicle Text G1" pitchFamily="50" charset="0"/>
                <a:ea typeface="+mj-ea"/>
                <a:cs typeface="+mj-cs"/>
              </a:defRPr>
            </a:lvl1pPr>
          </a:lstStyle>
          <a:p>
            <a:r>
              <a:rPr lang="en-US" sz="3000" dirty="0" smtClean="0">
                <a:latin typeface="+mj-lt"/>
              </a:rPr>
              <a:t>Thank you</a:t>
            </a:r>
            <a:endParaRPr lang="en-US" sz="3000" dirty="0">
              <a:latin typeface="+mj-lt"/>
            </a:endParaRPr>
          </a:p>
        </p:txBody>
      </p:sp>
      <p:sp>
        <p:nvSpPr>
          <p:cNvPr id="3" name="TextBox 2"/>
          <p:cNvSpPr txBox="1"/>
          <p:nvPr/>
        </p:nvSpPr>
        <p:spPr>
          <a:xfrm>
            <a:off x="3411940" y="900752"/>
            <a:ext cx="6594775" cy="861774"/>
          </a:xfrm>
          <a:prstGeom prst="rect">
            <a:avLst/>
          </a:prstGeom>
          <a:noFill/>
        </p:spPr>
        <p:txBody>
          <a:bodyPr wrap="square" rtlCol="0">
            <a:spAutoFit/>
          </a:bodyPr>
          <a:lstStyle/>
          <a:p>
            <a:r>
              <a:rPr lang="en-US" sz="3200" dirty="0" smtClean="0">
                <a:hlinkClick r:id="rId3"/>
              </a:rPr>
              <a:t>www.westernsydney.edu.au/21c</a:t>
            </a:r>
            <a:endParaRPr lang="en-US" sz="3200" dirty="0" smtClean="0"/>
          </a:p>
          <a:p>
            <a:endParaRPr lang="en-US" dirty="0"/>
          </a:p>
        </p:txBody>
      </p:sp>
    </p:spTree>
    <p:extLst>
      <p:ext uri="{BB962C8B-B14F-4D97-AF65-F5344CB8AC3E}">
        <p14:creationId xmlns:p14="http://schemas.microsoft.com/office/powerpoint/2010/main" val="743161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26" y="563705"/>
            <a:ext cx="11872979" cy="796612"/>
          </a:xfrm>
        </p:spPr>
        <p:txBody>
          <a:bodyPr/>
          <a:lstStyle/>
          <a:p>
            <a:pPr>
              <a:lnSpc>
                <a:spcPct val="100000"/>
              </a:lnSpc>
            </a:pPr>
            <a:r>
              <a:rPr lang="en-US" sz="3600" b="1" dirty="0" smtClean="0">
                <a:latin typeface="Tw Cen MT" panose="020B0602020104020603" pitchFamily="34" charset="0"/>
                <a:cs typeface="Gill Sans"/>
              </a:rPr>
              <a:t>External</a:t>
            </a:r>
            <a:r>
              <a:rPr lang="en-US" sz="3000" dirty="0" smtClean="0">
                <a:latin typeface="+mj-lt"/>
              </a:rPr>
              <a:t> </a:t>
            </a:r>
            <a:r>
              <a:rPr lang="en-US" sz="3600" b="1" dirty="0">
                <a:latin typeface="Tw Cen MT" panose="020B0602020104020603" pitchFamily="34" charset="0"/>
                <a:cs typeface="Gill Sans"/>
              </a:rPr>
              <a:t>Context</a:t>
            </a:r>
            <a:r>
              <a:rPr lang="en-US" sz="3000" dirty="0" smtClean="0">
                <a:latin typeface="+mj-lt"/>
              </a:rPr>
              <a:t> </a:t>
            </a:r>
            <a:r>
              <a:rPr lang="en-US" sz="3600" b="1" dirty="0" smtClean="0">
                <a:latin typeface="Tw Cen MT" panose="020B0602020104020603" pitchFamily="34" charset="0"/>
                <a:cs typeface="Gill Sans"/>
              </a:rPr>
              <a:t>Drivers</a:t>
            </a:r>
            <a:r>
              <a:rPr lang="en-US" sz="3000" dirty="0" smtClean="0">
                <a:latin typeface="+mj-lt"/>
              </a:rPr>
              <a:t/>
            </a:r>
            <a:br>
              <a:rPr lang="en-US" sz="3000" dirty="0" smtClean="0">
                <a:latin typeface="+mj-lt"/>
              </a:rPr>
            </a:br>
            <a:r>
              <a:rPr lang="en-US" dirty="0" smtClean="0"/>
              <a:t/>
            </a:r>
            <a:br>
              <a:rPr lang="en-US" dirty="0" smtClean="0"/>
            </a:br>
            <a:endParaRPr lang="en-US" dirty="0"/>
          </a:p>
        </p:txBody>
      </p:sp>
      <p:sp>
        <p:nvSpPr>
          <p:cNvPr id="8" name="AutoShape 10" descr="Image result for managing expecta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TextBox 2"/>
          <p:cNvSpPr txBox="1"/>
          <p:nvPr/>
        </p:nvSpPr>
        <p:spPr>
          <a:xfrm>
            <a:off x="460376" y="1275025"/>
            <a:ext cx="11361990" cy="4739759"/>
          </a:xfrm>
          <a:prstGeom prst="rect">
            <a:avLst/>
          </a:prstGeom>
          <a:noFill/>
        </p:spPr>
        <p:txBody>
          <a:bodyPr wrap="square" numCol="2" rtlCol="0">
            <a:spAutoFit/>
          </a:bodyPr>
          <a:lstStyle/>
          <a:p>
            <a:r>
              <a:rPr lang="en-AU" sz="2300" b="1" dirty="0" smtClean="0">
                <a:cs typeface="Gill Sans"/>
              </a:rPr>
              <a:t>Disrupted future of work and society:</a:t>
            </a:r>
          </a:p>
          <a:p>
            <a:pPr marL="536575" lvl="1" indent="-342900">
              <a:buFont typeface="Arial"/>
              <a:buChar char="•"/>
            </a:pPr>
            <a:r>
              <a:rPr lang="en-AU" sz="2000" dirty="0" smtClean="0">
                <a:cs typeface="Gill Sans"/>
              </a:rPr>
              <a:t>Multiple career paths</a:t>
            </a:r>
          </a:p>
          <a:p>
            <a:pPr marL="536575" lvl="1" indent="-342900">
              <a:buFont typeface="Arial"/>
              <a:buChar char="•"/>
            </a:pPr>
            <a:r>
              <a:rPr lang="en-AU" sz="2000" dirty="0" smtClean="0">
                <a:cs typeface="Gill Sans"/>
              </a:rPr>
              <a:t>New combinations of skill sets</a:t>
            </a:r>
          </a:p>
          <a:p>
            <a:pPr marL="536575" lvl="1" indent="-342900">
              <a:spcAft>
                <a:spcPts val="600"/>
              </a:spcAft>
              <a:buFont typeface="Arial"/>
              <a:buChar char="•"/>
            </a:pPr>
            <a:r>
              <a:rPr lang="en-AU" sz="2000" dirty="0" smtClean="0">
                <a:cs typeface="Gill Sans"/>
              </a:rPr>
              <a:t>Premium on (re) learning</a:t>
            </a:r>
            <a:endParaRPr lang="en-AU" sz="2000" dirty="0">
              <a:cs typeface="Gill Sans"/>
            </a:endParaRPr>
          </a:p>
          <a:p>
            <a:r>
              <a:rPr lang="en-AU" sz="2300" b="1" dirty="0" smtClean="0">
                <a:cs typeface="Gill Sans"/>
              </a:rPr>
              <a:t>Increased competition: </a:t>
            </a:r>
          </a:p>
          <a:p>
            <a:pPr marL="536575" lvl="1" indent="-342900">
              <a:buFont typeface="Arial"/>
              <a:buChar char="•"/>
            </a:pPr>
            <a:r>
              <a:rPr lang="en-AU" sz="2000" dirty="0" smtClean="0">
                <a:cs typeface="Gill Sans"/>
              </a:rPr>
              <a:t>other </a:t>
            </a:r>
            <a:r>
              <a:rPr lang="en-AU" sz="2000" dirty="0">
                <a:cs typeface="Gill Sans"/>
              </a:rPr>
              <a:t>universities expanding into GWS</a:t>
            </a:r>
          </a:p>
          <a:p>
            <a:pPr marL="536575" lvl="1" indent="-342900">
              <a:buFont typeface="Arial"/>
              <a:buChar char="•"/>
            </a:pPr>
            <a:r>
              <a:rPr lang="en-AU" sz="2000" dirty="0">
                <a:cs typeface="Gill Sans"/>
              </a:rPr>
              <a:t>increase in private providers </a:t>
            </a:r>
          </a:p>
          <a:p>
            <a:pPr marL="536575" lvl="1" indent="-342900">
              <a:spcAft>
                <a:spcPts val="600"/>
              </a:spcAft>
              <a:buFont typeface="Arial"/>
              <a:buChar char="•"/>
            </a:pPr>
            <a:r>
              <a:rPr lang="en-AU" sz="2000" dirty="0">
                <a:cs typeface="Gill Sans"/>
              </a:rPr>
              <a:t>industry-focused education learning packages, </a:t>
            </a:r>
            <a:r>
              <a:rPr lang="en-AU" sz="2000" dirty="0" smtClean="0">
                <a:cs typeface="Gill Sans"/>
              </a:rPr>
              <a:t>alternative-credentialing </a:t>
            </a:r>
            <a:endParaRPr lang="en-AU" sz="2400" dirty="0">
              <a:cs typeface="Gill Sans"/>
            </a:endParaRPr>
          </a:p>
          <a:p>
            <a:pPr marL="0" lvl="1">
              <a:spcBef>
                <a:spcPts val="600"/>
              </a:spcBef>
            </a:pPr>
            <a:r>
              <a:rPr lang="en-AU" sz="2300" b="1" dirty="0" smtClean="0">
                <a:cs typeface="Gill Sans"/>
              </a:rPr>
              <a:t>Advantage </a:t>
            </a:r>
            <a:r>
              <a:rPr lang="en-AU" sz="2300" b="1" dirty="0" smtClean="0">
                <a:cs typeface="Gill Sans"/>
              </a:rPr>
              <a:t>a </a:t>
            </a:r>
            <a:r>
              <a:rPr lang="en-AU" sz="2300" b="1" dirty="0">
                <a:cs typeface="Gill Sans"/>
              </a:rPr>
              <a:t>degree provides</a:t>
            </a:r>
          </a:p>
          <a:p>
            <a:pPr marL="442913" lvl="1" indent="-342900">
              <a:buFont typeface="Arial"/>
              <a:buChar char="•"/>
            </a:pPr>
            <a:r>
              <a:rPr lang="en-AU" sz="2000" dirty="0" smtClean="0">
                <a:cs typeface="Gill Sans"/>
              </a:rPr>
              <a:t>Lifetime earning advantage (but fluctuations in graduate employability)</a:t>
            </a:r>
          </a:p>
          <a:p>
            <a:pPr marL="442913" lvl="1" indent="-342900">
              <a:buFont typeface="Arial"/>
              <a:buChar char="•"/>
            </a:pPr>
            <a:r>
              <a:rPr lang="en-AU" sz="2000" dirty="0" smtClean="0">
                <a:cs typeface="Gill Sans"/>
              </a:rPr>
              <a:t>Higher </a:t>
            </a:r>
            <a:r>
              <a:rPr lang="en-AU" sz="2000" dirty="0">
                <a:cs typeface="Gill Sans"/>
              </a:rPr>
              <a:t>education capabilities (critical thinkers, self directed learning skills </a:t>
            </a:r>
            <a:r>
              <a:rPr lang="en-AU" sz="2000" dirty="0" smtClean="0">
                <a:cs typeface="Gill Sans"/>
              </a:rPr>
              <a:t>etc.) </a:t>
            </a:r>
            <a:endParaRPr lang="en-AU" sz="2000" dirty="0">
              <a:cs typeface="Gill Sans"/>
            </a:endParaRPr>
          </a:p>
          <a:p>
            <a:pPr lvl="0"/>
            <a:r>
              <a:rPr lang="en-AU" sz="2300" b="1" dirty="0">
                <a:solidFill>
                  <a:srgbClr val="000000"/>
                </a:solidFill>
                <a:cs typeface="Gill Sans"/>
              </a:rPr>
              <a:t>University status advantage vs. regulatory compliance: </a:t>
            </a:r>
          </a:p>
          <a:p>
            <a:pPr marL="536575" lvl="1" indent="-342900">
              <a:buFont typeface="Arial"/>
              <a:buChar char="•"/>
              <a:tabLst>
                <a:tab pos="895350" algn="l"/>
              </a:tabLst>
            </a:pPr>
            <a:r>
              <a:rPr lang="en-AU" sz="2000" dirty="0">
                <a:solidFill>
                  <a:srgbClr val="000000"/>
                </a:solidFill>
                <a:cs typeface="Gill Sans"/>
              </a:rPr>
              <a:t>TEQSA standards, AQF, Professional Accreditation</a:t>
            </a:r>
          </a:p>
          <a:p>
            <a:pPr marL="536575" lvl="1" indent="-342900">
              <a:buFont typeface="Arial"/>
              <a:buChar char="•"/>
              <a:tabLst>
                <a:tab pos="895350" algn="l"/>
              </a:tabLst>
            </a:pPr>
            <a:r>
              <a:rPr lang="en-AU" sz="2000" dirty="0">
                <a:solidFill>
                  <a:srgbClr val="000000"/>
                </a:solidFill>
                <a:cs typeface="Gill Sans"/>
              </a:rPr>
              <a:t>Government funding and policy directions</a:t>
            </a:r>
          </a:p>
          <a:p>
            <a:pPr>
              <a:spcBef>
                <a:spcPts val="600"/>
              </a:spcBef>
            </a:pPr>
            <a:r>
              <a:rPr lang="en-AU" sz="2300" b="1" dirty="0" smtClean="0">
                <a:cs typeface="Gill Sans"/>
              </a:rPr>
              <a:t>Anchor institution for Western Sydney region:</a:t>
            </a:r>
          </a:p>
          <a:p>
            <a:pPr marL="442913" lvl="1" indent="-342900">
              <a:buFont typeface="Arial"/>
              <a:buChar char="•"/>
            </a:pPr>
            <a:r>
              <a:rPr lang="en-AU" sz="2000" dirty="0" smtClean="0">
                <a:cs typeface="Gill Sans"/>
              </a:rPr>
              <a:t>Economic and population growth</a:t>
            </a:r>
          </a:p>
          <a:p>
            <a:pPr marL="442913" lvl="1" indent="-342900">
              <a:buFont typeface="Arial"/>
              <a:buChar char="•"/>
            </a:pPr>
            <a:r>
              <a:rPr lang="en-AU" sz="2000" dirty="0" smtClean="0">
                <a:cs typeface="Gill Sans"/>
              </a:rPr>
              <a:t>University mission and responsibility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8453" b="8453"/>
          <a:stretch/>
        </p:blipFill>
        <p:spPr>
          <a:xfrm>
            <a:off x="6525538" y="3905979"/>
            <a:ext cx="5006062" cy="2613884"/>
          </a:xfrm>
          <a:prstGeom prst="rect">
            <a:avLst/>
          </a:prstGeom>
        </p:spPr>
      </p:pic>
      <p:sp>
        <p:nvSpPr>
          <p:cNvPr id="7" name="Slide Number Placeholder 6"/>
          <p:cNvSpPr>
            <a:spLocks noGrp="1"/>
          </p:cNvSpPr>
          <p:nvPr>
            <p:ph type="sldNum" sz="quarter" idx="12"/>
          </p:nvPr>
        </p:nvSpPr>
        <p:spPr/>
        <p:txBody>
          <a:bodyPr/>
          <a:lstStyle/>
          <a:p>
            <a:r>
              <a:rPr lang="en-AU" dirty="0" smtClean="0">
                <a:latin typeface="Gotham Narrow Bold" pitchFamily="50" charset="0"/>
              </a:rPr>
              <a:t>PAGE </a:t>
            </a:r>
            <a:fld id="{C9EE3F8F-BFD3-9842-9D76-CADACBFBDD00}" type="slidenum">
              <a:rPr lang="en-AU" smtClean="0">
                <a:latin typeface="Gotham Narrow Bold" pitchFamily="50" charset="0"/>
              </a:rPr>
              <a:pPr/>
              <a:t>2</a:t>
            </a:fld>
            <a:endParaRPr lang="en-AU" dirty="0">
              <a:latin typeface="Gotham Narrow Bold" pitchFamily="50" charset="0"/>
            </a:endParaRPr>
          </a:p>
        </p:txBody>
      </p:sp>
    </p:spTree>
    <p:extLst>
      <p:ext uri="{BB962C8B-B14F-4D97-AF65-F5344CB8AC3E}">
        <p14:creationId xmlns:p14="http://schemas.microsoft.com/office/powerpoint/2010/main" val="1803158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2" y="529769"/>
            <a:ext cx="10871529" cy="1123725"/>
          </a:xfrm>
        </p:spPr>
        <p:txBody>
          <a:bodyPr/>
          <a:lstStyle/>
          <a:p>
            <a:pPr>
              <a:lnSpc>
                <a:spcPct val="100000"/>
              </a:lnSpc>
            </a:pPr>
            <a:r>
              <a:rPr lang="is-IS" sz="3600" b="1" dirty="0">
                <a:latin typeface="Tw Cen MT" panose="020B0602020104020603" pitchFamily="34" charset="0"/>
                <a:cs typeface="Gill Sans"/>
              </a:rPr>
              <a:t>A mandate to innovate</a:t>
            </a:r>
            <a:br>
              <a:rPr lang="is-IS" sz="3600" b="1" dirty="0">
                <a:latin typeface="Tw Cen MT" panose="020B0602020104020603" pitchFamily="34" charset="0"/>
                <a:cs typeface="Gill Sans"/>
              </a:rPr>
            </a:br>
            <a:r>
              <a:rPr lang="is-IS" sz="3600" b="1" dirty="0">
                <a:latin typeface="Tw Cen MT" panose="020B0602020104020603" pitchFamily="34" charset="0"/>
                <a:cs typeface="Gill Sans"/>
              </a:rPr>
              <a:t>21C </a:t>
            </a:r>
            <a:r>
              <a:rPr lang="is-IS" sz="3600" b="1" dirty="0" smtClean="0">
                <a:latin typeface="Tw Cen MT" panose="020B0602020104020603" pitchFamily="34" charset="0"/>
                <a:cs typeface="Gill Sans"/>
              </a:rPr>
              <a:t>Curriculum </a:t>
            </a:r>
            <a:r>
              <a:rPr lang="is-IS" sz="3600" b="1" dirty="0">
                <a:latin typeface="Tw Cen MT" panose="020B0602020104020603" pitchFamily="34" charset="0"/>
                <a:cs typeface="Gill Sans"/>
              </a:rPr>
              <a:t>Project Principles </a:t>
            </a:r>
            <a:r>
              <a:rPr lang="en-US" dirty="0" smtClean="0"/>
              <a:t/>
            </a:r>
            <a:br>
              <a:rPr lang="en-US" dirty="0" smtClean="0"/>
            </a:br>
            <a:endParaRPr lang="en-US" dirty="0"/>
          </a:p>
        </p:txBody>
      </p:sp>
      <p:sp>
        <p:nvSpPr>
          <p:cNvPr id="12" name="Content Placeholder 11"/>
          <p:cNvSpPr>
            <a:spLocks noGrp="1"/>
          </p:cNvSpPr>
          <p:nvPr>
            <p:ph idx="1"/>
          </p:nvPr>
        </p:nvSpPr>
        <p:spPr>
          <a:xfrm>
            <a:off x="4318503" y="1855961"/>
            <a:ext cx="7465333" cy="4865516"/>
          </a:xfrm>
        </p:spPr>
        <p:txBody>
          <a:bodyPr/>
          <a:lstStyle/>
          <a:p>
            <a:pPr marL="457200" indent="-457200">
              <a:buFont typeface="+mj-lt"/>
              <a:buAutoNum type="arabicPeriod"/>
            </a:pPr>
            <a:r>
              <a:rPr lang="en-US" sz="2400" dirty="0">
                <a:solidFill>
                  <a:schemeClr val="tx1"/>
                </a:solidFill>
                <a:latin typeface="+mn-lt"/>
              </a:rPr>
              <a:t>Produce </a:t>
            </a:r>
            <a:r>
              <a:rPr lang="en-US" sz="2400" b="1" dirty="0">
                <a:solidFill>
                  <a:schemeClr val="tx1"/>
                </a:solidFill>
                <a:latin typeface="+mn-lt"/>
              </a:rPr>
              <a:t>efficiencies </a:t>
            </a:r>
            <a:r>
              <a:rPr lang="en-US" sz="2400" dirty="0">
                <a:solidFill>
                  <a:schemeClr val="tx1"/>
                </a:solidFill>
                <a:latin typeface="+mn-lt"/>
              </a:rPr>
              <a:t>arising from a manageable set of shared course </a:t>
            </a:r>
            <a:r>
              <a:rPr lang="en-US" sz="2400" dirty="0" smtClean="0">
                <a:solidFill>
                  <a:schemeClr val="tx1"/>
                </a:solidFill>
                <a:latin typeface="+mn-lt"/>
              </a:rPr>
              <a:t>architectures. </a:t>
            </a:r>
            <a:endParaRPr lang="en-US" sz="2400" dirty="0">
              <a:solidFill>
                <a:schemeClr val="tx1"/>
              </a:solidFill>
              <a:latin typeface="+mn-lt"/>
            </a:endParaRPr>
          </a:p>
          <a:p>
            <a:pPr marL="457200" indent="-457200">
              <a:buFont typeface="+mj-lt"/>
              <a:buAutoNum type="arabicPeriod"/>
            </a:pPr>
            <a:r>
              <a:rPr lang="en-US" sz="2400" dirty="0">
                <a:solidFill>
                  <a:schemeClr val="tx1"/>
                </a:solidFill>
                <a:latin typeface="+mn-lt"/>
              </a:rPr>
              <a:t>Deliver new flexibility for the university to help us </a:t>
            </a:r>
            <a:r>
              <a:rPr lang="en-US" sz="2400" b="1" dirty="0">
                <a:solidFill>
                  <a:schemeClr val="tx1"/>
                </a:solidFill>
                <a:latin typeface="+mn-lt"/>
              </a:rPr>
              <a:t>future proof </a:t>
            </a:r>
            <a:r>
              <a:rPr lang="en-US" sz="2400" dirty="0">
                <a:solidFill>
                  <a:schemeClr val="tx1"/>
                </a:solidFill>
                <a:latin typeface="+mn-lt"/>
              </a:rPr>
              <a:t>our </a:t>
            </a:r>
            <a:r>
              <a:rPr lang="en-US" sz="2400" dirty="0" smtClean="0">
                <a:solidFill>
                  <a:schemeClr val="tx1"/>
                </a:solidFill>
                <a:latin typeface="+mn-lt"/>
              </a:rPr>
              <a:t>offerings. </a:t>
            </a:r>
            <a:endParaRPr lang="en-US" sz="2400" dirty="0">
              <a:solidFill>
                <a:schemeClr val="tx1"/>
              </a:solidFill>
              <a:latin typeface="+mn-lt"/>
            </a:endParaRPr>
          </a:p>
          <a:p>
            <a:pPr marL="457200" indent="-457200">
              <a:buFont typeface="+mj-lt"/>
              <a:buAutoNum type="arabicPeriod"/>
            </a:pPr>
            <a:r>
              <a:rPr lang="en-US" sz="2400" dirty="0" smtClean="0">
                <a:solidFill>
                  <a:schemeClr val="tx1"/>
                </a:solidFill>
                <a:latin typeface="+mn-lt"/>
              </a:rPr>
              <a:t>Deliver courses </a:t>
            </a:r>
            <a:r>
              <a:rPr lang="en-US" sz="2400" dirty="0">
                <a:solidFill>
                  <a:schemeClr val="tx1"/>
                </a:solidFill>
                <a:latin typeface="+mn-lt"/>
              </a:rPr>
              <a:t>that are more </a:t>
            </a:r>
            <a:r>
              <a:rPr lang="en-US" sz="2400" b="1" dirty="0">
                <a:solidFill>
                  <a:schemeClr val="tx1"/>
                </a:solidFill>
                <a:latin typeface="+mn-lt"/>
              </a:rPr>
              <a:t>attractive to future </a:t>
            </a:r>
            <a:r>
              <a:rPr lang="en-US" sz="2400" b="1" dirty="0" smtClean="0">
                <a:solidFill>
                  <a:schemeClr val="tx1"/>
                </a:solidFill>
                <a:latin typeface="+mn-lt"/>
              </a:rPr>
              <a:t>students</a:t>
            </a:r>
            <a:r>
              <a:rPr lang="en-US" sz="2400" dirty="0" smtClean="0">
                <a:solidFill>
                  <a:schemeClr val="tx1"/>
                </a:solidFill>
                <a:latin typeface="+mn-lt"/>
              </a:rPr>
              <a:t>. </a:t>
            </a:r>
            <a:endParaRPr lang="en-US" sz="2400" dirty="0">
              <a:solidFill>
                <a:schemeClr val="tx1"/>
              </a:solidFill>
              <a:latin typeface="+mn-lt"/>
            </a:endParaRPr>
          </a:p>
          <a:p>
            <a:pPr marL="457200" indent="-457200">
              <a:buFont typeface="+mj-lt"/>
              <a:buAutoNum type="arabicPeriod"/>
            </a:pPr>
            <a:r>
              <a:rPr lang="en-US" sz="2400" dirty="0">
                <a:solidFill>
                  <a:schemeClr val="tx1"/>
                </a:solidFill>
                <a:latin typeface="+mn-lt"/>
              </a:rPr>
              <a:t>Encourage wider </a:t>
            </a:r>
            <a:r>
              <a:rPr lang="en-US" sz="2400" b="1" dirty="0">
                <a:solidFill>
                  <a:schemeClr val="tx1"/>
                </a:solidFill>
                <a:latin typeface="+mn-lt"/>
              </a:rPr>
              <a:t>access and </a:t>
            </a:r>
            <a:r>
              <a:rPr lang="en-US" sz="2400" b="1" dirty="0" smtClean="0">
                <a:solidFill>
                  <a:schemeClr val="tx1"/>
                </a:solidFill>
                <a:latin typeface="+mn-lt"/>
              </a:rPr>
              <a:t>participation.</a:t>
            </a:r>
          </a:p>
          <a:p>
            <a:pPr marL="457200" indent="-457200">
              <a:buFont typeface="+mj-lt"/>
              <a:buAutoNum type="arabicPeriod"/>
            </a:pPr>
            <a:r>
              <a:rPr lang="en-US" sz="2400" dirty="0" smtClean="0">
                <a:solidFill>
                  <a:schemeClr val="tx1"/>
                </a:solidFill>
                <a:latin typeface="+mn-lt"/>
              </a:rPr>
              <a:t>Build </a:t>
            </a:r>
            <a:r>
              <a:rPr lang="en-US" sz="2400" dirty="0">
                <a:solidFill>
                  <a:schemeClr val="tx1"/>
                </a:solidFill>
                <a:latin typeface="+mn-lt"/>
              </a:rPr>
              <a:t>student </a:t>
            </a:r>
            <a:r>
              <a:rPr lang="en-US" sz="2400" b="1" dirty="0">
                <a:solidFill>
                  <a:schemeClr val="tx1"/>
                </a:solidFill>
                <a:latin typeface="+mn-lt"/>
              </a:rPr>
              <a:t>retention and employability </a:t>
            </a:r>
            <a:r>
              <a:rPr lang="en-US" sz="2400" b="1" dirty="0" smtClean="0">
                <a:solidFill>
                  <a:schemeClr val="tx1"/>
                </a:solidFill>
                <a:latin typeface="+mn-lt"/>
              </a:rPr>
              <a:t>success</a:t>
            </a:r>
            <a:r>
              <a:rPr lang="en-US" sz="2400" dirty="0" smtClean="0">
                <a:solidFill>
                  <a:schemeClr val="tx1"/>
                </a:solidFill>
                <a:latin typeface="+mn-lt"/>
              </a:rPr>
              <a:t>. </a:t>
            </a:r>
            <a:endParaRPr lang="en-US" sz="2400" dirty="0">
              <a:solidFill>
                <a:schemeClr val="tx1"/>
              </a:solidFill>
              <a:latin typeface="+mn-lt"/>
            </a:endParaRPr>
          </a:p>
          <a:p>
            <a:pPr marL="457200" indent="-457200">
              <a:buFont typeface="+mj-lt"/>
              <a:buAutoNum type="arabicPeriod"/>
            </a:pPr>
            <a:r>
              <a:rPr lang="en-US" sz="2400" dirty="0">
                <a:solidFill>
                  <a:schemeClr val="tx1"/>
                </a:solidFill>
                <a:latin typeface="+mn-lt"/>
              </a:rPr>
              <a:t>Provide </a:t>
            </a:r>
            <a:r>
              <a:rPr lang="en-US" sz="2400" b="1" dirty="0">
                <a:solidFill>
                  <a:schemeClr val="tx1"/>
                </a:solidFill>
                <a:latin typeface="+mn-lt"/>
              </a:rPr>
              <a:t>clarity </a:t>
            </a:r>
            <a:r>
              <a:rPr lang="en-US" sz="2400" dirty="0">
                <a:solidFill>
                  <a:schemeClr val="tx1"/>
                </a:solidFill>
                <a:latin typeface="+mn-lt"/>
              </a:rPr>
              <a:t>for </a:t>
            </a:r>
            <a:r>
              <a:rPr lang="en-US" sz="2400" dirty="0" smtClean="0">
                <a:solidFill>
                  <a:schemeClr val="tx1"/>
                </a:solidFill>
                <a:latin typeface="+mn-lt"/>
              </a:rPr>
              <a:t>students</a:t>
            </a:r>
            <a:r>
              <a:rPr lang="en-US" sz="2400" dirty="0">
                <a:solidFill>
                  <a:schemeClr val="tx1"/>
                </a:solidFill>
                <a:latin typeface="+mn-lt"/>
              </a:rPr>
              <a:t>, their families and </a:t>
            </a:r>
            <a:r>
              <a:rPr lang="en-US" sz="2400" dirty="0" smtClean="0">
                <a:solidFill>
                  <a:schemeClr val="tx1"/>
                </a:solidFill>
                <a:latin typeface="+mn-lt"/>
              </a:rPr>
              <a:t>employers. </a:t>
            </a:r>
            <a:endParaRPr lang="en-US" sz="2400" dirty="0">
              <a:solidFill>
                <a:schemeClr val="tx1"/>
              </a:solidFill>
              <a:latin typeface="+mn-lt"/>
            </a:endParaRPr>
          </a:p>
          <a:p>
            <a:pPr marL="457200" indent="-457200">
              <a:spcAft>
                <a:spcPts val="0"/>
              </a:spcAft>
              <a:buFont typeface="+mj-lt"/>
              <a:buAutoNum type="arabicPeriod"/>
            </a:pPr>
            <a:r>
              <a:rPr lang="en-US" sz="2400" dirty="0" smtClean="0">
                <a:solidFill>
                  <a:schemeClr val="tx1"/>
                </a:solidFill>
                <a:latin typeface="+mn-lt"/>
              </a:rPr>
              <a:t>Engage </a:t>
            </a:r>
            <a:r>
              <a:rPr lang="en-US" sz="2400" b="1" dirty="0" smtClean="0">
                <a:solidFill>
                  <a:schemeClr val="tx1"/>
                </a:solidFill>
                <a:latin typeface="+mn-lt"/>
              </a:rPr>
              <a:t>staff and our community </a:t>
            </a:r>
            <a:r>
              <a:rPr lang="en-US" sz="2400" dirty="0" smtClean="0">
                <a:solidFill>
                  <a:schemeClr val="tx1"/>
                </a:solidFill>
                <a:latin typeface="+mn-lt"/>
              </a:rPr>
              <a:t>as contributors to our educational aspirations. </a:t>
            </a:r>
          </a:p>
          <a:p>
            <a:pPr algn="r"/>
            <a:r>
              <a:rPr lang="is-IS" sz="1400" i="1" dirty="0" smtClean="0">
                <a:solidFill>
                  <a:schemeClr val="tx2"/>
                </a:solidFill>
                <a:latin typeface="+mn-lt"/>
              </a:rPr>
              <a:t>(</a:t>
            </a:r>
            <a:r>
              <a:rPr lang="is-IS" sz="1400" i="1" dirty="0">
                <a:solidFill>
                  <a:schemeClr val="tx2"/>
                </a:solidFill>
                <a:latin typeface="+mn-lt"/>
              </a:rPr>
              <a:t>Project Brief: 21st Century Curriculum Renwal)</a:t>
            </a:r>
            <a:endParaRPr lang="en-US" sz="1400" i="1" dirty="0">
              <a:solidFill>
                <a:schemeClr val="tx2"/>
              </a:solidFill>
              <a:latin typeface="+mn-lt"/>
            </a:endParaRPr>
          </a:p>
          <a:p>
            <a:pPr marL="457200" indent="-457200">
              <a:buFont typeface="+mj-lt"/>
              <a:buAutoNum type="arabicPeriod"/>
            </a:pPr>
            <a:endParaRPr lang="en-US" sz="2400" dirty="0" smtClean="0">
              <a:solidFill>
                <a:schemeClr val="tx1"/>
              </a:solidFill>
              <a:latin typeface="+mn-lt"/>
            </a:endParaRPr>
          </a:p>
          <a:p>
            <a:pPr lvl="0"/>
            <a:endParaRPr lang="en-US" sz="2400" dirty="0">
              <a:solidFill>
                <a:schemeClr val="tx2"/>
              </a:solidFill>
              <a:latin typeface="+mn-lt"/>
            </a:endParaRPr>
          </a:p>
        </p:txBody>
      </p:sp>
      <p:sp>
        <p:nvSpPr>
          <p:cNvPr id="8" name="AutoShape 10" descr="Image result for managing expecta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Slide Number Placeholder 2"/>
          <p:cNvSpPr>
            <a:spLocks noGrp="1"/>
          </p:cNvSpPr>
          <p:nvPr>
            <p:ph type="sldNum" sz="quarter" idx="12"/>
          </p:nvPr>
        </p:nvSpPr>
        <p:spPr/>
        <p:txBody>
          <a:bodyPr/>
          <a:lstStyle/>
          <a:p>
            <a:r>
              <a:rPr lang="en-AU" dirty="0" smtClean="0">
                <a:latin typeface="Gotham Narrow Bold" pitchFamily="50" charset="0"/>
              </a:rPr>
              <a:t>PAGE </a:t>
            </a:r>
            <a:fld id="{C9EE3F8F-BFD3-9842-9D76-CADACBFBDD00}" type="slidenum">
              <a:rPr lang="en-AU" smtClean="0">
                <a:latin typeface="Gotham Narrow Bold" pitchFamily="50" charset="0"/>
              </a:rPr>
              <a:pPr/>
              <a:t>3</a:t>
            </a:fld>
            <a:endParaRPr lang="en-AU" dirty="0">
              <a:latin typeface="Gotham Narrow Bold" pitchFamily="50"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1620"/>
          <a:stretch/>
        </p:blipFill>
        <p:spPr>
          <a:xfrm>
            <a:off x="460375" y="1855961"/>
            <a:ext cx="3586524" cy="4440725"/>
          </a:xfrm>
          <a:prstGeom prst="rect">
            <a:avLst/>
          </a:prstGeom>
        </p:spPr>
      </p:pic>
    </p:spTree>
    <p:extLst>
      <p:ext uri="{BB962C8B-B14F-4D97-AF65-F5344CB8AC3E}">
        <p14:creationId xmlns:p14="http://schemas.microsoft.com/office/powerpoint/2010/main" val="2134520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853" y="6019148"/>
            <a:ext cx="5375225" cy="553546"/>
          </a:xfrm>
        </p:spPr>
        <p:txBody>
          <a:bodyPr/>
          <a:lstStyle/>
          <a:p>
            <a:r>
              <a:rPr lang="en-US" sz="1800" b="1" dirty="0" smtClean="0">
                <a:latin typeface="Tw Cen MT" panose="020B0602020104020603" pitchFamily="34" charset="0"/>
                <a:cs typeface="Gill Sans"/>
              </a:rPr>
              <a:t>Further </a:t>
            </a:r>
            <a:r>
              <a:rPr lang="en-US" sz="1800" b="1" dirty="0">
                <a:latin typeface="Tw Cen MT" panose="020B0602020104020603" pitchFamily="34" charset="0"/>
                <a:cs typeface="Gill Sans"/>
              </a:rPr>
              <a:t>info: </a:t>
            </a:r>
            <a:r>
              <a:rPr lang="en-US" sz="1800" b="1" dirty="0" smtClean="0">
                <a:latin typeface="Tw Cen MT" panose="020B0602020104020603" pitchFamily="34" charset="0"/>
                <a:cs typeface="Gill Sans"/>
              </a:rPr>
              <a:t>www.westernsydney.edu.au/21c</a:t>
            </a:r>
            <a:endParaRPr lang="en-US" sz="1800" b="1" dirty="0">
              <a:latin typeface="Tw Cen MT" panose="020B0602020104020603" pitchFamily="34" charset="0"/>
              <a:cs typeface="Gill Sans"/>
            </a:endParaRPr>
          </a:p>
        </p:txBody>
      </p:sp>
      <p:grpSp>
        <p:nvGrpSpPr>
          <p:cNvPr id="3" name="Group 2"/>
          <p:cNvGrpSpPr/>
          <p:nvPr/>
        </p:nvGrpSpPr>
        <p:grpSpPr>
          <a:xfrm>
            <a:off x="6118218" y="2261647"/>
            <a:ext cx="5679244" cy="3722193"/>
            <a:chOff x="5968388" y="2472714"/>
            <a:chExt cx="5679244" cy="3722193"/>
          </a:xfrm>
        </p:grpSpPr>
        <p:sp>
          <p:nvSpPr>
            <p:cNvPr id="4" name="Rectangle 3"/>
            <p:cNvSpPr/>
            <p:nvPr/>
          </p:nvSpPr>
          <p:spPr>
            <a:xfrm>
              <a:off x="5968388" y="2472714"/>
              <a:ext cx="2308509" cy="1901578"/>
            </a:xfrm>
            <a:prstGeom prst="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w Cen MT" panose="020B0602020104020603" pitchFamily="34" charset="0"/>
                  <a:cs typeface="Gill Sans"/>
                </a:rPr>
                <a:t>1. Planning &amp; Analysis</a:t>
              </a:r>
              <a:br>
                <a:rPr lang="en-US" sz="2400" dirty="0" smtClean="0">
                  <a:solidFill>
                    <a:srgbClr val="FFFFFF"/>
                  </a:solidFill>
                  <a:latin typeface="Tw Cen MT" panose="020B0602020104020603" pitchFamily="34" charset="0"/>
                  <a:cs typeface="Gill Sans"/>
                </a:rPr>
              </a:br>
              <a:r>
                <a:rPr lang="en-US" dirty="0" smtClean="0">
                  <a:solidFill>
                    <a:srgbClr val="FFFFFF"/>
                  </a:solidFill>
                  <a:latin typeface="Tw Cen MT" panose="020B0602020104020603" pitchFamily="34" charset="0"/>
                  <a:cs typeface="Gill Sans"/>
                </a:rPr>
                <a:t>(Jan 2017 -</a:t>
              </a:r>
            </a:p>
            <a:p>
              <a:pPr algn="ctr"/>
              <a:r>
                <a:rPr lang="en-US" dirty="0" smtClean="0">
                  <a:solidFill>
                    <a:srgbClr val="FFFFFF"/>
                  </a:solidFill>
                  <a:latin typeface="Tw Cen MT" panose="020B0602020104020603" pitchFamily="34" charset="0"/>
                  <a:cs typeface="Gill Sans"/>
                </a:rPr>
                <a:t>June 2017)</a:t>
              </a:r>
              <a:endParaRPr lang="en-US" dirty="0">
                <a:solidFill>
                  <a:srgbClr val="FFFFFF"/>
                </a:solidFill>
                <a:latin typeface="Tw Cen MT" panose="020B0602020104020603" pitchFamily="34" charset="0"/>
                <a:cs typeface="Gill Sans"/>
              </a:endParaRPr>
            </a:p>
          </p:txBody>
        </p:sp>
        <p:sp>
          <p:nvSpPr>
            <p:cNvPr id="7" name="Rectangle 6"/>
            <p:cNvSpPr/>
            <p:nvPr/>
          </p:nvSpPr>
          <p:spPr>
            <a:xfrm>
              <a:off x="5968388" y="4374292"/>
              <a:ext cx="2803274" cy="1820615"/>
            </a:xfrm>
            <a:prstGeom prst="rect">
              <a:avLst/>
            </a:prstGeom>
            <a:solidFill>
              <a:srgbClr val="0070C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w Cen MT" panose="020B0602020104020603" pitchFamily="34" charset="0"/>
                  <a:cs typeface="Gill Sans"/>
                </a:rPr>
                <a:t>2. School </a:t>
              </a:r>
            </a:p>
            <a:p>
              <a:pPr algn="ctr"/>
              <a:r>
                <a:rPr lang="en-US" sz="2400" dirty="0" smtClean="0">
                  <a:latin typeface="Tw Cen MT" panose="020B0602020104020603" pitchFamily="34" charset="0"/>
                  <a:cs typeface="Gill Sans"/>
                </a:rPr>
                <a:t>Curriculum Pilots</a:t>
              </a:r>
              <a:br>
                <a:rPr lang="en-US" sz="2400" dirty="0" smtClean="0">
                  <a:latin typeface="Tw Cen MT" panose="020B0602020104020603" pitchFamily="34" charset="0"/>
                  <a:cs typeface="Gill Sans"/>
                </a:rPr>
              </a:br>
              <a:r>
                <a:rPr lang="en-US" dirty="0" smtClean="0">
                  <a:latin typeface="Tw Cen MT" panose="020B0602020104020603" pitchFamily="34" charset="0"/>
                  <a:cs typeface="Gill Sans"/>
                </a:rPr>
                <a:t>(July 2017 - Feb 2018)</a:t>
              </a:r>
              <a:endParaRPr lang="en-US" dirty="0">
                <a:latin typeface="Tw Cen MT" panose="020B0602020104020603" pitchFamily="34" charset="0"/>
                <a:cs typeface="Gill Sans"/>
              </a:endParaRPr>
            </a:p>
          </p:txBody>
        </p:sp>
        <p:sp>
          <p:nvSpPr>
            <p:cNvPr id="17" name="Rectangle 16"/>
            <p:cNvSpPr/>
            <p:nvPr/>
          </p:nvSpPr>
          <p:spPr>
            <a:xfrm>
              <a:off x="8276898" y="2472715"/>
              <a:ext cx="3354418" cy="1226489"/>
            </a:xfrm>
            <a:prstGeom prst="rect">
              <a:avLst/>
            </a:prstGeom>
            <a:solidFill>
              <a:schemeClr val="accent2"/>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latin typeface="Tw Cen MT" panose="020B0602020104020603" pitchFamily="34" charset="0"/>
                  <a:cs typeface="Gill Sans"/>
                </a:rPr>
                <a:t>3. Future of Work</a:t>
              </a:r>
              <a:br>
                <a:rPr lang="en-US" sz="2400" dirty="0" smtClean="0">
                  <a:solidFill>
                    <a:schemeClr val="bg1"/>
                  </a:solidFill>
                  <a:latin typeface="Tw Cen MT" panose="020B0602020104020603" pitchFamily="34" charset="0"/>
                  <a:cs typeface="Gill Sans"/>
                </a:rPr>
              </a:br>
              <a:r>
                <a:rPr lang="en-US" dirty="0" smtClean="0">
                  <a:solidFill>
                    <a:schemeClr val="bg1"/>
                  </a:solidFill>
                  <a:latin typeface="Tw Cen MT" panose="020B0602020104020603" pitchFamily="34" charset="0"/>
                  <a:cs typeface="Gill Sans"/>
                </a:rPr>
                <a:t>(Aug 2017-</a:t>
              </a:r>
            </a:p>
            <a:p>
              <a:pPr algn="ctr"/>
              <a:r>
                <a:rPr lang="en-US" dirty="0" smtClean="0">
                  <a:solidFill>
                    <a:schemeClr val="bg1"/>
                  </a:solidFill>
                  <a:latin typeface="Tw Cen MT" panose="020B0602020104020603" pitchFamily="34" charset="0"/>
                  <a:cs typeface="Gill Sans"/>
                </a:rPr>
                <a:t>June 2019)</a:t>
              </a:r>
              <a:endParaRPr lang="en-US" dirty="0">
                <a:solidFill>
                  <a:schemeClr val="bg1"/>
                </a:solidFill>
                <a:latin typeface="Tw Cen MT" panose="020B0602020104020603" pitchFamily="34" charset="0"/>
                <a:cs typeface="Gill Sans"/>
              </a:endParaRPr>
            </a:p>
          </p:txBody>
        </p:sp>
        <p:sp>
          <p:nvSpPr>
            <p:cNvPr id="19" name="Rectangle 18"/>
            <p:cNvSpPr/>
            <p:nvPr/>
          </p:nvSpPr>
          <p:spPr>
            <a:xfrm>
              <a:off x="8771662" y="4374292"/>
              <a:ext cx="2875970" cy="1820615"/>
            </a:xfrm>
            <a:prstGeom prst="rect">
              <a:avLst/>
            </a:prstGeom>
            <a:solidFill>
              <a:srgbClr val="92D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w Cen MT" panose="020B0602020104020603" pitchFamily="34" charset="0"/>
                  <a:cs typeface="Gill Sans"/>
                </a:rPr>
                <a:t>4. Flagship </a:t>
              </a:r>
            </a:p>
            <a:p>
              <a:pPr algn="ctr"/>
              <a:r>
                <a:rPr lang="en-US" sz="2400" dirty="0">
                  <a:latin typeface="Tw Cen MT" panose="020B0602020104020603" pitchFamily="34" charset="0"/>
                  <a:cs typeface="Gill Sans"/>
                </a:rPr>
                <a:t>Curriculum Projects</a:t>
              </a:r>
              <a:br>
                <a:rPr lang="en-US" sz="2400" dirty="0">
                  <a:latin typeface="Tw Cen MT" panose="020B0602020104020603" pitchFamily="34" charset="0"/>
                  <a:cs typeface="Gill Sans"/>
                </a:rPr>
              </a:br>
              <a:r>
                <a:rPr lang="en-US" dirty="0">
                  <a:latin typeface="Tw Cen MT" panose="020B0602020104020603" pitchFamily="34" charset="0"/>
                  <a:cs typeface="Gill Sans"/>
                </a:rPr>
                <a:t>(Nov </a:t>
              </a:r>
              <a:r>
                <a:rPr lang="en-US" dirty="0" smtClean="0">
                  <a:latin typeface="Tw Cen MT" panose="020B0602020104020603" pitchFamily="34" charset="0"/>
                  <a:cs typeface="Gill Sans"/>
                </a:rPr>
                <a:t>2017 - Feb </a:t>
              </a:r>
              <a:r>
                <a:rPr lang="en-US" dirty="0">
                  <a:latin typeface="Tw Cen MT" panose="020B0602020104020603" pitchFamily="34" charset="0"/>
                  <a:cs typeface="Gill Sans"/>
                </a:rPr>
                <a:t>2019)</a:t>
              </a:r>
            </a:p>
          </p:txBody>
        </p:sp>
        <p:sp>
          <p:nvSpPr>
            <p:cNvPr id="21" name="Rectangle 20"/>
            <p:cNvSpPr/>
            <p:nvPr/>
          </p:nvSpPr>
          <p:spPr>
            <a:xfrm>
              <a:off x="7693572" y="3699204"/>
              <a:ext cx="3937744" cy="1029759"/>
            </a:xfrm>
            <a:prstGeom prst="rect">
              <a:avLst/>
            </a:prstGeom>
            <a:solidFill>
              <a:schemeClr val="accent4">
                <a:lumMod val="60000"/>
                <a:lumOff val="4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w Cen MT" panose="020B0602020104020603" pitchFamily="34" charset="0"/>
                  <a:cs typeface="Gill Sans"/>
                </a:rPr>
                <a:t>5. Integrate &amp; Optimize</a:t>
              </a:r>
            </a:p>
            <a:p>
              <a:pPr algn="ctr"/>
              <a:r>
                <a:rPr lang="en-US" dirty="0" smtClean="0">
                  <a:solidFill>
                    <a:srgbClr val="FFFFFF"/>
                  </a:solidFill>
                  <a:latin typeface="Tw Cen MT" panose="020B0602020104020603" pitchFamily="34" charset="0"/>
                  <a:cs typeface="Gill Sans"/>
                </a:rPr>
                <a:t>(Mar 2017- Dec 2020)</a:t>
              </a:r>
              <a:endParaRPr lang="en-US" dirty="0">
                <a:solidFill>
                  <a:srgbClr val="FFFFFF"/>
                </a:solidFill>
                <a:latin typeface="Tw Cen MT" panose="020B0602020104020603" pitchFamily="34" charset="0"/>
                <a:cs typeface="Gill Sans"/>
              </a:endParaRPr>
            </a:p>
          </p:txBody>
        </p:sp>
      </p:grpSp>
      <p:sp>
        <p:nvSpPr>
          <p:cNvPr id="8" name="Title 1"/>
          <p:cNvSpPr txBox="1">
            <a:spLocks/>
          </p:cNvSpPr>
          <p:nvPr/>
        </p:nvSpPr>
        <p:spPr>
          <a:xfrm>
            <a:off x="503853" y="601486"/>
            <a:ext cx="11721797" cy="687634"/>
          </a:xfrm>
          <a:prstGeom prst="rect">
            <a:avLst/>
          </a:prstGeom>
        </p:spPr>
        <p:txBody>
          <a:bodyPr vert="horz" lIns="0" tIns="0" rIns="0" bIns="0" rtlCol="0" anchor="t">
            <a:noAutofit/>
          </a:bodyPr>
          <a:lstStyle>
            <a:lvl1pPr algn="l" defTabSz="914400" rtl="0" eaLnBrk="1" latinLnBrk="0" hangingPunct="1">
              <a:lnSpc>
                <a:spcPts val="2700"/>
              </a:lnSpc>
              <a:spcBef>
                <a:spcPct val="0"/>
              </a:spcBef>
              <a:buNone/>
              <a:defRPr sz="2500" kern="1200">
                <a:solidFill>
                  <a:schemeClr val="tx2"/>
                </a:solidFill>
                <a:latin typeface="Chronicle Text G1" pitchFamily="50" charset="0"/>
                <a:ea typeface="+mj-ea"/>
                <a:cs typeface="+mj-cs"/>
              </a:defRPr>
            </a:lvl1pPr>
          </a:lstStyle>
          <a:p>
            <a:r>
              <a:rPr lang="en-US" sz="3600" b="1" dirty="0" smtClean="0">
                <a:latin typeface="Tw Cen MT" panose="020B0602020104020603" pitchFamily="34" charset="0"/>
                <a:cs typeface="Gill Sans"/>
              </a:rPr>
              <a:t>21</a:t>
            </a:r>
            <a:r>
              <a:rPr lang="en-US" sz="3600" b="1" baseline="30000" dirty="0" smtClean="0">
                <a:latin typeface="Tw Cen MT" panose="020B0602020104020603" pitchFamily="34" charset="0"/>
                <a:cs typeface="Gill Sans"/>
              </a:rPr>
              <a:t>st</a:t>
            </a:r>
            <a:r>
              <a:rPr lang="en-US" sz="3600" b="1" dirty="0" smtClean="0">
                <a:latin typeface="Tw Cen MT" panose="020B0602020104020603" pitchFamily="34" charset="0"/>
                <a:cs typeface="Gill Sans"/>
              </a:rPr>
              <a:t> Century Curriculum Project</a:t>
            </a:r>
          </a:p>
        </p:txBody>
      </p:sp>
      <p:sp>
        <p:nvSpPr>
          <p:cNvPr id="9" name="TextBox 8"/>
          <p:cNvSpPr txBox="1"/>
          <p:nvPr/>
        </p:nvSpPr>
        <p:spPr>
          <a:xfrm>
            <a:off x="383073" y="1338317"/>
            <a:ext cx="5375225" cy="4170372"/>
          </a:xfrm>
          <a:prstGeom prst="rect">
            <a:avLst/>
          </a:prstGeom>
          <a:noFill/>
        </p:spPr>
        <p:txBody>
          <a:bodyPr wrap="square" rtlCol="0">
            <a:spAutoFit/>
          </a:bodyPr>
          <a:lstStyle/>
          <a:p>
            <a:pPr algn="ctr">
              <a:spcAft>
                <a:spcPts val="600"/>
              </a:spcAft>
            </a:pPr>
            <a:r>
              <a:rPr lang="en-US" sz="3600" b="1" dirty="0" smtClean="0">
                <a:solidFill>
                  <a:schemeClr val="tx2"/>
                </a:solidFill>
                <a:latin typeface="Tw Cen MT" panose="020B0602020104020603" pitchFamily="34" charset="0"/>
                <a:cs typeface="Gill Sans"/>
              </a:rPr>
              <a:t>Four strands of work</a:t>
            </a:r>
          </a:p>
          <a:p>
            <a:pPr algn="ctr">
              <a:spcAft>
                <a:spcPts val="600"/>
              </a:spcAft>
            </a:pPr>
            <a:endParaRPr lang="en-US" sz="800" b="1" dirty="0" smtClean="0">
              <a:solidFill>
                <a:schemeClr val="bg2">
                  <a:lumMod val="50000"/>
                </a:schemeClr>
              </a:solidFill>
              <a:latin typeface="Tw Cen MT" panose="020B0602020104020603" pitchFamily="34" charset="0"/>
              <a:cs typeface="Gill Sans"/>
            </a:endParaRPr>
          </a:p>
          <a:p>
            <a:pPr marL="514350" indent="-514350">
              <a:spcAft>
                <a:spcPts val="600"/>
              </a:spcAft>
              <a:buFont typeface="+mj-lt"/>
              <a:buAutoNum type="arabicPeriod"/>
            </a:pPr>
            <a:r>
              <a:rPr lang="en-US" sz="2800" dirty="0" smtClean="0">
                <a:cs typeface="Gill Sans"/>
              </a:rPr>
              <a:t>Strengthen current degrees.</a:t>
            </a:r>
          </a:p>
          <a:p>
            <a:pPr marL="514350" indent="-514350">
              <a:spcAft>
                <a:spcPts val="600"/>
              </a:spcAft>
              <a:buFont typeface="+mj-lt"/>
              <a:buAutoNum type="arabicPeriod"/>
            </a:pPr>
            <a:r>
              <a:rPr lang="en-US" sz="2800" dirty="0" smtClean="0">
                <a:cs typeface="Gill Sans"/>
              </a:rPr>
              <a:t>Create new future-facing degrees and new curriculum elements.</a:t>
            </a:r>
          </a:p>
          <a:p>
            <a:pPr marL="514350" indent="-514350">
              <a:spcAft>
                <a:spcPts val="600"/>
              </a:spcAft>
              <a:buFont typeface="+mj-lt"/>
              <a:buAutoNum type="arabicPeriod"/>
            </a:pPr>
            <a:r>
              <a:rPr lang="en-US" sz="2800" dirty="0" smtClean="0">
                <a:cs typeface="Gill Sans"/>
              </a:rPr>
              <a:t>Develop alternative credentials.</a:t>
            </a:r>
          </a:p>
          <a:p>
            <a:pPr marL="514350" indent="-514350">
              <a:spcAft>
                <a:spcPts val="600"/>
              </a:spcAft>
              <a:buFont typeface="+mj-lt"/>
              <a:buAutoNum type="arabicPeriod"/>
            </a:pPr>
            <a:r>
              <a:rPr lang="en-US" sz="2800" dirty="0" smtClean="0">
                <a:cs typeface="Gill Sans"/>
              </a:rPr>
              <a:t>Future proof institutional capacity for curriculum renewal.</a:t>
            </a:r>
            <a:endParaRPr lang="en-US" sz="2800" dirty="0">
              <a:cs typeface="Gill Sans"/>
            </a:endParaRPr>
          </a:p>
        </p:txBody>
      </p:sp>
      <p:sp>
        <p:nvSpPr>
          <p:cNvPr id="5" name="TextBox 4"/>
          <p:cNvSpPr txBox="1"/>
          <p:nvPr/>
        </p:nvSpPr>
        <p:spPr>
          <a:xfrm>
            <a:off x="5879078" y="1338317"/>
            <a:ext cx="5656202" cy="923330"/>
          </a:xfrm>
          <a:prstGeom prst="rect">
            <a:avLst/>
          </a:prstGeom>
          <a:noFill/>
        </p:spPr>
        <p:txBody>
          <a:bodyPr wrap="square" rtlCol="0">
            <a:spAutoFit/>
          </a:bodyPr>
          <a:lstStyle/>
          <a:p>
            <a:pPr algn="ctr"/>
            <a:r>
              <a:rPr lang="en-US" sz="3600" b="1" dirty="0" smtClean="0">
                <a:solidFill>
                  <a:schemeClr val="tx2"/>
                </a:solidFill>
                <a:latin typeface="Tw Cen MT" panose="020B0602020104020603" pitchFamily="34" charset="0"/>
                <a:cs typeface="Gill Sans"/>
              </a:rPr>
              <a:t>Five Initiatives </a:t>
            </a:r>
            <a:endParaRPr lang="en-US" sz="3600" b="1" dirty="0">
              <a:solidFill>
                <a:schemeClr val="tx2"/>
              </a:solidFill>
              <a:latin typeface="Tw Cen MT" panose="020B0602020104020603" pitchFamily="34" charset="0"/>
              <a:cs typeface="Gill Sans"/>
            </a:endParaRPr>
          </a:p>
          <a:p>
            <a:endParaRPr lang="en-AU" dirty="0"/>
          </a:p>
        </p:txBody>
      </p:sp>
      <p:sp>
        <p:nvSpPr>
          <p:cNvPr id="6" name="Slide Number Placeholder 5"/>
          <p:cNvSpPr>
            <a:spLocks noGrp="1"/>
          </p:cNvSpPr>
          <p:nvPr>
            <p:ph type="sldNum" sz="quarter" idx="12"/>
          </p:nvPr>
        </p:nvSpPr>
        <p:spPr/>
        <p:txBody>
          <a:bodyPr/>
          <a:lstStyle/>
          <a:p>
            <a:r>
              <a:rPr lang="en-AU" smtClean="0">
                <a:latin typeface="Gotham Narrow Bold" pitchFamily="50" charset="0"/>
              </a:rPr>
              <a:t>PAGE </a:t>
            </a:r>
            <a:fld id="{C9EE3F8F-BFD3-9842-9D76-CADACBFBDD00}" type="slidenum">
              <a:rPr lang="en-AU" smtClean="0">
                <a:latin typeface="Gotham Narrow Bold" pitchFamily="50" charset="0"/>
              </a:rPr>
              <a:pPr/>
              <a:t>4</a:t>
            </a:fld>
            <a:endParaRPr lang="en-AU" dirty="0">
              <a:latin typeface="Gotham Narrow Bold" pitchFamily="50" charset="0"/>
            </a:endParaRPr>
          </a:p>
        </p:txBody>
      </p:sp>
    </p:spTree>
    <p:extLst>
      <p:ext uri="{BB962C8B-B14F-4D97-AF65-F5344CB8AC3E}">
        <p14:creationId xmlns:p14="http://schemas.microsoft.com/office/powerpoint/2010/main" val="16180089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035" y="1179055"/>
            <a:ext cx="1905000" cy="190500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51186" t="12313" r="1034" b="38777"/>
          <a:stretch/>
        </p:blipFill>
        <p:spPr>
          <a:xfrm>
            <a:off x="7437576" y="3858862"/>
            <a:ext cx="4657014" cy="2681509"/>
          </a:xfrm>
          <a:prstGeom prst="rect">
            <a:avLst/>
          </a:prstGeom>
        </p:spPr>
      </p:pic>
      <p:sp>
        <p:nvSpPr>
          <p:cNvPr id="2" name="Title 1"/>
          <p:cNvSpPr>
            <a:spLocks noGrp="1"/>
          </p:cNvSpPr>
          <p:nvPr>
            <p:ph type="title"/>
          </p:nvPr>
        </p:nvSpPr>
        <p:spPr>
          <a:xfrm>
            <a:off x="414528" y="516872"/>
            <a:ext cx="11680062" cy="860961"/>
          </a:xfrm>
        </p:spPr>
        <p:txBody>
          <a:bodyPr>
            <a:normAutofit fontScale="90000"/>
          </a:bodyPr>
          <a:lstStyle/>
          <a:p>
            <a:pPr>
              <a:lnSpc>
                <a:spcPct val="100000"/>
              </a:lnSpc>
            </a:pPr>
            <a:r>
              <a:rPr lang="en-US" sz="3600" b="1" dirty="0">
                <a:latin typeface="Tw Cen MT" panose="020B0602020104020603" pitchFamily="34" charset="0"/>
                <a:cs typeface="+mn-cs"/>
              </a:rPr>
              <a:t>Leveraging Our Partnerships to offer aspirational </a:t>
            </a:r>
            <a:br>
              <a:rPr lang="en-US" sz="3600" b="1" dirty="0">
                <a:latin typeface="Tw Cen MT" panose="020B0602020104020603" pitchFamily="34" charset="0"/>
                <a:cs typeface="+mn-cs"/>
              </a:rPr>
            </a:br>
            <a:r>
              <a:rPr lang="en-US" sz="3600" b="1" dirty="0">
                <a:latin typeface="Tw Cen MT" panose="020B0602020104020603" pitchFamily="34" charset="0"/>
                <a:cs typeface="+mn-cs"/>
              </a:rPr>
              <a:t>Signature Learning Experiences</a:t>
            </a:r>
            <a:r>
              <a:rPr lang="en-US" dirty="0" smtClean="0"/>
              <a:t/>
            </a:r>
            <a:br>
              <a:rPr lang="en-US" dirty="0" smtClean="0"/>
            </a:br>
            <a:endParaRPr lang="en-US" dirty="0"/>
          </a:p>
        </p:txBody>
      </p:sp>
      <p:sp>
        <p:nvSpPr>
          <p:cNvPr id="6" name="Slide Number Placeholder 5"/>
          <p:cNvSpPr>
            <a:spLocks noGrp="1"/>
          </p:cNvSpPr>
          <p:nvPr>
            <p:ph type="sldNum" sz="quarter" idx="12"/>
          </p:nvPr>
        </p:nvSpPr>
        <p:spPr/>
        <p:txBody>
          <a:bodyPr/>
          <a:lstStyle/>
          <a:p>
            <a:r>
              <a:rPr lang="en-AU" dirty="0" smtClean="0">
                <a:latin typeface="Gotham Narrow Bold" pitchFamily="50" charset="0"/>
              </a:rPr>
              <a:t>PAGE </a:t>
            </a:r>
            <a:fld id="{C9EE3F8F-BFD3-9842-9D76-CADACBFBDD00}" type="slidenum">
              <a:rPr lang="en-AU" smtClean="0">
                <a:latin typeface="Gotham Narrow Bold" pitchFamily="50" charset="0"/>
              </a:rPr>
              <a:pPr/>
              <a:t>5</a:t>
            </a:fld>
            <a:endParaRPr lang="en-AU" dirty="0">
              <a:latin typeface="Gotham Narrow Bold" pitchFamily="50" charset="0"/>
            </a:endParaRPr>
          </a:p>
        </p:txBody>
      </p:sp>
      <p:sp>
        <p:nvSpPr>
          <p:cNvPr id="15" name="Rectangle 14"/>
          <p:cNvSpPr/>
          <p:nvPr/>
        </p:nvSpPr>
        <p:spPr>
          <a:xfrm>
            <a:off x="-41622" y="4975953"/>
            <a:ext cx="4563407" cy="1938992"/>
          </a:xfrm>
          <a:prstGeom prst="rect">
            <a:avLst/>
          </a:prstGeom>
          <a:noFill/>
        </p:spPr>
        <p:txBody>
          <a:bodyPr wrap="square" lIns="91440" tIns="45720" rIns="91440" bIns="45720">
            <a:spAutoFit/>
          </a:bodyPr>
          <a:lstStyle/>
          <a:p>
            <a:pPr algn="ctr"/>
            <a:r>
              <a:rPr lang="en-US" sz="4000" dirty="0" smtClean="0">
                <a:ln w="0"/>
                <a:solidFill>
                  <a:schemeClr val="tx2"/>
                </a:solidFill>
                <a:effectLst>
                  <a:outerShdw blurRad="38100" dist="19050" dir="2700000" algn="tl" rotWithShape="0">
                    <a:schemeClr val="dk1">
                      <a:alpha val="40000"/>
                    </a:schemeClr>
                  </a:outerShdw>
                </a:effectLst>
              </a:rPr>
              <a:t>Western Sydney Research Institutes</a:t>
            </a:r>
          </a:p>
          <a:p>
            <a:pPr algn="ctr"/>
            <a:endParaRPr lang="en-US" sz="4000" b="1" cap="none" spc="0" dirty="0">
              <a:ln w="22225">
                <a:solidFill>
                  <a:schemeClr val="accent2"/>
                </a:solidFill>
                <a:prstDash val="solid"/>
              </a:ln>
              <a:solidFill>
                <a:schemeClr val="accent2">
                  <a:lumMod val="40000"/>
                  <a:lumOff val="60000"/>
                </a:schemeClr>
              </a:solidFill>
              <a:effectLst/>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5716" y="1925851"/>
            <a:ext cx="3886335" cy="100316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769" y="2136851"/>
            <a:ext cx="2472829" cy="247282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8588" y="3284150"/>
            <a:ext cx="3414762" cy="73073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5745" y="3978215"/>
            <a:ext cx="1904108" cy="1904108"/>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7992" y="5921626"/>
            <a:ext cx="2543722" cy="654762"/>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r="17548"/>
          <a:stretch/>
        </p:blipFill>
        <p:spPr>
          <a:xfrm>
            <a:off x="10644821" y="1866766"/>
            <a:ext cx="1022581" cy="1417384"/>
          </a:xfrm>
          <a:prstGeom prst="rect">
            <a:avLst/>
          </a:prstGeom>
        </p:spPr>
      </p:pic>
    </p:spTree>
    <p:extLst>
      <p:ext uri="{BB962C8B-B14F-4D97-AF65-F5344CB8AC3E}">
        <p14:creationId xmlns:p14="http://schemas.microsoft.com/office/powerpoint/2010/main" val="783770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75558"/>
            <a:ext cx="8988425" cy="814161"/>
          </a:xfrm>
        </p:spPr>
        <p:txBody>
          <a:bodyPr>
            <a:normAutofit/>
          </a:bodyPr>
          <a:lstStyle/>
          <a:p>
            <a:pPr>
              <a:lnSpc>
                <a:spcPct val="100000"/>
              </a:lnSpc>
            </a:pPr>
            <a:r>
              <a:rPr lang="en-US" sz="3600" b="1" dirty="0" smtClean="0">
                <a:latin typeface="Tw Cen MT" panose="020B0602020104020603" pitchFamily="34" charset="0"/>
                <a:cs typeface="Gill Sans"/>
              </a:rPr>
              <a:t>Flagship Curriculum Projects</a:t>
            </a:r>
            <a:endParaRPr lang="en-US" dirty="0"/>
          </a:p>
        </p:txBody>
      </p:sp>
      <p:sp>
        <p:nvSpPr>
          <p:cNvPr id="8" name="AutoShape 10" descr="Image result for managing expecta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TextBox 4"/>
          <p:cNvSpPr txBox="1"/>
          <p:nvPr/>
        </p:nvSpPr>
        <p:spPr>
          <a:xfrm>
            <a:off x="353567" y="1252150"/>
            <a:ext cx="5406210" cy="5170646"/>
          </a:xfrm>
          <a:prstGeom prst="rect">
            <a:avLst/>
          </a:prstGeom>
          <a:noFill/>
        </p:spPr>
        <p:txBody>
          <a:bodyPr wrap="square" rtlCol="0">
            <a:spAutoFit/>
          </a:bodyPr>
          <a:lstStyle/>
          <a:p>
            <a:pPr algn="just">
              <a:spcAft>
                <a:spcPts val="600"/>
              </a:spcAft>
            </a:pPr>
            <a:r>
              <a:rPr lang="en-AU" sz="2000" dirty="0" smtClean="0"/>
              <a:t>Supports the development of new:</a:t>
            </a:r>
          </a:p>
          <a:p>
            <a:pPr marL="952500" lvl="2" indent="-342900" algn="just">
              <a:buFont typeface="Arial" panose="020B0604020202020204" pitchFamily="34" charset="0"/>
              <a:buChar char="•"/>
            </a:pPr>
            <a:r>
              <a:rPr lang="en-AU" sz="2000" dirty="0"/>
              <a:t>Learning pods (boot camps, modules);</a:t>
            </a:r>
          </a:p>
          <a:p>
            <a:pPr marL="952500" lvl="2" indent="-342900" algn="just">
              <a:buFont typeface="Arial" panose="020B0604020202020204" pitchFamily="34" charset="0"/>
              <a:buChar char="•"/>
            </a:pPr>
            <a:r>
              <a:rPr lang="en-AU" sz="2000" dirty="0"/>
              <a:t>‘Accelerator’ units;</a:t>
            </a:r>
          </a:p>
          <a:p>
            <a:pPr marL="952500" lvl="2" indent="-342900" algn="just">
              <a:buFont typeface="Arial" panose="020B0604020202020204" pitchFamily="34" charset="0"/>
              <a:buChar char="•"/>
            </a:pPr>
            <a:r>
              <a:rPr lang="en-AU" sz="2000" dirty="0"/>
              <a:t>‘Advantage’ majors and sub-majors; and  </a:t>
            </a:r>
          </a:p>
          <a:p>
            <a:pPr marL="952500" lvl="2" indent="-342900" algn="just">
              <a:spcAft>
                <a:spcPts val="600"/>
              </a:spcAft>
              <a:buFont typeface="Arial" panose="020B0604020202020204" pitchFamily="34" charset="0"/>
              <a:buChar char="•"/>
            </a:pPr>
            <a:r>
              <a:rPr lang="en-AU" sz="2000" dirty="0"/>
              <a:t>‘21C Futures’ degrees</a:t>
            </a:r>
          </a:p>
          <a:p>
            <a:pPr algn="just"/>
            <a:endParaRPr lang="en-AU" sz="2000" dirty="0" smtClean="0"/>
          </a:p>
          <a:p>
            <a:pPr algn="just"/>
            <a:r>
              <a:rPr lang="en-AU" sz="2000" dirty="0" smtClean="0"/>
              <a:t>These new curriculum elements will be co-created and offer students the capacity to add breadth and meaningful depth to their higher education experiences to increase their career success.</a:t>
            </a:r>
          </a:p>
          <a:p>
            <a:pPr algn="just"/>
            <a:endParaRPr lang="en-AU" sz="2000" dirty="0"/>
          </a:p>
          <a:p>
            <a:pPr marL="342900" indent="-342900" algn="just">
              <a:buFont typeface="Arial" charset="0"/>
              <a:buChar char="•"/>
            </a:pPr>
            <a:r>
              <a:rPr lang="en-AU" sz="2000" dirty="0"/>
              <a:t>Alternative pathways</a:t>
            </a:r>
          </a:p>
          <a:p>
            <a:pPr marL="342900" indent="-342900" algn="just">
              <a:buFont typeface="Arial" charset="0"/>
              <a:buChar char="•"/>
            </a:pPr>
            <a:r>
              <a:rPr lang="en-AU" sz="2000" dirty="0"/>
              <a:t>Alternative credentials</a:t>
            </a:r>
          </a:p>
          <a:p>
            <a:pPr algn="just"/>
            <a:endParaRPr lang="en-AU" sz="3200" dirty="0"/>
          </a:p>
          <a:p>
            <a:pPr algn="ctr">
              <a:spcAft>
                <a:spcPts val="600"/>
              </a:spcAft>
            </a:pPr>
            <a:r>
              <a:rPr lang="en-AU" sz="2800" b="1" dirty="0" smtClean="0">
                <a:solidFill>
                  <a:schemeClr val="bg2">
                    <a:lumMod val="50000"/>
                  </a:schemeClr>
                </a:solidFill>
                <a:latin typeface="Tw Cen MT" panose="020B0602020104020603" pitchFamily="34" charset="0"/>
                <a:cs typeface="Gill Sans"/>
              </a:rPr>
              <a:t>EOI </a:t>
            </a:r>
            <a:r>
              <a:rPr lang="en-AU" sz="2800" b="1" dirty="0">
                <a:solidFill>
                  <a:schemeClr val="bg2">
                    <a:lumMod val="50000"/>
                  </a:schemeClr>
                </a:solidFill>
                <a:latin typeface="Tw Cen MT" panose="020B0602020104020603" pitchFamily="34" charset="0"/>
                <a:cs typeface="Gill Sans"/>
              </a:rPr>
              <a:t>due </a:t>
            </a:r>
            <a:r>
              <a:rPr lang="en-AU" sz="2800" b="1" dirty="0" smtClean="0">
                <a:solidFill>
                  <a:schemeClr val="bg2">
                    <a:lumMod val="50000"/>
                  </a:schemeClr>
                </a:solidFill>
                <a:latin typeface="Tw Cen MT" panose="020B0602020104020603" pitchFamily="34" charset="0"/>
                <a:cs typeface="Gill Sans"/>
              </a:rPr>
              <a:t>31st </a:t>
            </a:r>
            <a:r>
              <a:rPr lang="en-AU" sz="2800" b="1" dirty="0">
                <a:solidFill>
                  <a:schemeClr val="bg2">
                    <a:lumMod val="50000"/>
                  </a:schemeClr>
                </a:solidFill>
                <a:latin typeface="Tw Cen MT" panose="020B0602020104020603" pitchFamily="34" charset="0"/>
                <a:cs typeface="Gill Sans"/>
              </a:rPr>
              <a:t>January </a:t>
            </a:r>
            <a:r>
              <a:rPr lang="en-AU" sz="2800" b="1" dirty="0" smtClean="0">
                <a:solidFill>
                  <a:schemeClr val="bg2">
                    <a:lumMod val="50000"/>
                  </a:schemeClr>
                </a:solidFill>
                <a:latin typeface="Tw Cen MT" panose="020B0602020104020603" pitchFamily="34" charset="0"/>
                <a:cs typeface="Gill Sans"/>
              </a:rPr>
              <a:t>2018</a:t>
            </a:r>
          </a:p>
        </p:txBody>
      </p:sp>
      <p:sp>
        <p:nvSpPr>
          <p:cNvPr id="3" name="Slide Number Placeholder 2"/>
          <p:cNvSpPr>
            <a:spLocks noGrp="1"/>
          </p:cNvSpPr>
          <p:nvPr>
            <p:ph type="sldNum" sz="quarter" idx="12"/>
          </p:nvPr>
        </p:nvSpPr>
        <p:spPr/>
        <p:txBody>
          <a:bodyPr/>
          <a:lstStyle/>
          <a:p>
            <a:r>
              <a:rPr lang="en-AU" dirty="0" smtClean="0">
                <a:latin typeface="Gotham Narrow Bold" pitchFamily="50" charset="0"/>
              </a:rPr>
              <a:t>PAGE </a:t>
            </a:r>
            <a:fld id="{C9EE3F8F-BFD3-9842-9D76-CADACBFBDD00}" type="slidenum">
              <a:rPr lang="en-AU" smtClean="0">
                <a:latin typeface="Gotham Narrow Bold" pitchFamily="50" charset="0"/>
              </a:rPr>
              <a:pPr/>
              <a:t>6</a:t>
            </a:fld>
            <a:endParaRPr lang="en-AU" dirty="0">
              <a:latin typeface="Gotham Narrow Bold" pitchFamily="50" charset="0"/>
            </a:endParaRPr>
          </a:p>
        </p:txBody>
      </p:sp>
      <p:graphicFrame>
        <p:nvGraphicFramePr>
          <p:cNvPr id="4" name="Diagram 3"/>
          <p:cNvGraphicFramePr/>
          <p:nvPr>
            <p:extLst>
              <p:ext uri="{D42A27DB-BD31-4B8C-83A1-F6EECF244321}">
                <p14:modId xmlns:p14="http://schemas.microsoft.com/office/powerpoint/2010/main" val="731026924"/>
              </p:ext>
            </p:extLst>
          </p:nvPr>
        </p:nvGraphicFramePr>
        <p:xfrm>
          <a:off x="5759777" y="946298"/>
          <a:ext cx="6340074" cy="5775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p:cNvSpPr/>
          <p:nvPr/>
        </p:nvSpPr>
        <p:spPr>
          <a:xfrm>
            <a:off x="7233978" y="4962428"/>
            <a:ext cx="527789" cy="568721"/>
          </a:xfrm>
          <a:prstGeom prst="ellipse">
            <a:avLst/>
          </a:prstGeom>
          <a:solidFill>
            <a:schemeClr val="accent4">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8" name="Oval 17"/>
          <p:cNvSpPr/>
          <p:nvPr/>
        </p:nvSpPr>
        <p:spPr>
          <a:xfrm>
            <a:off x="7233978" y="5531150"/>
            <a:ext cx="527789" cy="570739"/>
          </a:xfrm>
          <a:prstGeom prst="ellipse">
            <a:avLst/>
          </a:prstGeom>
          <a:solidFill>
            <a:schemeClr val="accent4">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9" name="Oval 18"/>
          <p:cNvSpPr/>
          <p:nvPr/>
        </p:nvSpPr>
        <p:spPr>
          <a:xfrm>
            <a:off x="6677247" y="5531150"/>
            <a:ext cx="530695" cy="570739"/>
          </a:xfrm>
          <a:prstGeom prst="ellipse">
            <a:avLst/>
          </a:prstGeom>
          <a:solidFill>
            <a:schemeClr val="accent4">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pic>
        <p:nvPicPr>
          <p:cNvPr id="7" name="Picture 6"/>
          <p:cNvPicPr>
            <a:picLocks noChangeAspect="1"/>
          </p:cNvPicPr>
          <p:nvPr/>
        </p:nvPicPr>
        <p:blipFill>
          <a:blip r:embed="rId8"/>
          <a:stretch>
            <a:fillRect/>
          </a:stretch>
        </p:blipFill>
        <p:spPr>
          <a:xfrm>
            <a:off x="6677247" y="4969452"/>
            <a:ext cx="561697" cy="561697"/>
          </a:xfrm>
          <a:prstGeom prst="rect">
            <a:avLst/>
          </a:prstGeom>
        </p:spPr>
      </p:pic>
      <p:sp>
        <p:nvSpPr>
          <p:cNvPr id="20" name="Oval 19"/>
          <p:cNvSpPr/>
          <p:nvPr/>
        </p:nvSpPr>
        <p:spPr>
          <a:xfrm>
            <a:off x="10160000" y="2447371"/>
            <a:ext cx="621327" cy="621603"/>
          </a:xfrm>
          <a:prstGeom prst="ellipse">
            <a:avLst/>
          </a:prstGeom>
          <a:solidFill>
            <a:schemeClr val="accent4">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1" name="TextBox 20"/>
          <p:cNvSpPr txBox="1"/>
          <p:nvPr/>
        </p:nvSpPr>
        <p:spPr>
          <a:xfrm>
            <a:off x="10159999" y="2573506"/>
            <a:ext cx="621327" cy="369332"/>
          </a:xfrm>
          <a:prstGeom prst="rect">
            <a:avLst/>
          </a:prstGeom>
          <a:noFill/>
        </p:spPr>
        <p:txBody>
          <a:bodyPr wrap="square" rtlCol="0">
            <a:spAutoFit/>
          </a:bodyPr>
          <a:lstStyle/>
          <a:p>
            <a:r>
              <a:rPr lang="en-AU" b="1" dirty="0" smtClean="0">
                <a:solidFill>
                  <a:schemeClr val="bg1"/>
                </a:solidFill>
              </a:rPr>
              <a:t>Unit</a:t>
            </a:r>
            <a:endParaRPr lang="en-AU" b="1" dirty="0">
              <a:solidFill>
                <a:schemeClr val="bg1"/>
              </a:solidFill>
            </a:endParaRPr>
          </a:p>
        </p:txBody>
      </p:sp>
      <p:sp>
        <p:nvSpPr>
          <p:cNvPr id="22" name="TextBox 21"/>
          <p:cNvSpPr txBox="1"/>
          <p:nvPr/>
        </p:nvSpPr>
        <p:spPr>
          <a:xfrm>
            <a:off x="5759777" y="1412617"/>
            <a:ext cx="555963" cy="292388"/>
          </a:xfrm>
          <a:prstGeom prst="rect">
            <a:avLst/>
          </a:prstGeom>
          <a:noFill/>
        </p:spPr>
        <p:txBody>
          <a:bodyPr wrap="square" rtlCol="0">
            <a:spAutoFit/>
          </a:bodyPr>
          <a:lstStyle/>
          <a:p>
            <a:r>
              <a:rPr lang="en-AU" sz="1300" b="1" dirty="0" smtClean="0">
                <a:solidFill>
                  <a:schemeClr val="bg1"/>
                </a:solidFill>
              </a:rPr>
              <a:t>Pod</a:t>
            </a:r>
            <a:endParaRPr lang="en-AU" sz="1300" b="1" dirty="0">
              <a:solidFill>
                <a:schemeClr val="bg1"/>
              </a:solidFill>
            </a:endParaRPr>
          </a:p>
        </p:txBody>
      </p:sp>
      <p:sp>
        <p:nvSpPr>
          <p:cNvPr id="23" name="Oval 22"/>
          <p:cNvSpPr/>
          <p:nvPr/>
        </p:nvSpPr>
        <p:spPr>
          <a:xfrm>
            <a:off x="5875550" y="2136569"/>
            <a:ext cx="621327" cy="621603"/>
          </a:xfrm>
          <a:prstGeom prst="ellipse">
            <a:avLst/>
          </a:prstGeom>
          <a:solidFill>
            <a:schemeClr val="accent4">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557704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50" y="513337"/>
            <a:ext cx="10871529" cy="687634"/>
          </a:xfrm>
        </p:spPr>
        <p:txBody>
          <a:bodyPr/>
          <a:lstStyle/>
          <a:p>
            <a:r>
              <a:rPr lang="en-AU" sz="3200" b="1" dirty="0">
                <a:latin typeface="Tw Cen MT" panose="020B0602020104020603" pitchFamily="34" charset="0"/>
              </a:rPr>
              <a:t>Future of </a:t>
            </a:r>
            <a:r>
              <a:rPr lang="en-AU" sz="3200" b="1" dirty="0" smtClean="0">
                <a:latin typeface="Tw Cen MT" panose="020B0602020104020603" pitchFamily="34" charset="0"/>
              </a:rPr>
              <a:t>Work </a:t>
            </a:r>
            <a:r>
              <a:rPr lang="en-AU" sz="3200" b="1" dirty="0">
                <a:latin typeface="Tw Cen MT" panose="020B0602020104020603" pitchFamily="34" charset="0"/>
              </a:rPr>
              <a:t>and </a:t>
            </a:r>
            <a:r>
              <a:rPr lang="en-AU" sz="3200" b="1" dirty="0" smtClean="0">
                <a:latin typeface="Tw Cen MT" panose="020B0602020104020603" pitchFamily="34" charset="0"/>
              </a:rPr>
              <a:t>Society: Curriculum </a:t>
            </a:r>
            <a:r>
              <a:rPr lang="en-AU" sz="3200" b="1" dirty="0">
                <a:latin typeface="Tw Cen MT" panose="020B0602020104020603" pitchFamily="34" charset="0"/>
              </a:rPr>
              <a:t>Disruption Forums</a:t>
            </a:r>
            <a:r>
              <a:rPr lang="en-AU" sz="3200" b="1" dirty="0"/>
              <a:t/>
            </a:r>
            <a:br>
              <a:rPr lang="en-AU" sz="3200" b="1" dirty="0"/>
            </a:br>
            <a:r>
              <a:rPr lang="en-AU" sz="3200" b="1" dirty="0" smtClean="0">
                <a:latin typeface="Tw Cen MT" panose="020B0602020104020603" pitchFamily="34" charset="0"/>
              </a:rPr>
              <a:t> </a:t>
            </a:r>
            <a:endParaRPr lang="en-AU" sz="2800" dirty="0"/>
          </a:p>
        </p:txBody>
      </p:sp>
      <p:pic>
        <p:nvPicPr>
          <p:cNvPr id="9" name="Content Placeholder 8"/>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6571697" y="1240352"/>
            <a:ext cx="5183187" cy="3822796"/>
          </a:xfrm>
        </p:spPr>
      </p:pic>
      <p:sp>
        <p:nvSpPr>
          <p:cNvPr id="11" name="TextBox 10"/>
          <p:cNvSpPr txBox="1"/>
          <p:nvPr/>
        </p:nvSpPr>
        <p:spPr>
          <a:xfrm>
            <a:off x="538150" y="1200972"/>
            <a:ext cx="5596432" cy="5740033"/>
          </a:xfrm>
          <a:prstGeom prst="rect">
            <a:avLst/>
          </a:prstGeom>
          <a:noFill/>
        </p:spPr>
        <p:txBody>
          <a:bodyPr wrap="square" rtlCol="0">
            <a:spAutoFit/>
          </a:bodyPr>
          <a:lstStyle/>
          <a:p>
            <a:pPr>
              <a:lnSpc>
                <a:spcPct val="100000"/>
              </a:lnSpc>
            </a:pPr>
            <a:r>
              <a:rPr lang="en-AU" b="1" dirty="0" smtClean="0"/>
              <a:t>Forum </a:t>
            </a:r>
            <a:r>
              <a:rPr lang="en-AU" b="1" dirty="0"/>
              <a:t>1: Patterns of Change in the Future of Work for Greater Western </a:t>
            </a:r>
            <a:r>
              <a:rPr lang="en-AU" b="1" dirty="0" smtClean="0"/>
              <a:t>Sydney  </a:t>
            </a:r>
          </a:p>
          <a:p>
            <a:pPr>
              <a:lnSpc>
                <a:spcPct val="100000"/>
              </a:lnSpc>
              <a:spcAft>
                <a:spcPts val="600"/>
              </a:spcAft>
            </a:pPr>
            <a:r>
              <a:rPr lang="en-AU" sz="1600" b="1" dirty="0" smtClean="0"/>
              <a:t>8</a:t>
            </a:r>
            <a:r>
              <a:rPr lang="en-AU" sz="1600" b="1" baseline="30000" dirty="0" smtClean="0"/>
              <a:t>th</a:t>
            </a:r>
            <a:r>
              <a:rPr lang="en-AU" sz="1600" b="1" dirty="0" smtClean="0"/>
              <a:t> November 2017 </a:t>
            </a:r>
            <a:r>
              <a:rPr lang="en-AU" sz="1600" dirty="0" smtClean="0">
                <a:solidFill>
                  <a:schemeClr val="tx2"/>
                </a:solidFill>
              </a:rPr>
              <a:t>(resources </a:t>
            </a:r>
            <a:r>
              <a:rPr lang="en-AU" sz="1600" dirty="0" smtClean="0">
                <a:solidFill>
                  <a:schemeClr val="tx2"/>
                </a:solidFill>
              </a:rPr>
              <a:t>online</a:t>
            </a:r>
            <a:r>
              <a:rPr lang="en-AU" sz="1600" dirty="0" smtClean="0">
                <a:solidFill>
                  <a:schemeClr val="tx2"/>
                </a:solidFill>
              </a:rPr>
              <a:t>)</a:t>
            </a:r>
            <a:endParaRPr lang="en-AU" sz="1600" dirty="0">
              <a:solidFill>
                <a:schemeClr val="tx2"/>
              </a:solidFill>
            </a:endParaRPr>
          </a:p>
          <a:p>
            <a:pPr marL="536575" indent="-285750">
              <a:lnSpc>
                <a:spcPct val="100000"/>
              </a:lnSpc>
              <a:spcAft>
                <a:spcPts val="0"/>
              </a:spcAft>
              <a:buFont typeface="Arial" panose="020B0604020202020204" pitchFamily="34" charset="0"/>
              <a:buChar char="•"/>
            </a:pPr>
            <a:r>
              <a:rPr lang="en-AU" dirty="0" smtClean="0"/>
              <a:t>Dr </a:t>
            </a:r>
            <a:r>
              <a:rPr lang="en-AU" dirty="0"/>
              <a:t>Andrew </a:t>
            </a:r>
            <a:r>
              <a:rPr lang="en-AU" dirty="0" err="1"/>
              <a:t>Reeson</a:t>
            </a:r>
            <a:r>
              <a:rPr lang="en-AU" dirty="0"/>
              <a:t> - </a:t>
            </a:r>
            <a:r>
              <a:rPr lang="en-AU" dirty="0" smtClean="0"/>
              <a:t>Data61</a:t>
            </a:r>
            <a:r>
              <a:rPr lang="en-AU" dirty="0"/>
              <a:t>, CSIRO</a:t>
            </a:r>
          </a:p>
          <a:p>
            <a:pPr marL="536575" indent="-285750">
              <a:lnSpc>
                <a:spcPct val="100000"/>
              </a:lnSpc>
              <a:spcAft>
                <a:spcPts val="0"/>
              </a:spcAft>
              <a:buFont typeface="Arial" panose="020B0604020202020204" pitchFamily="34" charset="0"/>
              <a:buChar char="•"/>
            </a:pPr>
            <a:r>
              <a:rPr lang="en-AU" dirty="0"/>
              <a:t>Professor Phillip O’Neill - </a:t>
            </a:r>
            <a:r>
              <a:rPr lang="en-AU" dirty="0" smtClean="0"/>
              <a:t>Centre </a:t>
            </a:r>
            <a:r>
              <a:rPr lang="en-AU" dirty="0"/>
              <a:t>For Western </a:t>
            </a:r>
            <a:r>
              <a:rPr lang="en-AU" dirty="0" smtClean="0"/>
              <a:t>Sydney</a:t>
            </a:r>
            <a:endParaRPr lang="en-AU" dirty="0"/>
          </a:p>
          <a:p>
            <a:pPr marL="250825">
              <a:lnSpc>
                <a:spcPct val="100000"/>
              </a:lnSpc>
              <a:spcAft>
                <a:spcPts val="0"/>
              </a:spcAft>
            </a:pPr>
            <a:endParaRPr lang="en-AU" sz="1100" dirty="0"/>
          </a:p>
          <a:p>
            <a:pPr>
              <a:lnSpc>
                <a:spcPct val="100000"/>
              </a:lnSpc>
              <a:spcAft>
                <a:spcPts val="0"/>
              </a:spcAft>
            </a:pPr>
            <a:r>
              <a:rPr lang="en-AU" b="1" dirty="0"/>
              <a:t>Forum 2: Professional Learning in Changing </a:t>
            </a:r>
            <a:r>
              <a:rPr lang="en-AU" b="1" dirty="0" smtClean="0"/>
              <a:t>Contexts </a:t>
            </a:r>
          </a:p>
          <a:p>
            <a:pPr>
              <a:lnSpc>
                <a:spcPct val="100000"/>
              </a:lnSpc>
              <a:spcAft>
                <a:spcPts val="600"/>
              </a:spcAft>
            </a:pPr>
            <a:r>
              <a:rPr lang="en-AU" sz="1600" b="1" dirty="0" smtClean="0"/>
              <a:t>1st December 2017</a:t>
            </a:r>
          </a:p>
          <a:p>
            <a:pPr marL="536575" indent="-285750">
              <a:buFont typeface="Arial" panose="020B0604020202020204" pitchFamily="34" charset="0"/>
              <a:buChar char="•"/>
            </a:pPr>
            <a:r>
              <a:rPr lang="en-AU" dirty="0" smtClean="0"/>
              <a:t>Professor Tara Fenwick - University of Stirling</a:t>
            </a:r>
          </a:p>
          <a:p>
            <a:pPr marL="536575" indent="-285750">
              <a:buFont typeface="Arial" panose="020B0604020202020204" pitchFamily="34" charset="0"/>
              <a:buChar char="•"/>
            </a:pPr>
            <a:r>
              <a:rPr lang="en-AU" dirty="0" smtClean="0"/>
              <a:t>Professor Richard Edwards - </a:t>
            </a:r>
            <a:r>
              <a:rPr lang="en-AU" dirty="0"/>
              <a:t>University of </a:t>
            </a:r>
            <a:r>
              <a:rPr lang="en-AU" dirty="0" smtClean="0"/>
              <a:t>Stirling</a:t>
            </a:r>
          </a:p>
          <a:p>
            <a:pPr marL="250825"/>
            <a:endParaRPr lang="en-AU" sz="1100" dirty="0" smtClean="0"/>
          </a:p>
          <a:p>
            <a:r>
              <a:rPr lang="en-AU" b="1" dirty="0"/>
              <a:t>Forum </a:t>
            </a:r>
            <a:r>
              <a:rPr lang="en-AU" b="1" dirty="0" smtClean="0"/>
              <a:t>3: The Future of Public Service and Work</a:t>
            </a:r>
          </a:p>
          <a:p>
            <a:r>
              <a:rPr lang="en-AU" sz="1600" b="1" dirty="0" smtClean="0"/>
              <a:t>7</a:t>
            </a:r>
            <a:r>
              <a:rPr lang="en-AU" sz="1600" b="1" baseline="30000" dirty="0" smtClean="0"/>
              <a:t>th</a:t>
            </a:r>
            <a:r>
              <a:rPr lang="en-AU" sz="1600" b="1" dirty="0" smtClean="0"/>
              <a:t> February 2018</a:t>
            </a:r>
          </a:p>
          <a:p>
            <a:pPr marL="542925" indent="-285750">
              <a:buFont typeface="Arial" charset="0"/>
              <a:buChar char="•"/>
            </a:pPr>
            <a:r>
              <a:rPr lang="en-AU" dirty="0" smtClean="0"/>
              <a:t>Professor Peter </a:t>
            </a:r>
            <a:r>
              <a:rPr lang="en-AU" dirty="0" err="1" smtClean="0"/>
              <a:t>Shergold</a:t>
            </a:r>
            <a:r>
              <a:rPr lang="en-AU" dirty="0" smtClean="0"/>
              <a:t>, Chancellor WSU</a:t>
            </a:r>
          </a:p>
          <a:p>
            <a:endParaRPr lang="en-AU" sz="1100" dirty="0"/>
          </a:p>
          <a:p>
            <a:r>
              <a:rPr lang="en-AU" b="1" dirty="0" smtClean="0"/>
              <a:t>Forum 4: </a:t>
            </a:r>
            <a:r>
              <a:rPr lang="en-AU" b="1" dirty="0"/>
              <a:t>Catalyst West </a:t>
            </a:r>
            <a:endParaRPr lang="en-AU" b="1" dirty="0" smtClean="0"/>
          </a:p>
          <a:p>
            <a:r>
              <a:rPr lang="en-AU" sz="1600" b="1" dirty="0" smtClean="0"/>
              <a:t>Date TBC</a:t>
            </a:r>
            <a:endParaRPr lang="en-AU" sz="1600" b="1" dirty="0"/>
          </a:p>
          <a:p>
            <a:endParaRPr lang="en-AU" sz="1100" b="1" dirty="0" smtClean="0"/>
          </a:p>
          <a:p>
            <a:r>
              <a:rPr lang="en-AU" b="1" dirty="0" smtClean="0"/>
              <a:t>Forum 5: TBC</a:t>
            </a:r>
          </a:p>
          <a:p>
            <a:r>
              <a:rPr lang="en-AU" sz="1600" b="1" dirty="0" smtClean="0"/>
              <a:t>11</a:t>
            </a:r>
            <a:r>
              <a:rPr lang="en-AU" sz="1600" b="1" baseline="30000" dirty="0" smtClean="0"/>
              <a:t>th</a:t>
            </a:r>
            <a:r>
              <a:rPr lang="en-AU" sz="1600" b="1" dirty="0" smtClean="0"/>
              <a:t> April 2018</a:t>
            </a:r>
          </a:p>
          <a:p>
            <a:endParaRPr lang="en-AU" sz="1100" b="1" dirty="0" smtClean="0"/>
          </a:p>
          <a:p>
            <a:r>
              <a:rPr lang="en-AU" sz="2400" dirty="0" smtClean="0"/>
              <a:t>		</a:t>
            </a:r>
            <a:endParaRPr lang="en-AU" sz="2800" b="1" dirty="0">
              <a:solidFill>
                <a:schemeClr val="tx2"/>
              </a:solidFill>
              <a:latin typeface="Tw Cen MT" panose="020B0602020104020603" pitchFamily="34" charset="0"/>
              <a:ea typeface="+mj-ea"/>
              <a:cs typeface="+mj-cs"/>
            </a:endParaRPr>
          </a:p>
        </p:txBody>
      </p:sp>
      <p:sp>
        <p:nvSpPr>
          <p:cNvPr id="4" name="Slide Number Placeholder 3"/>
          <p:cNvSpPr>
            <a:spLocks noGrp="1"/>
          </p:cNvSpPr>
          <p:nvPr>
            <p:ph type="sldNum" sz="quarter" idx="12"/>
          </p:nvPr>
        </p:nvSpPr>
        <p:spPr>
          <a:xfrm>
            <a:off x="8788400" y="6519863"/>
            <a:ext cx="2743200" cy="201613"/>
          </a:xfrm>
        </p:spPr>
        <p:txBody>
          <a:bodyPr/>
          <a:lstStyle/>
          <a:p>
            <a:r>
              <a:rPr lang="en-AU" dirty="0" smtClean="0">
                <a:latin typeface="Gotham Narrow Bold" pitchFamily="50" charset="0"/>
              </a:rPr>
              <a:t>PAGE </a:t>
            </a:r>
            <a:fld id="{C9EE3F8F-BFD3-9842-9D76-CADACBFBDD00}" type="slidenum">
              <a:rPr lang="en-AU" smtClean="0">
                <a:latin typeface="Gotham Narrow Bold" pitchFamily="50" charset="0"/>
              </a:rPr>
              <a:pPr/>
              <a:t>7</a:t>
            </a:fld>
            <a:endParaRPr lang="en-AU" dirty="0">
              <a:latin typeface="Gotham Narrow Bold" pitchFamily="50" charset="0"/>
            </a:endParaRPr>
          </a:p>
        </p:txBody>
      </p:sp>
      <p:sp>
        <p:nvSpPr>
          <p:cNvPr id="6" name="TextBox 5"/>
          <p:cNvSpPr txBox="1"/>
          <p:nvPr/>
        </p:nvSpPr>
        <p:spPr>
          <a:xfrm>
            <a:off x="2846423" y="5604966"/>
            <a:ext cx="9726593" cy="523220"/>
          </a:xfrm>
          <a:prstGeom prst="rect">
            <a:avLst/>
          </a:prstGeom>
          <a:noFill/>
        </p:spPr>
        <p:txBody>
          <a:bodyPr wrap="square" rtlCol="0">
            <a:spAutoFit/>
          </a:bodyPr>
          <a:lstStyle/>
          <a:p>
            <a:r>
              <a:rPr lang="en-AU" sz="2800" b="1" dirty="0" smtClean="0">
                <a:solidFill>
                  <a:schemeClr val="tx2"/>
                </a:solidFill>
                <a:latin typeface="Tw Cen MT" panose="020B0602020104020603" pitchFamily="34" charset="0"/>
              </a:rPr>
              <a:t>Register at: www.westernsydney.edu.au/registerfowforums</a:t>
            </a:r>
            <a:endParaRPr lang="en-AU" sz="2800" b="1" dirty="0">
              <a:solidFill>
                <a:schemeClr val="tx2"/>
              </a:solidFill>
              <a:latin typeface="Tw Cen MT" panose="020B0602020104020603" pitchFamily="34" charset="0"/>
            </a:endParaRPr>
          </a:p>
        </p:txBody>
      </p:sp>
    </p:spTree>
    <p:extLst>
      <p:ext uri="{BB962C8B-B14F-4D97-AF65-F5344CB8AC3E}">
        <p14:creationId xmlns:p14="http://schemas.microsoft.com/office/powerpoint/2010/main" val="1261699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38960" y="821490"/>
            <a:ext cx="5659395" cy="1138773"/>
          </a:xfrm>
          <a:prstGeom prst="rect">
            <a:avLst/>
          </a:prstGeom>
          <a:noFill/>
        </p:spPr>
        <p:txBody>
          <a:bodyPr wrap="square" rtlCol="0">
            <a:spAutoFit/>
          </a:bodyPr>
          <a:lstStyle/>
          <a:p>
            <a:pPr algn="just"/>
            <a:r>
              <a:rPr lang="en-AU" sz="3600" b="1" dirty="0">
                <a:solidFill>
                  <a:schemeClr val="bg2">
                    <a:lumMod val="50000"/>
                  </a:schemeClr>
                </a:solidFill>
                <a:latin typeface="Tw Cen MT" panose="020B0602020104020603" pitchFamily="34" charset="0"/>
                <a:cs typeface="Gill Sans"/>
              </a:rPr>
              <a:t>Higher Education </a:t>
            </a:r>
            <a:r>
              <a:rPr lang="en-AU" sz="3600" b="1" dirty="0" smtClean="0">
                <a:solidFill>
                  <a:schemeClr val="bg2">
                    <a:lumMod val="50000"/>
                  </a:schemeClr>
                </a:solidFill>
                <a:latin typeface="Tw Cen MT" panose="020B0602020104020603" pitchFamily="34" charset="0"/>
                <a:cs typeface="Gill Sans"/>
              </a:rPr>
              <a:t>Academy</a:t>
            </a:r>
          </a:p>
          <a:p>
            <a:pPr algn="just"/>
            <a:r>
              <a:rPr lang="en-AU" sz="3200" b="1" dirty="0" smtClean="0">
                <a:solidFill>
                  <a:schemeClr val="bg2">
                    <a:lumMod val="50000"/>
                  </a:schemeClr>
                </a:solidFill>
                <a:latin typeface="Tw Cen MT" panose="020B0602020104020603" pitchFamily="34" charset="0"/>
                <a:cs typeface="Gill Sans"/>
              </a:rPr>
              <a:t>Educational Fellowship scheme</a:t>
            </a:r>
            <a:endParaRPr lang="en-AU" sz="3200" b="1" dirty="0">
              <a:solidFill>
                <a:schemeClr val="bg2">
                  <a:lumMod val="50000"/>
                </a:schemeClr>
              </a:solidFill>
              <a:latin typeface="Tw Cen MT" panose="020B0602020104020603" pitchFamily="34" charset="0"/>
              <a:cs typeface="Gill Sans"/>
            </a:endParaRPr>
          </a:p>
        </p:txBody>
      </p:sp>
      <p:pic>
        <p:nvPicPr>
          <p:cNvPr id="3" name="Picture 2" descr="HE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919" y="4487733"/>
            <a:ext cx="4283476" cy="1229704"/>
          </a:xfrm>
          <a:prstGeom prst="rect">
            <a:avLst/>
          </a:prstGeom>
        </p:spPr>
      </p:pic>
      <p:sp>
        <p:nvSpPr>
          <p:cNvPr id="5" name="TextBox 4"/>
          <p:cNvSpPr txBox="1"/>
          <p:nvPr/>
        </p:nvSpPr>
        <p:spPr>
          <a:xfrm>
            <a:off x="188842" y="831250"/>
            <a:ext cx="5707835" cy="646331"/>
          </a:xfrm>
          <a:prstGeom prst="rect">
            <a:avLst/>
          </a:prstGeom>
          <a:noFill/>
        </p:spPr>
        <p:txBody>
          <a:bodyPr wrap="square" rtlCol="0">
            <a:spAutoFit/>
          </a:bodyPr>
          <a:lstStyle/>
          <a:p>
            <a:r>
              <a:rPr lang="en-AU" sz="3600" b="1" dirty="0">
                <a:solidFill>
                  <a:schemeClr val="bg2">
                    <a:lumMod val="50000"/>
                  </a:schemeClr>
                </a:solidFill>
                <a:latin typeface="Tw Cen MT" panose="020B0602020104020603" pitchFamily="34" charset="0"/>
                <a:cs typeface="Gill Sans"/>
              </a:rPr>
              <a:t>Curriculum Scholars </a:t>
            </a:r>
            <a:r>
              <a:rPr lang="en-AU" sz="3600" b="1" dirty="0" smtClean="0">
                <a:solidFill>
                  <a:schemeClr val="bg2">
                    <a:lumMod val="50000"/>
                  </a:schemeClr>
                </a:solidFill>
                <a:latin typeface="Tw Cen MT" panose="020B0602020104020603" pitchFamily="34" charset="0"/>
                <a:cs typeface="Gill Sans"/>
              </a:rPr>
              <a:t>Network</a:t>
            </a:r>
            <a:endParaRPr lang="en-AU" sz="3600" b="1" dirty="0">
              <a:solidFill>
                <a:schemeClr val="bg2">
                  <a:lumMod val="50000"/>
                </a:schemeClr>
              </a:solidFill>
              <a:latin typeface="Tw Cen MT" panose="020B0602020104020603" pitchFamily="34" charset="0"/>
              <a:cs typeface="Gill Sans"/>
            </a:endParaRPr>
          </a:p>
        </p:txBody>
      </p:sp>
      <p:sp>
        <p:nvSpPr>
          <p:cNvPr id="2" name="TextBox 1"/>
          <p:cNvSpPr txBox="1"/>
          <p:nvPr/>
        </p:nvSpPr>
        <p:spPr>
          <a:xfrm>
            <a:off x="188843" y="1477581"/>
            <a:ext cx="5889042" cy="2205732"/>
          </a:xfrm>
          <a:prstGeom prst="rect">
            <a:avLst/>
          </a:prstGeom>
          <a:noFill/>
        </p:spPr>
        <p:txBody>
          <a:bodyPr wrap="square" rtlCol="0">
            <a:spAutoFit/>
          </a:bodyPr>
          <a:lstStyle/>
          <a:p>
            <a:pPr>
              <a:spcAft>
                <a:spcPts val="800"/>
              </a:spcAft>
            </a:pPr>
            <a:r>
              <a:rPr lang="en-AU" sz="2000" dirty="0" smtClean="0"/>
              <a:t>A collaborative curriculum ‘makerspace’ that brings together the teams of staff across Schools working the on 21C project</a:t>
            </a:r>
            <a:r>
              <a:rPr lang="en-AU" sz="2000" dirty="0" smtClean="0"/>
              <a:t>.</a:t>
            </a:r>
            <a:endParaRPr lang="en-AU" sz="1100" dirty="0"/>
          </a:p>
          <a:p>
            <a:pPr>
              <a:spcAft>
                <a:spcPts val="800"/>
              </a:spcAft>
            </a:pPr>
            <a:r>
              <a:rPr lang="en-AU" sz="2000" dirty="0" smtClean="0"/>
              <a:t>Ideas, critique, collaborations, fun</a:t>
            </a:r>
            <a:r>
              <a:rPr lang="en-AU" sz="2000" dirty="0" smtClean="0"/>
              <a:t>!</a:t>
            </a:r>
            <a:endParaRPr lang="en-AU" sz="1100" dirty="0"/>
          </a:p>
          <a:p>
            <a:pPr defTabSz="717550">
              <a:tabLst>
                <a:tab pos="1611313" algn="l"/>
              </a:tabLst>
            </a:pPr>
            <a:r>
              <a:rPr lang="en-AU" sz="2200" b="1" dirty="0" smtClean="0">
                <a:solidFill>
                  <a:schemeClr val="tx2"/>
                </a:solidFill>
              </a:rPr>
              <a:t>Next </a:t>
            </a:r>
            <a:r>
              <a:rPr lang="en-AU" sz="2200" b="1" dirty="0" smtClean="0">
                <a:solidFill>
                  <a:schemeClr val="tx2"/>
                </a:solidFill>
              </a:rPr>
              <a:t>meeting: 3pm-5pm Thursday 7</a:t>
            </a:r>
            <a:r>
              <a:rPr lang="en-AU" sz="2200" b="1" baseline="30000" dirty="0" smtClean="0">
                <a:solidFill>
                  <a:schemeClr val="tx2"/>
                </a:solidFill>
              </a:rPr>
              <a:t>th</a:t>
            </a:r>
            <a:r>
              <a:rPr lang="en-AU" sz="2200" b="1" dirty="0">
                <a:solidFill>
                  <a:schemeClr val="tx2"/>
                </a:solidFill>
              </a:rPr>
              <a:t> </a:t>
            </a:r>
            <a:r>
              <a:rPr lang="en-AU" sz="2200" b="1" dirty="0" smtClean="0">
                <a:solidFill>
                  <a:schemeClr val="tx2"/>
                </a:solidFill>
              </a:rPr>
              <a:t>December</a:t>
            </a:r>
            <a:endParaRPr lang="en-AU" sz="2200" b="1" dirty="0" smtClean="0">
              <a:solidFill>
                <a:schemeClr val="tx2"/>
              </a:solidFill>
            </a:endParaRPr>
          </a:p>
          <a:p>
            <a:pPr defTabSz="717550">
              <a:tabLst>
                <a:tab pos="1611313" algn="l"/>
              </a:tabLst>
            </a:pPr>
            <a:r>
              <a:rPr lang="en-AU" sz="2200" b="1" dirty="0" smtClean="0">
                <a:solidFill>
                  <a:schemeClr val="tx2"/>
                </a:solidFill>
              </a:rPr>
              <a:t>	  PC-01.3.39  </a:t>
            </a:r>
            <a:r>
              <a:rPr lang="en-AU" sz="2200" b="1" dirty="0" smtClean="0">
                <a:solidFill>
                  <a:schemeClr val="tx2"/>
                </a:solidFill>
              </a:rPr>
              <a:t>(Please come along)</a:t>
            </a:r>
            <a:endParaRPr lang="en-AU" sz="2200" b="1" dirty="0">
              <a:solidFill>
                <a:schemeClr val="tx2"/>
              </a:solidFill>
            </a:endParaRPr>
          </a:p>
        </p:txBody>
      </p:sp>
      <p:sp>
        <p:nvSpPr>
          <p:cNvPr id="4" name="TextBox 3"/>
          <p:cNvSpPr txBox="1"/>
          <p:nvPr/>
        </p:nvSpPr>
        <p:spPr>
          <a:xfrm>
            <a:off x="6238960" y="1969690"/>
            <a:ext cx="5836776" cy="1754326"/>
          </a:xfrm>
          <a:prstGeom prst="rect">
            <a:avLst/>
          </a:prstGeom>
          <a:noFill/>
        </p:spPr>
        <p:txBody>
          <a:bodyPr wrap="square" rtlCol="0">
            <a:spAutoFit/>
          </a:bodyPr>
          <a:lstStyle/>
          <a:p>
            <a:pPr algn="just"/>
            <a:endParaRPr lang="en-AU" dirty="0" smtClean="0"/>
          </a:p>
          <a:p>
            <a:pPr algn="just"/>
            <a:r>
              <a:rPr lang="en-AU" dirty="0" smtClean="0"/>
              <a:t>Access partnership with the UK Higher Education Academy.</a:t>
            </a:r>
          </a:p>
          <a:p>
            <a:pPr algn="just"/>
            <a:endParaRPr lang="en-AU" dirty="0"/>
          </a:p>
          <a:p>
            <a:pPr algn="just"/>
            <a:r>
              <a:rPr lang="en-AU" dirty="0" smtClean="0"/>
              <a:t>An </a:t>
            </a:r>
            <a:r>
              <a:rPr lang="en-AU" dirty="0"/>
              <a:t>opportunity </a:t>
            </a:r>
            <a:r>
              <a:rPr lang="en-AU" dirty="0" smtClean="0"/>
              <a:t>for academic and professional staff to apply for international peer reviewed recognition of their learning and teaching practice.</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5751" t="59805" r="8006" b="343"/>
          <a:stretch/>
        </p:blipFill>
        <p:spPr>
          <a:xfrm>
            <a:off x="188844" y="3736075"/>
            <a:ext cx="5707834" cy="2733020"/>
          </a:xfrm>
          <a:prstGeom prst="rect">
            <a:avLst/>
          </a:prstGeom>
        </p:spPr>
      </p:pic>
      <p:sp>
        <p:nvSpPr>
          <p:cNvPr id="12" name="Rectangle 11"/>
          <p:cNvSpPr/>
          <p:nvPr/>
        </p:nvSpPr>
        <p:spPr>
          <a:xfrm>
            <a:off x="11240600" y="6469095"/>
            <a:ext cx="1150843" cy="200055"/>
          </a:xfrm>
          <a:prstGeom prst="rect">
            <a:avLst/>
          </a:prstGeom>
        </p:spPr>
        <p:txBody>
          <a:bodyPr wrap="square">
            <a:spAutoFit/>
          </a:bodyPr>
          <a:lstStyle/>
          <a:p>
            <a:r>
              <a:rPr lang="en-AU" sz="700" dirty="0">
                <a:solidFill>
                  <a:schemeClr val="tx2"/>
                </a:solidFill>
                <a:latin typeface="Gotham Narrow Bold" pitchFamily="50" charset="0"/>
              </a:rPr>
              <a:t>PAGE </a:t>
            </a:r>
            <a:fld id="{C9EE3F8F-BFD3-9842-9D76-CADACBFBDD00}" type="slidenum">
              <a:rPr lang="en-AU" sz="700">
                <a:solidFill>
                  <a:schemeClr val="tx2"/>
                </a:solidFill>
                <a:latin typeface="Gotham Narrow Bold" pitchFamily="50" charset="0"/>
              </a:rPr>
              <a:pPr/>
              <a:t>8</a:t>
            </a:fld>
            <a:endParaRPr lang="en-AU" sz="700" dirty="0">
              <a:solidFill>
                <a:schemeClr val="tx2"/>
              </a:solidFill>
              <a:latin typeface="Gotham Narrow Bold" pitchFamily="50" charset="0"/>
            </a:endParaRPr>
          </a:p>
        </p:txBody>
      </p:sp>
    </p:spTree>
    <p:extLst>
      <p:ext uri="{BB962C8B-B14F-4D97-AF65-F5344CB8AC3E}">
        <p14:creationId xmlns:p14="http://schemas.microsoft.com/office/powerpoint/2010/main" val="1390188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40600" y="6469095"/>
            <a:ext cx="1150843" cy="200055"/>
          </a:xfrm>
          <a:prstGeom prst="rect">
            <a:avLst/>
          </a:prstGeom>
        </p:spPr>
        <p:txBody>
          <a:bodyPr wrap="square">
            <a:spAutoFit/>
          </a:bodyPr>
          <a:lstStyle/>
          <a:p>
            <a:r>
              <a:rPr lang="en-AU" sz="700" dirty="0">
                <a:solidFill>
                  <a:schemeClr val="tx2"/>
                </a:solidFill>
                <a:latin typeface="Gotham Narrow Bold" pitchFamily="50" charset="0"/>
              </a:rPr>
              <a:t>PAGE </a:t>
            </a:r>
            <a:fld id="{C9EE3F8F-BFD3-9842-9D76-CADACBFBDD00}" type="slidenum">
              <a:rPr lang="en-AU" sz="700">
                <a:solidFill>
                  <a:schemeClr val="tx2"/>
                </a:solidFill>
                <a:latin typeface="Gotham Narrow Bold" pitchFamily="50" charset="0"/>
              </a:rPr>
              <a:pPr/>
              <a:t>9</a:t>
            </a:fld>
            <a:endParaRPr lang="en-AU" sz="700" dirty="0">
              <a:solidFill>
                <a:schemeClr val="tx2"/>
              </a:solidFill>
              <a:latin typeface="Gotham Narrow Bold" pitchFamily="50" charset="0"/>
            </a:endParaRPr>
          </a:p>
        </p:txBody>
      </p:sp>
      <p:pic>
        <p:nvPicPr>
          <p:cNvPr id="9" name="Picture 8"/>
          <p:cNvPicPr>
            <a:picLocks noChangeAspect="1"/>
          </p:cNvPicPr>
          <p:nvPr/>
        </p:nvPicPr>
        <p:blipFill>
          <a:blip r:embed="rId3"/>
          <a:stretch>
            <a:fillRect/>
          </a:stretch>
        </p:blipFill>
        <p:spPr>
          <a:xfrm>
            <a:off x="861206" y="1248565"/>
            <a:ext cx="5931922" cy="4474852"/>
          </a:xfrm>
          <a:prstGeom prst="rect">
            <a:avLst/>
          </a:prstGeom>
        </p:spPr>
      </p:pic>
      <p:sp>
        <p:nvSpPr>
          <p:cNvPr id="10" name="TextBox 9"/>
          <p:cNvSpPr txBox="1"/>
          <p:nvPr/>
        </p:nvSpPr>
        <p:spPr>
          <a:xfrm>
            <a:off x="7151914" y="1414645"/>
            <a:ext cx="4915168" cy="2554545"/>
          </a:xfrm>
          <a:prstGeom prst="rect">
            <a:avLst/>
          </a:prstGeom>
          <a:noFill/>
        </p:spPr>
        <p:txBody>
          <a:bodyPr wrap="square" rtlCol="0">
            <a:spAutoFit/>
          </a:bodyPr>
          <a:lstStyle/>
          <a:p>
            <a:r>
              <a:rPr lang="en-AU" sz="2000" dirty="0" smtClean="0"/>
              <a:t>(L to R): </a:t>
            </a:r>
            <a:r>
              <a:rPr lang="en-AU" sz="2000" dirty="0"/>
              <a:t>Fay </a:t>
            </a:r>
            <a:r>
              <a:rPr lang="en-AU" sz="2000" dirty="0" err="1"/>
              <a:t>Ballouk</a:t>
            </a:r>
            <a:r>
              <a:rPr lang="en-AU" sz="2000" dirty="0"/>
              <a:t> (BA</a:t>
            </a:r>
            <a:r>
              <a:rPr lang="en-AU" sz="2000" dirty="0" smtClean="0"/>
              <a:t>)</a:t>
            </a:r>
          </a:p>
          <a:p>
            <a:r>
              <a:rPr lang="en-AU" sz="2000" dirty="0" err="1" smtClean="0"/>
              <a:t>Marisse</a:t>
            </a:r>
            <a:r>
              <a:rPr lang="en-AU" sz="2000" dirty="0" smtClean="0"/>
              <a:t> </a:t>
            </a:r>
            <a:r>
              <a:rPr lang="en-AU" sz="2000" dirty="0" err="1"/>
              <a:t>Manthos</a:t>
            </a:r>
            <a:r>
              <a:rPr lang="en-AU" sz="2000" dirty="0"/>
              <a:t> (BA-Secondary Pathways</a:t>
            </a:r>
            <a:r>
              <a:rPr lang="en-AU" sz="2000" dirty="0" smtClean="0"/>
              <a:t>)</a:t>
            </a:r>
          </a:p>
          <a:p>
            <a:r>
              <a:rPr lang="en-AU" sz="2000" dirty="0" smtClean="0"/>
              <a:t>Hassan </a:t>
            </a:r>
            <a:r>
              <a:rPr lang="en-AU" sz="2000" dirty="0"/>
              <a:t>Reza (</a:t>
            </a:r>
            <a:r>
              <a:rPr lang="en-AU" sz="2000" dirty="0" err="1"/>
              <a:t>BBus</a:t>
            </a:r>
            <a:r>
              <a:rPr lang="en-AU" sz="2000" dirty="0"/>
              <a:t>/Arts</a:t>
            </a:r>
            <a:r>
              <a:rPr lang="en-AU" sz="2000" dirty="0" smtClean="0"/>
              <a:t>)</a:t>
            </a:r>
          </a:p>
          <a:p>
            <a:r>
              <a:rPr lang="en-AU" sz="2000" dirty="0" smtClean="0"/>
              <a:t>Raquel </a:t>
            </a:r>
            <a:r>
              <a:rPr lang="en-AU" sz="2000" dirty="0"/>
              <a:t>Hines (BMedSci</a:t>
            </a:r>
            <a:r>
              <a:rPr lang="en-AU" sz="2000" dirty="0" smtClean="0"/>
              <a:t>)</a:t>
            </a:r>
          </a:p>
          <a:p>
            <a:r>
              <a:rPr lang="en-AU" sz="2000" dirty="0" smtClean="0"/>
              <a:t>Paul </a:t>
            </a:r>
            <a:r>
              <a:rPr lang="en-AU" sz="2000" dirty="0"/>
              <a:t>Mascellani (</a:t>
            </a:r>
            <a:r>
              <a:rPr lang="en-AU" sz="2000" dirty="0" err="1"/>
              <a:t>BSocSci</a:t>
            </a:r>
            <a:r>
              <a:rPr lang="en-AU" sz="2000" dirty="0" smtClean="0"/>
              <a:t>)</a:t>
            </a:r>
          </a:p>
          <a:p>
            <a:r>
              <a:rPr lang="en-AU" sz="2000" dirty="0" smtClean="0"/>
              <a:t>Ashley </a:t>
            </a:r>
            <a:r>
              <a:rPr lang="en-AU" sz="2000" dirty="0"/>
              <a:t>Beathe (BA-Secondary </a:t>
            </a:r>
            <a:r>
              <a:rPr lang="en-AU" sz="2000" dirty="0" smtClean="0"/>
              <a:t>Pathways)</a:t>
            </a:r>
          </a:p>
          <a:p>
            <a:r>
              <a:rPr lang="en-AU" sz="2000" dirty="0" smtClean="0"/>
              <a:t>Kathy </a:t>
            </a:r>
            <a:r>
              <a:rPr lang="en-AU" sz="2000" dirty="0"/>
              <a:t>Nguyen (</a:t>
            </a:r>
            <a:r>
              <a:rPr lang="en-AU" sz="2000" dirty="0" err="1"/>
              <a:t>BNatSci</a:t>
            </a:r>
            <a:r>
              <a:rPr lang="en-AU" sz="2000" dirty="0"/>
              <a:t>) </a:t>
            </a:r>
            <a:endParaRPr lang="en-AU" sz="2000" dirty="0" smtClean="0"/>
          </a:p>
          <a:p>
            <a:r>
              <a:rPr lang="en-AU" sz="2000" dirty="0" smtClean="0"/>
              <a:t>Chinnu </a:t>
            </a:r>
            <a:r>
              <a:rPr lang="en-AU" sz="2000" dirty="0"/>
              <a:t>Jose (</a:t>
            </a:r>
            <a:r>
              <a:rPr lang="en-AU" sz="2000" dirty="0" err="1"/>
              <a:t>BLaw</a:t>
            </a:r>
            <a:r>
              <a:rPr lang="en-AU" sz="2000" dirty="0"/>
              <a:t>/Bus)</a:t>
            </a:r>
          </a:p>
        </p:txBody>
      </p:sp>
      <p:sp>
        <p:nvSpPr>
          <p:cNvPr id="13" name="TextBox 12"/>
          <p:cNvSpPr txBox="1"/>
          <p:nvPr/>
        </p:nvSpPr>
        <p:spPr>
          <a:xfrm>
            <a:off x="7151914" y="4079591"/>
            <a:ext cx="4169678" cy="969496"/>
          </a:xfrm>
          <a:prstGeom prst="rect">
            <a:avLst/>
          </a:prstGeom>
          <a:noFill/>
        </p:spPr>
        <p:txBody>
          <a:bodyPr wrap="square" rtlCol="0">
            <a:spAutoFit/>
          </a:bodyPr>
          <a:lstStyle/>
          <a:p>
            <a:pPr algn="ctr">
              <a:spcAft>
                <a:spcPts val="600"/>
              </a:spcAft>
            </a:pPr>
            <a:r>
              <a:rPr lang="en-AU" sz="2600" dirty="0" smtClean="0">
                <a:latin typeface="Tw Cen MT" panose="020B0602020104020603" pitchFamily="34" charset="0"/>
              </a:rPr>
              <a:t>Follow us on twitter:</a:t>
            </a:r>
          </a:p>
          <a:p>
            <a:pPr algn="ctr"/>
            <a:r>
              <a:rPr lang="en-AU" sz="2600" dirty="0" smtClean="0">
                <a:latin typeface="Tw Cen MT" panose="020B0602020104020603" pitchFamily="34" charset="0"/>
              </a:rPr>
              <a:t>@</a:t>
            </a:r>
            <a:r>
              <a:rPr lang="en-AU" sz="2600" dirty="0" err="1" smtClean="0">
                <a:latin typeface="Tw Cen MT" panose="020B0602020104020603" pitchFamily="34" charset="0"/>
              </a:rPr>
              <a:t>WesternSydU_SAP</a:t>
            </a:r>
            <a:endParaRPr lang="en-AU" sz="2600" dirty="0">
              <a:latin typeface="Tw Cen MT" panose="020B0602020104020603" pitchFamily="34" charset="0"/>
            </a:endParaRPr>
          </a:p>
        </p:txBody>
      </p:sp>
      <p:sp>
        <p:nvSpPr>
          <p:cNvPr id="14" name="TextBox 13"/>
          <p:cNvSpPr txBox="1"/>
          <p:nvPr/>
        </p:nvSpPr>
        <p:spPr>
          <a:xfrm>
            <a:off x="7777546" y="5230974"/>
            <a:ext cx="3269418" cy="492443"/>
          </a:xfrm>
          <a:prstGeom prst="rect">
            <a:avLst/>
          </a:prstGeom>
          <a:noFill/>
        </p:spPr>
        <p:txBody>
          <a:bodyPr wrap="square" rtlCol="0">
            <a:spAutoFit/>
          </a:bodyPr>
          <a:lstStyle/>
          <a:p>
            <a:r>
              <a:rPr lang="en-AU" sz="2600" dirty="0" smtClean="0">
                <a:latin typeface="Tw Cen MT" panose="020B0602020104020603" pitchFamily="34" charset="0"/>
              </a:rPr>
              <a:t>#</a:t>
            </a:r>
            <a:r>
              <a:rPr lang="en-AU" sz="2600" dirty="0" err="1" smtClean="0">
                <a:latin typeface="Tw Cen MT" panose="020B0602020104020603" pitchFamily="34" charset="0"/>
              </a:rPr>
              <a:t>westernsyneyu_fow</a:t>
            </a:r>
            <a:endParaRPr lang="en-AU" sz="2600" dirty="0">
              <a:latin typeface="Tw Cen MT" panose="020B0602020104020603" pitchFamily="34" charset="0"/>
            </a:endParaRPr>
          </a:p>
        </p:txBody>
      </p:sp>
      <p:sp>
        <p:nvSpPr>
          <p:cNvPr id="15" name="TextBox 14"/>
          <p:cNvSpPr txBox="1"/>
          <p:nvPr/>
        </p:nvSpPr>
        <p:spPr>
          <a:xfrm>
            <a:off x="587829" y="543448"/>
            <a:ext cx="11227945" cy="584775"/>
          </a:xfrm>
          <a:prstGeom prst="rect">
            <a:avLst/>
          </a:prstGeom>
          <a:noFill/>
          <a:ln>
            <a:noFill/>
          </a:ln>
        </p:spPr>
        <p:txBody>
          <a:bodyPr wrap="square" rtlCol="0">
            <a:spAutoFit/>
          </a:bodyPr>
          <a:lstStyle/>
          <a:p>
            <a:r>
              <a:rPr lang="en-AU" sz="3200" b="1" dirty="0">
                <a:solidFill>
                  <a:schemeClr val="tx2"/>
                </a:solidFill>
                <a:latin typeface="Tw Cen MT" panose="020B0602020104020603" pitchFamily="34" charset="0"/>
                <a:ea typeface="+mj-ea"/>
                <a:cs typeface="+mj-cs"/>
              </a:rPr>
              <a:t>Students as Curriculum </a:t>
            </a:r>
            <a:r>
              <a:rPr lang="en-AU" sz="3200" b="1" dirty="0" smtClean="0">
                <a:solidFill>
                  <a:schemeClr val="tx2"/>
                </a:solidFill>
                <a:latin typeface="Tw Cen MT" panose="020B0602020104020603" pitchFamily="34" charset="0"/>
                <a:ea typeface="+mj-ea"/>
                <a:cs typeface="+mj-cs"/>
              </a:rPr>
              <a:t>Partners</a:t>
            </a:r>
            <a:endParaRPr lang="en-AU" sz="3200" b="1" dirty="0">
              <a:solidFill>
                <a:schemeClr val="tx2"/>
              </a:solidFill>
              <a:latin typeface="Tw Cen MT" panose="020B0602020104020603" pitchFamily="34" charset="0"/>
              <a:ea typeface="+mj-ea"/>
              <a:cs typeface="+mj-cs"/>
            </a:endParaRPr>
          </a:p>
        </p:txBody>
      </p:sp>
      <p:sp>
        <p:nvSpPr>
          <p:cNvPr id="16" name="Rectangle 15"/>
          <p:cNvSpPr/>
          <p:nvPr/>
        </p:nvSpPr>
        <p:spPr>
          <a:xfrm>
            <a:off x="468140" y="6020140"/>
            <a:ext cx="11467322" cy="338554"/>
          </a:xfrm>
          <a:prstGeom prst="rect">
            <a:avLst/>
          </a:prstGeom>
        </p:spPr>
        <p:txBody>
          <a:bodyPr wrap="square">
            <a:spAutoFit/>
          </a:bodyPr>
          <a:lstStyle/>
          <a:p>
            <a:pPr algn="ctr"/>
            <a:r>
              <a:rPr lang="en-AU" sz="1600" b="1" dirty="0">
                <a:solidFill>
                  <a:schemeClr val="tx2"/>
                </a:solidFill>
                <a:latin typeface="Tw Cen MT" panose="020B0602020104020603" pitchFamily="34" charset="0"/>
                <a:ea typeface="+mj-ea"/>
                <a:cs typeface="+mj-cs"/>
              </a:rPr>
              <a:t>www.westernsydney.edu.au/learning_futures/home/ct/curriculum/21st_</a:t>
            </a:r>
            <a:r>
              <a:rPr lang="en-AU" sz="1600" b="1" dirty="0">
                <a:solidFill>
                  <a:schemeClr val="tx2"/>
                </a:solidFill>
                <a:latin typeface="Tw Cen MT" panose="020B0602020104020603" pitchFamily="34" charset="0"/>
                <a:ea typeface="+mj-ea"/>
                <a:cs typeface="+mj-cs"/>
              </a:rPr>
              <a:t>century_curriculum_project/students_as_partners</a:t>
            </a:r>
            <a:endParaRPr lang="en-AU" sz="1600" b="1" dirty="0">
              <a:solidFill>
                <a:schemeClr val="tx2"/>
              </a:solidFill>
              <a:latin typeface="Tw Cen MT" panose="020B0602020104020603" pitchFamily="34" charset="0"/>
              <a:ea typeface="+mj-ea"/>
              <a:cs typeface="+mj-cs"/>
            </a:endParaRPr>
          </a:p>
        </p:txBody>
      </p:sp>
    </p:spTree>
    <p:extLst>
      <p:ext uri="{BB962C8B-B14F-4D97-AF65-F5344CB8AC3E}">
        <p14:creationId xmlns:p14="http://schemas.microsoft.com/office/powerpoint/2010/main" val="969817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estern Sydney University 1">
      <a:dk1>
        <a:srgbClr val="000000"/>
      </a:dk1>
      <a:lt1>
        <a:srgbClr val="FFFFFF"/>
      </a:lt1>
      <a:dk2>
        <a:srgbClr val="A31E34"/>
      </a:dk2>
      <a:lt2>
        <a:srgbClr val="EBBCBB"/>
      </a:lt2>
      <a:accent1>
        <a:srgbClr val="FE7073"/>
      </a:accent1>
      <a:accent2>
        <a:srgbClr val="F6303D"/>
      </a:accent2>
      <a:accent3>
        <a:srgbClr val="5A2A82"/>
      </a:accent3>
      <a:accent4>
        <a:srgbClr val="027199"/>
      </a:accent4>
      <a:accent5>
        <a:srgbClr val="BA7FD1"/>
      </a:accent5>
      <a:accent6>
        <a:srgbClr val="FF7D78"/>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3508</TotalTime>
  <Words>2633</Words>
  <Application>Microsoft Office PowerPoint</Application>
  <PresentationFormat>Widescreen</PresentationFormat>
  <Paragraphs>302</Paragraphs>
  <Slides>14</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Calibri</vt:lpstr>
      <vt:lpstr>Calibri Light</vt:lpstr>
      <vt:lpstr>Chronicle Text G1</vt:lpstr>
      <vt:lpstr>Chronicle Text G1 Roman</vt:lpstr>
      <vt:lpstr>Gill Sans</vt:lpstr>
      <vt:lpstr>Gotham Narrow</vt:lpstr>
      <vt:lpstr>Gotham Narrow Bold</vt:lpstr>
      <vt:lpstr>Gotham Narrow Book</vt:lpstr>
      <vt:lpstr>Gotham Narrow Light</vt:lpstr>
      <vt:lpstr>Mangal</vt:lpstr>
      <vt:lpstr>Tw Cen MT</vt:lpstr>
      <vt:lpstr>Office Theme</vt:lpstr>
      <vt:lpstr>21st Century Curriculum Project Vice Chancellor and Chair of Academic Senate Academic Forum 23 November 2017    </vt:lpstr>
      <vt:lpstr>External Context Drivers  </vt:lpstr>
      <vt:lpstr>A mandate to innovate 21C Curriculum Project Principles  </vt:lpstr>
      <vt:lpstr>Further info: www.westernsydney.edu.au/21c</vt:lpstr>
      <vt:lpstr>Leveraging Our Partnerships to offer aspirational  Signature Learning Experiences </vt:lpstr>
      <vt:lpstr>Flagship Curriculum Projects</vt:lpstr>
      <vt:lpstr>Future of Work and Society: Curriculum Disruption Forums  </vt:lpstr>
      <vt:lpstr>PowerPoint Presentation</vt:lpstr>
      <vt:lpstr>PowerPoint Presentation</vt:lpstr>
      <vt:lpstr>PowerPoint Presentation</vt:lpstr>
      <vt:lpstr>Co-creating our 21C Graduate Capabilities</vt:lpstr>
      <vt:lpstr>Co-creating our 21C Graduate Capabilities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Tapia</dc:creator>
  <cp:lastModifiedBy>Dominique Wilson</cp:lastModifiedBy>
  <cp:revision>247</cp:revision>
  <cp:lastPrinted>2017-11-22T22:03:54Z</cp:lastPrinted>
  <dcterms:created xsi:type="dcterms:W3CDTF">2015-09-22T04:56:37Z</dcterms:created>
  <dcterms:modified xsi:type="dcterms:W3CDTF">2017-11-22T22:21:38Z</dcterms:modified>
</cp:coreProperties>
</file>