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78" r:id="rId3"/>
    <p:sldId id="257" r:id="rId4"/>
    <p:sldId id="286" r:id="rId5"/>
    <p:sldId id="285" r:id="rId6"/>
    <p:sldId id="287" r:id="rId7"/>
    <p:sldId id="277" r:id="rId8"/>
  </p:sldIdLst>
  <p:sldSz cx="9144000" cy="5715000" type="screen16x1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29"/>
  </p:normalViewPr>
  <p:slideViewPr>
    <p:cSldViewPr snapToGrid="0" snapToObjects="1">
      <p:cViewPr varScale="1">
        <p:scale>
          <a:sx n="86" d="100"/>
          <a:sy n="86" d="100"/>
        </p:scale>
        <p:origin x="200"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686103"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4733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2423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992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686103"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827305"/>
            <a:ext cx="8520600" cy="2280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149027"/>
            <a:ext cx="8520600" cy="8807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B9D051AE-BFCC-FC46-B5FE-A81696CD8CE8}" type="datetimeFigureOut">
              <a:rPr lang="en-US" smtClean="0"/>
              <a:t>6/19/18</a:t>
            </a:fld>
            <a:endParaRPr lang="en-US"/>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7AAA34B-2654-4F4E-8B91-0D6E38A079F2}" type="slidenum">
              <a:rPr lang="en-US" smtClean="0"/>
              <a:t>‹#›</a:t>
            </a:fld>
            <a:endParaRPr lang="en-US"/>
          </a:p>
        </p:txBody>
      </p:sp>
    </p:spTree>
    <p:extLst>
      <p:ext uri="{BB962C8B-B14F-4D97-AF65-F5344CB8AC3E}">
        <p14:creationId xmlns:p14="http://schemas.microsoft.com/office/powerpoint/2010/main" val="188395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389833"/>
            <a:ext cx="8520600" cy="935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94472"/>
            <a:ext cx="8520600" cy="636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280527"/>
            <a:ext cx="3999900" cy="3795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280527"/>
            <a:ext cx="3999900" cy="3795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94472"/>
            <a:ext cx="8520600" cy="636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617333"/>
            <a:ext cx="2808000" cy="839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544000"/>
            <a:ext cx="2808000" cy="35328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500166"/>
            <a:ext cx="6367800" cy="4545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38"/>
            <a:ext cx="4572000" cy="5715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370194"/>
            <a:ext cx="4045200" cy="16470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114527"/>
            <a:ext cx="4045200" cy="13721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804527"/>
            <a:ext cx="3837000" cy="4105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700638"/>
            <a:ext cx="5998800" cy="6723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229027"/>
            <a:ext cx="8520600" cy="2181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502472"/>
            <a:ext cx="8520600" cy="1445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5181351"/>
            <a:ext cx="548700" cy="4374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94472"/>
            <a:ext cx="8520600" cy="6363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280527"/>
            <a:ext cx="8520600" cy="3795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5181351"/>
            <a:ext cx="548700" cy="4374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mailto:laura@fightingchance.org.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38100" y="23812"/>
            <a:ext cx="9067800" cy="5667375"/>
          </a:xfrm>
          <a:prstGeom prst="rect">
            <a:avLst/>
          </a:prstGeom>
          <a:noFill/>
          <a:ln>
            <a:noFill/>
          </a:ln>
        </p:spPr>
      </p:pic>
      <p:sp>
        <p:nvSpPr>
          <p:cNvPr id="2" name="Rectangle 1">
            <a:extLst>
              <a:ext uri="{FF2B5EF4-FFF2-40B4-BE49-F238E27FC236}">
                <a16:creationId xmlns:a16="http://schemas.microsoft.com/office/drawing/2014/main" id="{7808C79E-7478-4F47-9DBF-58F4C67719BA}"/>
              </a:ext>
            </a:extLst>
          </p:cNvPr>
          <p:cNvSpPr/>
          <p:nvPr/>
        </p:nvSpPr>
        <p:spPr>
          <a:xfrm>
            <a:off x="869429" y="4526830"/>
            <a:ext cx="5433934" cy="646331"/>
          </a:xfrm>
          <a:prstGeom prst="rect">
            <a:avLst/>
          </a:prstGeom>
        </p:spPr>
        <p:txBody>
          <a:bodyPr wrap="square">
            <a:spAutoFit/>
          </a:bodyPr>
          <a:lstStyle/>
          <a:p>
            <a:pPr algn="ctr" fontAlgn="t"/>
            <a:r>
              <a:rPr lang="en-AU" sz="1800" b="1" dirty="0">
                <a:solidFill>
                  <a:schemeClr val="bg1"/>
                </a:solidFill>
                <a:latin typeface="Arial" panose="020B0604020202020204" pitchFamily="34" charset="0"/>
                <a:cs typeface="Arial" panose="020B0604020202020204" pitchFamily="34" charset="0"/>
              </a:rPr>
              <a:t>Innovative Approaches to Post-School Social Participation and Transition to Work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ne mowing.jpg"/>
          <p:cNvPicPr>
            <a:picLocks noGrp="1" noChangeAspect="1"/>
          </p:cNvPicPr>
          <p:nvPr>
            <p:ph idx="1"/>
          </p:nvPr>
        </p:nvPicPr>
        <p:blipFill>
          <a:blip r:embed="rId2">
            <a:extLst>
              <a:ext uri="{28A0092B-C50C-407E-A947-70E740481C1C}">
                <a14:useLocalDpi xmlns:a14="http://schemas.microsoft.com/office/drawing/2010/main" val="0"/>
              </a:ext>
            </a:extLst>
          </a:blip>
          <a:srcRect t="8889" b="8889"/>
          <a:stretch>
            <a:fillRect/>
          </a:stretch>
        </p:blipFill>
        <p:spPr>
          <a:xfrm>
            <a:off x="-318669" y="1"/>
            <a:ext cx="10391637" cy="5715000"/>
          </a:xfrm>
        </p:spPr>
      </p:pic>
    </p:spTree>
    <p:extLst>
      <p:ext uri="{BB962C8B-B14F-4D97-AF65-F5344CB8AC3E}">
        <p14:creationId xmlns:p14="http://schemas.microsoft.com/office/powerpoint/2010/main" val="113039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p:cNvPicPr preferRelativeResize="0"/>
          <p:nvPr/>
        </p:nvPicPr>
        <p:blipFill>
          <a:blip r:embed="rId3">
            <a:alphaModFix/>
          </a:blip>
          <a:stretch>
            <a:fillRect/>
          </a:stretch>
        </p:blipFill>
        <p:spPr>
          <a:xfrm>
            <a:off x="76200" y="47625"/>
            <a:ext cx="8991600" cy="5619750"/>
          </a:xfrm>
          <a:prstGeom prst="rect">
            <a:avLst/>
          </a:prstGeom>
          <a:noFill/>
          <a:ln>
            <a:noFill/>
          </a:ln>
        </p:spPr>
      </p:pic>
      <p:sp>
        <p:nvSpPr>
          <p:cNvPr id="61" name="Shape 61"/>
          <p:cNvSpPr txBox="1"/>
          <p:nvPr/>
        </p:nvSpPr>
        <p:spPr>
          <a:xfrm>
            <a:off x="2605950" y="578075"/>
            <a:ext cx="6139200" cy="4813200"/>
          </a:xfrm>
          <a:prstGeom prst="rect">
            <a:avLst/>
          </a:prstGeom>
          <a:noFill/>
          <a:ln>
            <a:noFill/>
          </a:ln>
        </p:spPr>
        <p:txBody>
          <a:bodyPr lIns="91425" tIns="91425" rIns="91425" bIns="91425" anchor="t" anchorCtr="0">
            <a:noAutofit/>
          </a:bodyPr>
          <a:lstStyle/>
          <a:p>
            <a:pPr lvl="0" algn="ctr" rtl="0">
              <a:spcBef>
                <a:spcPts val="0"/>
              </a:spcBef>
              <a:buNone/>
            </a:pPr>
            <a:r>
              <a:rPr lang="en" sz="1800" dirty="0">
                <a:solidFill>
                  <a:srgbClr val="FFFFFF"/>
                </a:solidFill>
              </a:rPr>
              <a:t>ABOUT FIGHTING CHANCE</a:t>
            </a:r>
          </a:p>
          <a:p>
            <a:pPr lvl="0" algn="ctr" rtl="0">
              <a:spcBef>
                <a:spcPts val="0"/>
              </a:spcBef>
              <a:buNone/>
            </a:pPr>
            <a:endParaRPr sz="1800" dirty="0">
              <a:solidFill>
                <a:srgbClr val="FFFFFF"/>
              </a:solidFill>
            </a:endParaRPr>
          </a:p>
          <a:p>
            <a:pPr lvl="0" rtl="0">
              <a:spcBef>
                <a:spcPts val="0"/>
              </a:spcBef>
              <a:buNone/>
            </a:pPr>
            <a:r>
              <a:rPr lang="en" sz="1800" dirty="0">
                <a:solidFill>
                  <a:srgbClr val="FFFFFF"/>
                </a:solidFill>
              </a:rPr>
              <a:t>Fighting Chance</a:t>
            </a:r>
            <a:r>
              <a:rPr lang="en-AU" sz="1800" dirty="0">
                <a:solidFill>
                  <a:srgbClr val="FFFFFF"/>
                </a:solidFill>
              </a:rPr>
              <a:t>, designs,</a:t>
            </a:r>
            <a:r>
              <a:rPr lang="en" sz="1800" dirty="0">
                <a:solidFill>
                  <a:srgbClr val="FFFFFF"/>
                </a:solidFill>
              </a:rPr>
              <a:t> builds and scales social enterprises that moves the dial for Australians with disability and their family.</a:t>
            </a:r>
          </a:p>
          <a:p>
            <a:pPr lvl="0" rtl="0">
              <a:spcBef>
                <a:spcPts val="0"/>
              </a:spcBef>
              <a:buClr>
                <a:schemeClr val="dk1"/>
              </a:buClr>
              <a:buSzPct val="61111"/>
              <a:buFont typeface="Arial"/>
              <a:buNone/>
            </a:pPr>
            <a:r>
              <a:rPr lang="en" sz="1800" dirty="0">
                <a:solidFill>
                  <a:srgbClr val="FFFFFF"/>
                </a:solidFill>
              </a:rPr>
              <a:t> </a:t>
            </a:r>
          </a:p>
          <a:p>
            <a:pPr lvl="0" rtl="0">
              <a:spcBef>
                <a:spcPts val="0"/>
              </a:spcBef>
              <a:buClr>
                <a:schemeClr val="dk1"/>
              </a:buClr>
              <a:buSzPct val="61111"/>
              <a:buFont typeface="Arial"/>
              <a:buNone/>
            </a:pPr>
            <a:r>
              <a:rPr lang="en" sz="1800" dirty="0">
                <a:solidFill>
                  <a:srgbClr val="FFFFFF"/>
                </a:solidFill>
              </a:rPr>
              <a:t>Our approach is simple - we work with our community to identify the challenges, hurdles and barriers faced by people with disability in their everyday lives, and then design and build sustainable social businesses which resolve these issues.</a:t>
            </a:r>
          </a:p>
          <a:p>
            <a:pPr lvl="0" rtl="0">
              <a:spcBef>
                <a:spcPts val="0"/>
              </a:spcBef>
              <a:buClr>
                <a:schemeClr val="dk1"/>
              </a:buClr>
              <a:buSzPct val="61111"/>
              <a:buFont typeface="Arial"/>
              <a:buNone/>
            </a:pPr>
            <a:r>
              <a:rPr lang="en" sz="1800" dirty="0">
                <a:solidFill>
                  <a:srgbClr val="FFFFFF"/>
                </a:solidFill>
              </a:rPr>
              <a:t> </a:t>
            </a:r>
          </a:p>
          <a:p>
            <a:pPr lvl="0" rtl="0">
              <a:spcBef>
                <a:spcPts val="0"/>
              </a:spcBef>
              <a:buClr>
                <a:schemeClr val="dk1"/>
              </a:buClr>
              <a:buSzPct val="61111"/>
              <a:buFont typeface="Arial"/>
              <a:buNone/>
            </a:pPr>
            <a:r>
              <a:rPr lang="en" sz="1800" dirty="0">
                <a:solidFill>
                  <a:srgbClr val="FFFFFF"/>
                </a:solidFill>
              </a:rPr>
              <a:t>Our mission is to ask ‘what if?’, to see the world as it isn’t yet, to imagine a future quite different to the present. And then to make it happen.</a:t>
            </a:r>
          </a:p>
          <a:p>
            <a:pPr lvl="0">
              <a:spcBef>
                <a:spcPts val="0"/>
              </a:spcBef>
              <a:buNone/>
            </a:pPr>
            <a:endParaRPr sz="1800" dirty="0">
              <a:solidFill>
                <a:srgbClr val="FFFFFF"/>
              </a:solidFill>
            </a:endParaRPr>
          </a:p>
        </p:txBody>
      </p:sp>
      <p:pic>
        <p:nvPicPr>
          <p:cNvPr id="62" name="Shape 62"/>
          <p:cNvPicPr preferRelativeResize="0"/>
          <p:nvPr/>
        </p:nvPicPr>
        <p:blipFill>
          <a:blip r:embed="rId4">
            <a:alphaModFix/>
          </a:blip>
          <a:stretch>
            <a:fillRect/>
          </a:stretch>
        </p:blipFill>
        <p:spPr>
          <a:xfrm>
            <a:off x="-885627" y="1023175"/>
            <a:ext cx="4592149" cy="45999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310" y="496846"/>
            <a:ext cx="3108134" cy="3055823"/>
          </a:xfrm>
          <a:prstGeom prst="rect">
            <a:avLst/>
          </a:prstGeom>
        </p:spPr>
      </p:pic>
      <p:sp>
        <p:nvSpPr>
          <p:cNvPr id="2" name="TextBox 1">
            <a:extLst>
              <a:ext uri="{FF2B5EF4-FFF2-40B4-BE49-F238E27FC236}">
                <a16:creationId xmlns:a16="http://schemas.microsoft.com/office/drawing/2014/main" id="{36DD109A-6475-8048-8742-B0B945D2F46B}"/>
              </a:ext>
            </a:extLst>
          </p:cNvPr>
          <p:cNvSpPr txBox="1"/>
          <p:nvPr/>
        </p:nvSpPr>
        <p:spPr>
          <a:xfrm>
            <a:off x="1124262" y="3762532"/>
            <a:ext cx="7270230" cy="830997"/>
          </a:xfrm>
          <a:prstGeom prst="rect">
            <a:avLst/>
          </a:prstGeom>
          <a:noFill/>
        </p:spPr>
        <p:txBody>
          <a:bodyPr wrap="square" rtlCol="0">
            <a:spAutoFit/>
          </a:bodyPr>
          <a:lstStyle/>
          <a:p>
            <a:r>
              <a:rPr lang="en-US" sz="1600" dirty="0"/>
              <a:t>A co-working space leveraging micro enterprise and the sharing economy, to empower people with profound and severe disability to participate fully in the economy and in society, and to develop skills and confidence.</a:t>
            </a:r>
          </a:p>
        </p:txBody>
      </p:sp>
    </p:spTree>
    <p:extLst>
      <p:ext uri="{BB962C8B-B14F-4D97-AF65-F5344CB8AC3E}">
        <p14:creationId xmlns:p14="http://schemas.microsoft.com/office/powerpoint/2010/main" val="355862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227" y="704538"/>
            <a:ext cx="2121162" cy="3017337"/>
          </a:xfrm>
          <a:prstGeom prst="rect">
            <a:avLst/>
          </a:prstGeom>
        </p:spPr>
      </p:pic>
      <p:sp>
        <p:nvSpPr>
          <p:cNvPr id="3" name="TextBox 2">
            <a:extLst>
              <a:ext uri="{FF2B5EF4-FFF2-40B4-BE49-F238E27FC236}">
                <a16:creationId xmlns:a16="http://schemas.microsoft.com/office/drawing/2014/main" id="{39B93771-1C41-D046-A0CD-7E209F8E2676}"/>
              </a:ext>
            </a:extLst>
          </p:cNvPr>
          <p:cNvSpPr txBox="1"/>
          <p:nvPr/>
        </p:nvSpPr>
        <p:spPr>
          <a:xfrm>
            <a:off x="1169205" y="4137285"/>
            <a:ext cx="6543207" cy="338554"/>
          </a:xfrm>
          <a:prstGeom prst="rect">
            <a:avLst/>
          </a:prstGeom>
          <a:noFill/>
        </p:spPr>
        <p:txBody>
          <a:bodyPr wrap="square" rtlCol="0">
            <a:spAutoFit/>
          </a:bodyPr>
          <a:lstStyle/>
          <a:p>
            <a:r>
              <a:rPr lang="en-US" sz="1600" dirty="0"/>
              <a:t>A social business which trains people with disability for work </a:t>
            </a:r>
            <a:r>
              <a:rPr lang="en-US" sz="1600" i="1" dirty="0"/>
              <a:t>in</a:t>
            </a:r>
            <a:r>
              <a:rPr lang="en-US" sz="1600" dirty="0"/>
              <a:t> work. </a:t>
            </a:r>
          </a:p>
        </p:txBody>
      </p:sp>
    </p:spTree>
    <p:extLst>
      <p:ext uri="{BB962C8B-B14F-4D97-AF65-F5344CB8AC3E}">
        <p14:creationId xmlns:p14="http://schemas.microsoft.com/office/powerpoint/2010/main" val="423706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159" y="1302576"/>
            <a:ext cx="6865495" cy="2989923"/>
          </a:xfrm>
          <a:prstGeom prst="rect">
            <a:avLst/>
          </a:prstGeom>
        </p:spPr>
      </p:pic>
      <p:sp>
        <p:nvSpPr>
          <p:cNvPr id="2" name="TextBox 1">
            <a:extLst>
              <a:ext uri="{FF2B5EF4-FFF2-40B4-BE49-F238E27FC236}">
                <a16:creationId xmlns:a16="http://schemas.microsoft.com/office/drawing/2014/main" id="{0994CD64-B8DF-1E4E-B495-C54690493666}"/>
              </a:ext>
            </a:extLst>
          </p:cNvPr>
          <p:cNvSpPr txBox="1"/>
          <p:nvPr/>
        </p:nvSpPr>
        <p:spPr>
          <a:xfrm>
            <a:off x="749512" y="4292499"/>
            <a:ext cx="7944787" cy="800219"/>
          </a:xfrm>
          <a:prstGeom prst="rect">
            <a:avLst/>
          </a:prstGeom>
          <a:noFill/>
        </p:spPr>
        <p:txBody>
          <a:bodyPr wrap="square" rtlCol="0">
            <a:spAutoFit/>
          </a:bodyPr>
          <a:lstStyle/>
          <a:p>
            <a:r>
              <a:rPr lang="en-AU" sz="1600" dirty="0"/>
              <a:t>The online platform for people with disability to find, hire and manage support workers who fit their needs and share their interests.</a:t>
            </a:r>
          </a:p>
          <a:p>
            <a:endParaRPr lang="en-US" dirty="0"/>
          </a:p>
        </p:txBody>
      </p:sp>
    </p:spTree>
    <p:extLst>
      <p:ext uri="{BB962C8B-B14F-4D97-AF65-F5344CB8AC3E}">
        <p14:creationId xmlns:p14="http://schemas.microsoft.com/office/powerpoint/2010/main" val="271484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Shape 182"/>
          <p:cNvPicPr preferRelativeResize="0"/>
          <p:nvPr/>
        </p:nvPicPr>
        <p:blipFill>
          <a:blip r:embed="rId3">
            <a:alphaModFix/>
          </a:blip>
          <a:stretch>
            <a:fillRect/>
          </a:stretch>
        </p:blipFill>
        <p:spPr>
          <a:xfrm>
            <a:off x="121925" y="76200"/>
            <a:ext cx="8900160" cy="5562600"/>
          </a:xfrm>
          <a:prstGeom prst="rect">
            <a:avLst/>
          </a:prstGeom>
          <a:noFill/>
          <a:ln>
            <a:noFill/>
          </a:ln>
        </p:spPr>
      </p:pic>
      <p:sp>
        <p:nvSpPr>
          <p:cNvPr id="183" name="Shape 183"/>
          <p:cNvSpPr txBox="1"/>
          <p:nvPr/>
        </p:nvSpPr>
        <p:spPr>
          <a:xfrm>
            <a:off x="723375" y="3990875"/>
            <a:ext cx="2902800" cy="1511700"/>
          </a:xfrm>
          <a:prstGeom prst="rect">
            <a:avLst/>
          </a:prstGeom>
          <a:noFill/>
          <a:ln>
            <a:noFill/>
          </a:ln>
        </p:spPr>
        <p:txBody>
          <a:bodyPr lIns="91425" tIns="91425" rIns="91425" bIns="91425" anchor="t" anchorCtr="0">
            <a:noAutofit/>
          </a:bodyPr>
          <a:lstStyle/>
          <a:p>
            <a:pPr lvl="0" rtl="0">
              <a:spcBef>
                <a:spcPts val="0"/>
              </a:spcBef>
              <a:buNone/>
            </a:pPr>
            <a:r>
              <a:rPr lang="en" sz="1600"/>
              <a:t>Laura O’Reilly</a:t>
            </a:r>
          </a:p>
          <a:p>
            <a:pPr lvl="0">
              <a:spcBef>
                <a:spcPts val="0"/>
              </a:spcBef>
              <a:buNone/>
            </a:pPr>
            <a:r>
              <a:rPr lang="en" sz="1600"/>
              <a:t>CEO, Fighting Chance </a:t>
            </a:r>
          </a:p>
          <a:p>
            <a:pPr lvl="0">
              <a:spcBef>
                <a:spcPts val="0"/>
              </a:spcBef>
              <a:buNone/>
            </a:pPr>
            <a:r>
              <a:rPr lang="en" sz="1600" u="sng">
                <a:solidFill>
                  <a:schemeClr val="hlink"/>
                </a:solidFill>
                <a:hlinkClick r:id="rId4"/>
              </a:rPr>
              <a:t>laura@fightingchance.org.au</a:t>
            </a:r>
          </a:p>
          <a:p>
            <a:pPr lvl="0">
              <a:spcBef>
                <a:spcPts val="0"/>
              </a:spcBef>
              <a:buNone/>
            </a:pPr>
            <a:r>
              <a:rPr lang="en" sz="1600"/>
              <a:t>0433777109</a:t>
            </a:r>
          </a:p>
        </p:txBody>
      </p:sp>
      <p:sp>
        <p:nvSpPr>
          <p:cNvPr id="184" name="Shape 184"/>
          <p:cNvSpPr txBox="1"/>
          <p:nvPr/>
        </p:nvSpPr>
        <p:spPr>
          <a:xfrm>
            <a:off x="3709650" y="2136075"/>
            <a:ext cx="1724700" cy="1075800"/>
          </a:xfrm>
          <a:prstGeom prst="rect">
            <a:avLst/>
          </a:prstGeom>
          <a:noFill/>
          <a:ln>
            <a:noFill/>
          </a:ln>
        </p:spPr>
        <p:txBody>
          <a:bodyPr lIns="91425" tIns="91425" rIns="91425" bIns="91425" anchor="t" anchorCtr="0">
            <a:noAutofit/>
          </a:bodyPr>
          <a:lstStyle/>
          <a:p>
            <a:pPr lvl="0">
              <a:spcBef>
                <a:spcPts val="0"/>
              </a:spcBef>
              <a:buNone/>
            </a:pPr>
            <a:r>
              <a:rPr lang="en" sz="2400"/>
              <a:t>Thank you!</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1554</TotalTime>
  <Words>203</Words>
  <Application>Microsoft Macintosh PowerPoint</Application>
  <PresentationFormat>On-screen Show (16:10)</PresentationFormat>
  <Paragraphs>16</Paragraphs>
  <Slides>7</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Laura O'Reilly</cp:lastModifiedBy>
  <cp:revision>21</cp:revision>
  <dcterms:modified xsi:type="dcterms:W3CDTF">2018-06-19T06:39:04Z</dcterms:modified>
</cp:coreProperties>
</file>