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21/3/24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1719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21/3/24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30401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21/3/24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3692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004135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246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94613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52060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48930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82816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46774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8779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21/3/24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90724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180809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24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8153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7E6B74-612D-45CE-8ACA-20BA71E83FC8}" type="datetimeFigureOut">
              <a:rPr lang="en-AU" smtClean="0"/>
              <a:t>21/3/24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19723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97E6B74-612D-45CE-8ACA-20BA71E83FC8}" type="datetimeFigureOut">
              <a:rPr lang="en-AU" smtClean="0"/>
              <a:t>21/3/24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1184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97E6B74-612D-45CE-8ACA-20BA71E83FC8}" type="datetimeFigureOut">
              <a:rPr lang="en-AU" smtClean="0"/>
              <a:t>21/3/24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9780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97E6B74-612D-45CE-8ACA-20BA71E83FC8}" type="datetimeFigureOut">
              <a:rPr lang="en-AU" smtClean="0"/>
              <a:t>21/3/24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1385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E6B74-612D-45CE-8ACA-20BA71E83FC8}" type="datetimeFigureOut">
              <a:rPr lang="en-AU" smtClean="0"/>
              <a:t>21/3/24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8522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21/3/24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52089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21/3/24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4926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6B74-612D-45CE-8ACA-20BA71E83FC8}" type="datetimeFigureOut">
              <a:rPr lang="en-AU" smtClean="0"/>
              <a:t>21/3/24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221F7-8D46-428B-A33C-88484D697CB5}" type="slidenum">
              <a:rPr lang="en-AU" smtClean="0"/>
              <a:t>‹#›</a:t>
            </a:fld>
            <a:endParaRPr lang="en-AU"/>
          </a:p>
        </p:txBody>
      </p:sp>
    </p:spTree>
    <p:extLst>
      <p:ext uri="{BB962C8B-B14F-4D97-AF65-F5344CB8AC3E}">
        <p14:creationId xmlns:p14="http://schemas.microsoft.com/office/powerpoint/2010/main" val="382534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21/3/24</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1940538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s://www.westernsydney.edu.au/currentstudents/current_students/services_and_facilities/special_consideration2" TargetMode="Externa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image" Target="../media/image4.png"/><Relationship Id="rId5" Type="http://schemas.openxmlformats.org/officeDocument/2006/relationships/hyperlink" Target="https://www.westernsydney.edu.au/currentstudents/current_students/services_and_facilities/disability_service" TargetMode="External"/><Relationship Id="rId10" Type="http://schemas.openxmlformats.org/officeDocument/2006/relationships/hyperlink" Target="https://www.westernsydney.edu.au/studysmart/home/study_smart_online" TargetMode="External"/><Relationship Id="rId4" Type="http://schemas.openxmlformats.org/officeDocument/2006/relationships/hyperlink" Target="https://www.westernsydney.edu.au/currentstudents/current_students/services_and_facilities/student_welfare_services2" TargetMode="External"/><Relationship Id="rId9" Type="http://schemas.openxmlformats.org/officeDocument/2006/relationships/hyperlink" Target="https://westernsydney.edu.au/studysmar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ethosid.westernsydney.edu.au/authenticationendpoint/login.do?Name=PreLoginRequestProcessor&amp;TARGET=https%3A%2F%2Fstudent-selfservice.westernsydney.edu.au%2FStudentSelfService%2Flogin%2Fcas&amp;commonAuthCallerPath=%252Fcas%252Flogin&amp;forceAuth=true&amp;passiveAuth=false&amp;tenantDomain=carbon.super&amp;sessionDataKey=eca82280-fe54-44aa-8c5a-6d8bd9314df0&amp;relyingParty=StudentSelfService_BANPROD_CAS&amp;type=cas&amp;sp=StudentSelfService_BANPROD_CAS&amp;isSaaSApp=false&amp;authenticators=BasicAuthenticator%3ALOCAL" TargetMode="External"/><Relationship Id="rId5" Type="http://schemas.openxmlformats.org/officeDocument/2006/relationships/hyperlink" Target="https://www.westernsydney.edu.au/currentstudents/current_students/enrolment/adding,_dropping_and_changing_units" TargetMode="External"/><Relationship Id="rId4" Type="http://schemas.openxmlformats.org/officeDocument/2006/relationships/hyperlink" Target="https://www.westernsydney.edu.au/currentstudents/current_students/dates/census_dates"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587448" y="320056"/>
            <a:ext cx="9267051" cy="6207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FREE SUPPORT AVAILABLE </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0668" y="235421"/>
            <a:ext cx="1827401" cy="7545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Rectangle 18"/>
          <p:cNvSpPr/>
          <p:nvPr/>
        </p:nvSpPr>
        <p:spPr>
          <a:xfrm>
            <a:off x="2" y="2003222"/>
            <a:ext cx="12192000" cy="448771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 Box 11"/>
          <p:cNvSpPr txBox="1">
            <a:spLocks noChangeArrowheads="1"/>
          </p:cNvSpPr>
          <p:nvPr/>
        </p:nvSpPr>
        <p:spPr bwMode="auto">
          <a:xfrm>
            <a:off x="215900" y="1183788"/>
            <a:ext cx="7589427" cy="519467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8" name="Text Box 14"/>
          <p:cNvSpPr txBox="1">
            <a:spLocks noChangeArrowheads="1"/>
          </p:cNvSpPr>
          <p:nvPr/>
        </p:nvSpPr>
        <p:spPr bwMode="auto">
          <a:xfrm>
            <a:off x="7982322" y="4313795"/>
            <a:ext cx="4008217" cy="206467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 Box 6"/>
          <p:cNvSpPr txBox="1">
            <a:spLocks noChangeArrowheads="1"/>
          </p:cNvSpPr>
          <p:nvPr/>
        </p:nvSpPr>
        <p:spPr bwMode="auto">
          <a:xfrm>
            <a:off x="274227" y="2243366"/>
            <a:ext cx="7484876" cy="3906943"/>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ts val="601"/>
              </a:spcAft>
              <a:buClrTx/>
              <a:buSzTx/>
              <a:buFontTx/>
              <a:buNone/>
              <a:tabLst/>
              <a:defRPr/>
            </a:pPr>
            <a:endParaRPr kumimoji="0" lang="en-AU" alt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Access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Student Welfare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assistance with academic issues, financial difficulties, Centrelink help, textbook vouchers, international student study load matters and other welfare concerns.</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to a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Disability Advisor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about</a:t>
            </a:r>
            <a:r>
              <a:rPr kumimoji="0" lang="en-AU" altLang="en-US" sz="1801"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support</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with a disability, chronic health condition or temporary injury.</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6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Reach out to the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Counselling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you’re experiencing any personal, emotional, social or relationship issues, or finding it hard to adjust to </a:t>
            </a:r>
            <a:r>
              <a:rPr kumimoji="0" lang="en-AU" altLang="en-US" sz="1801"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Uni</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life.</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encounter extenuating circumstances</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beyond your control, you may be eligible for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special consideration / disruption of studies or an assessment extension</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 </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72717" y="1223101"/>
            <a:ext cx="1081866" cy="1081866"/>
          </a:xfrm>
          <a:prstGeom prst="rect">
            <a:avLst/>
          </a:prstGeom>
        </p:spPr>
      </p:pic>
      <p:sp>
        <p:nvSpPr>
          <p:cNvPr id="14" name="TextBox 13"/>
          <p:cNvSpPr txBox="1"/>
          <p:nvPr/>
        </p:nvSpPr>
        <p:spPr>
          <a:xfrm>
            <a:off x="2801299" y="2140159"/>
            <a:ext cx="26662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Student Services</a:t>
            </a:r>
          </a:p>
        </p:txBody>
      </p:sp>
      <p:sp>
        <p:nvSpPr>
          <p:cNvPr id="16" name="Rectangle 15"/>
          <p:cNvSpPr/>
          <p:nvPr/>
        </p:nvSpPr>
        <p:spPr>
          <a:xfrm>
            <a:off x="8028479" y="4580495"/>
            <a:ext cx="3940371" cy="1585562"/>
          </a:xfrm>
          <a:prstGeom prst="rect">
            <a:avLst/>
          </a:prstGeom>
          <a:ln w="28575">
            <a:noFill/>
          </a:ln>
          <a:effectLst/>
        </p:spPr>
        <p:txBody>
          <a:bodyPr wrap="square">
            <a:spAutoFit/>
          </a:bodyPr>
          <a:lstStyle/>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More Information</a:t>
            </a:r>
          </a:p>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 more info, referrals to other services or to book a counselling, disability or welfare appointment.</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grpSp>
        <p:nvGrpSpPr>
          <p:cNvPr id="18" name="Group 17"/>
          <p:cNvGrpSpPr/>
          <p:nvPr/>
        </p:nvGrpSpPr>
        <p:grpSpPr>
          <a:xfrm>
            <a:off x="7982322" y="1183786"/>
            <a:ext cx="3999490" cy="2890074"/>
            <a:chOff x="3943801" y="7516022"/>
            <a:chExt cx="2782073" cy="2221044"/>
          </a:xfrm>
        </p:grpSpPr>
        <p:sp>
          <p:nvSpPr>
            <p:cNvPr id="20" name="Text Box 11"/>
            <p:cNvSpPr txBox="1">
              <a:spLocks noChangeArrowheads="1"/>
            </p:cNvSpPr>
            <p:nvPr/>
          </p:nvSpPr>
          <p:spPr bwMode="auto">
            <a:xfrm>
              <a:off x="3943801" y="7516022"/>
              <a:ext cx="2773010" cy="2221044"/>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p:txBody>
        </p:sp>
        <p:sp>
          <p:nvSpPr>
            <p:cNvPr id="22" name="Text Box 2"/>
            <p:cNvSpPr txBox="1">
              <a:spLocks noChangeArrowheads="1"/>
            </p:cNvSpPr>
            <p:nvPr/>
          </p:nvSpPr>
          <p:spPr bwMode="auto">
            <a:xfrm>
              <a:off x="3952866" y="8330317"/>
              <a:ext cx="2773008" cy="1406749"/>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ts val="601"/>
                </a:spcAft>
                <a:defRPr/>
              </a:pPr>
              <a:r>
                <a:rPr lang="en-AU" altLang="en-US" sz="2000" b="1" dirty="0">
                  <a:latin typeface="Arial" panose="020B0604020202020204" pitchFamily="34" charset="0"/>
                  <a:cs typeface="Arial" panose="020B0604020202020204" pitchFamily="34" charset="0"/>
                </a:rPr>
                <a:t>Assessment Help              </a:t>
              </a:r>
            </a:p>
            <a:p>
              <a:pPr algn="ctr" defTabSz="914461" eaLnBrk="0" fontAlgn="base" hangingPunct="0">
                <a:spcBef>
                  <a:spcPct val="0"/>
                </a:spcBef>
                <a:spcAft>
                  <a:spcPts val="601"/>
                </a:spcAft>
                <a:defRPr/>
              </a:pPr>
              <a:r>
                <a:rPr lang="en-AU" altLang="en-US" sz="1801" dirty="0">
                  <a:latin typeface="Arial" panose="020B0604020202020204" pitchFamily="34" charset="0"/>
                  <a:cs typeface="Arial" panose="020B0604020202020204" pitchFamily="34" charset="0"/>
                </a:rPr>
                <a:t>Connect with </a:t>
              </a:r>
              <a:r>
                <a:rPr lang="en-AU" altLang="en-US" sz="1801" dirty="0">
                  <a:latin typeface="Arial" panose="020B0604020202020204" pitchFamily="34" charset="0"/>
                  <a:cs typeface="Arial" panose="020B0604020202020204" pitchFamily="34" charset="0"/>
                  <a:hlinkClick r:id="rId9"/>
                </a:rPr>
                <a:t>Study Smart Services and resources </a:t>
              </a:r>
              <a:r>
                <a:rPr lang="en-AU" altLang="en-US" sz="1801" dirty="0">
                  <a:latin typeface="Arial" panose="020B0604020202020204" pitchFamily="34" charset="0"/>
                  <a:cs typeface="Arial" panose="020B0604020202020204" pitchFamily="34" charset="0"/>
                </a:rPr>
                <a:t>online. </a:t>
              </a:r>
            </a:p>
            <a:p>
              <a:pPr algn="ctr" defTabSz="914461" eaLnBrk="0" fontAlgn="base" hangingPunct="0">
                <a:spcBef>
                  <a:spcPct val="0"/>
                </a:spcBef>
                <a:spcAft>
                  <a:spcPts val="601"/>
                </a:spcAft>
                <a:defRPr/>
              </a:pPr>
              <a:r>
                <a:rPr lang="en-AU" altLang="en-US" sz="1801" dirty="0">
                  <a:latin typeface="Arial" panose="020B0604020202020204" pitchFamily="34" charset="0"/>
                  <a:cs typeface="Arial" panose="020B0604020202020204" pitchFamily="34" charset="0"/>
                </a:rPr>
                <a:t>Get personalised help with </a:t>
              </a:r>
              <a:r>
                <a:rPr lang="en-AU" altLang="en-US" sz="1801" dirty="0">
                  <a:latin typeface="Arial" panose="020B0604020202020204" pitchFamily="34" charset="0"/>
                  <a:cs typeface="Arial" panose="020B0604020202020204" pitchFamily="34" charset="0"/>
                  <a:hlinkClick r:id="rId10"/>
                </a:rPr>
                <a:t>Study Smart Online</a:t>
              </a:r>
              <a:r>
                <a:rPr lang="en-AU" altLang="en-US" sz="1801" dirty="0">
                  <a:latin typeface="Arial" panose="020B0604020202020204" pitchFamily="34" charset="0"/>
                  <a:cs typeface="Arial" panose="020B0604020202020204" pitchFamily="34" charset="0"/>
                </a:rPr>
                <a:t>.</a:t>
              </a:r>
            </a:p>
            <a:p>
              <a:pPr algn="ctr" defTabSz="914461" eaLnBrk="0" fontAlgn="base" hangingPunct="0">
                <a:spcBef>
                  <a:spcPct val="0"/>
                </a:spcBef>
                <a:spcAft>
                  <a:spcPts val="601"/>
                </a:spcAft>
                <a:defRPr/>
              </a:pPr>
              <a:endParaRPr lang="en-AU" altLang="en-US" sz="1600" dirty="0">
                <a:latin typeface="Arial" panose="020B0604020202020204" pitchFamily="34" charset="0"/>
                <a:cs typeface="Arial" panose="020B0604020202020204" pitchFamily="34" charset="0"/>
              </a:endParaRPr>
            </a:p>
          </p:txBody>
        </p:sp>
      </p:grpSp>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294289" y="1050630"/>
            <a:ext cx="1362627" cy="1284347"/>
          </a:xfrm>
          <a:prstGeom prst="rect">
            <a:avLst/>
          </a:prstGeom>
        </p:spPr>
      </p:pic>
    </p:spTree>
    <p:extLst>
      <p:ext uri="{BB962C8B-B14F-4D97-AF65-F5344CB8AC3E}">
        <p14:creationId xmlns:p14="http://schemas.microsoft.com/office/powerpoint/2010/main" val="40826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9" name="Rectangle 28"/>
          <p:cNvSpPr/>
          <p:nvPr/>
        </p:nvSpPr>
        <p:spPr>
          <a:xfrm>
            <a:off x="2" y="1863516"/>
            <a:ext cx="12192000" cy="46217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 Box 11"/>
          <p:cNvSpPr txBox="1">
            <a:spLocks noChangeArrowheads="1"/>
          </p:cNvSpPr>
          <p:nvPr/>
        </p:nvSpPr>
        <p:spPr bwMode="auto">
          <a:xfrm>
            <a:off x="413552" y="1095026"/>
            <a:ext cx="3519376" cy="263529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3" name="Text Box 11"/>
          <p:cNvSpPr txBox="1">
            <a:spLocks noChangeArrowheads="1"/>
          </p:cNvSpPr>
          <p:nvPr/>
        </p:nvSpPr>
        <p:spPr bwMode="auto">
          <a:xfrm>
            <a:off x="4139326" y="1114845"/>
            <a:ext cx="3786012" cy="2615477"/>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8062122" y="1132983"/>
            <a:ext cx="3942038" cy="5194679"/>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4"/>
          <p:cNvSpPr txBox="1">
            <a:spLocks noChangeArrowheads="1"/>
          </p:cNvSpPr>
          <p:nvPr/>
        </p:nvSpPr>
        <p:spPr bwMode="auto">
          <a:xfrm>
            <a:off x="413983" y="3950840"/>
            <a:ext cx="3519376" cy="237682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6" name="Text Box 14"/>
          <p:cNvSpPr txBox="1">
            <a:spLocks noChangeArrowheads="1"/>
          </p:cNvSpPr>
          <p:nvPr/>
        </p:nvSpPr>
        <p:spPr bwMode="auto">
          <a:xfrm>
            <a:off x="4139326" y="3950229"/>
            <a:ext cx="3786012" cy="2377433"/>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88007" y="208778"/>
            <a:ext cx="9355029" cy="7320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GET READY FOR CENSUS 5</a:t>
            </a:r>
            <a:r>
              <a:rPr kumimoji="0" lang="en-AU" altLang="en-US" sz="4000" b="0" i="0" u="none" strike="noStrike" kern="1200" cap="none" spc="0" normalizeH="0" baseline="3000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th</a:t>
            </a: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 April</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5341" y="168411"/>
            <a:ext cx="1839433" cy="75950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7" name="Text Box 10"/>
          <p:cNvSpPr txBox="1">
            <a:spLocks noChangeArrowheads="1"/>
          </p:cNvSpPr>
          <p:nvPr/>
        </p:nvSpPr>
        <p:spPr bwMode="auto">
          <a:xfrm>
            <a:off x="518348" y="2134838"/>
            <a:ext cx="3312980"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is it?</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for Autumn  Session 2024 is </a:t>
            </a:r>
            <a:r>
              <a:rPr kumimoji="0" lang="en-AU" altLang="en-US"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5</a:t>
            </a:r>
            <a:r>
              <a:rPr kumimoji="0" lang="en-AU" altLang="en-US" sz="2000" b="0" i="0" u="none" strike="noStrike" kern="1200" cap="none" spc="0" normalizeH="0" baseline="30000" noProof="0">
                <a:ln>
                  <a:noFill/>
                </a:ln>
                <a:solidFill>
                  <a:prstClr val="black"/>
                </a:solidFill>
                <a:effectLst/>
                <a:uLnTx/>
                <a:uFillTx/>
                <a:latin typeface="Arial" panose="020B0604020202020204" pitchFamily="34" charset="0"/>
                <a:cs typeface="Arial" panose="020B0604020202020204" pitchFamily="34" charset="0"/>
              </a:rPr>
              <a:t>th</a:t>
            </a:r>
            <a:r>
              <a:rPr kumimoji="0" lang="en-AU" altLang="en-US"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April</a:t>
            </a:r>
            <a:endParaRPr kumimoji="0" lang="en-US" altLang="en-US" sz="2000"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10"/>
          <p:cNvSpPr txBox="1">
            <a:spLocks noChangeArrowheads="1"/>
          </p:cNvSpPr>
          <p:nvPr/>
        </p:nvSpPr>
        <p:spPr bwMode="auto">
          <a:xfrm>
            <a:off x="4203012" y="1272473"/>
            <a:ext cx="3658567" cy="221371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does it mean?</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is the official deadline for finalising your enrolment and fees. Once this date has passed, you will be charged tuition fees for all enrolled subjects, even if you drop a subject after census date</a:t>
            </a:r>
            <a:r>
              <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 Box 10"/>
          <p:cNvSpPr txBox="1">
            <a:spLocks noChangeArrowheads="1"/>
          </p:cNvSpPr>
          <p:nvPr/>
        </p:nvSpPr>
        <p:spPr bwMode="auto">
          <a:xfrm>
            <a:off x="432879" y="4342708"/>
            <a:ext cx="3519376" cy="1143692"/>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 do I find info?</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online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your student email or ask Student Central.</a:t>
            </a:r>
          </a:p>
        </p:txBody>
      </p:sp>
      <p:sp>
        <p:nvSpPr>
          <p:cNvPr id="40" name="Text Box 10"/>
          <p:cNvSpPr txBox="1">
            <a:spLocks noChangeArrowheads="1"/>
          </p:cNvSpPr>
          <p:nvPr/>
        </p:nvSpPr>
        <p:spPr bwMode="auto">
          <a:xfrm>
            <a:off x="8179356" y="2269373"/>
            <a:ext cx="3758628" cy="4058299"/>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 I need to do?</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Make sure you want to continue studying every subject you’re enrolled in.</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Find out about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adding, dropping and changing subjects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Provide your Tax File Number (if eligible to defer tuition fees) </a:t>
            </a:r>
            <a:r>
              <a:rPr kumimoji="0" lang="en-AU" altLang="en-US" sz="1801"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pay your fees in full.</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your enrolment details on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MyStudentRecords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(MySR).</a:t>
            </a:r>
          </a:p>
        </p:txBody>
      </p:sp>
      <p:sp>
        <p:nvSpPr>
          <p:cNvPr id="41" name="Text Box 10"/>
          <p:cNvSpPr txBox="1">
            <a:spLocks noChangeArrowheads="1"/>
          </p:cNvSpPr>
          <p:nvPr/>
        </p:nvSpPr>
        <p:spPr bwMode="auto">
          <a:xfrm>
            <a:off x="4331374" y="4280080"/>
            <a:ext cx="3441026"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happens next?</a:t>
            </a:r>
          </a:p>
          <a:p>
            <a:pPr marL="0" marR="0" lvl="0" indent="0" algn="ctr" defTabSz="914400"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don't provide your Tax File Number (if you're eligible to defer your tuition fees), or pay your fees by the census date, your enrolment will be cancelled.</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4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341" y="1164612"/>
            <a:ext cx="1055598" cy="1055598"/>
          </a:xfrm>
          <a:prstGeom prst="rect">
            <a:avLst/>
          </a:prstGeom>
        </p:spPr>
      </p:pic>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7640" y="3462575"/>
            <a:ext cx="718178" cy="718178"/>
          </a:xfrm>
          <a:prstGeom prst="rect">
            <a:avLst/>
          </a:prstGeom>
        </p:spPr>
      </p:pic>
      <p:pic>
        <p:nvPicPr>
          <p:cNvPr id="45" name="Picture 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33476" y="3486187"/>
            <a:ext cx="718178" cy="718178"/>
          </a:xfrm>
          <a:prstGeom prst="rect">
            <a:avLst/>
          </a:prstGeom>
        </p:spPr>
      </p:pic>
      <p:sp>
        <p:nvSpPr>
          <p:cNvPr id="4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6" name="Rectangle 5"/>
          <p:cNvSpPr/>
          <p:nvPr/>
        </p:nvSpPr>
        <p:spPr>
          <a:xfrm>
            <a:off x="688767" y="5541500"/>
            <a:ext cx="2912218" cy="646587"/>
          </a:xfrm>
          <a:prstGeom prst="rect">
            <a:avLst/>
          </a:prstGeom>
        </p:spPr>
        <p:txBody>
          <a:bodyPr wrap="square">
            <a:spAutoFit/>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endParaRPr kumimoji="0" lang="en-AU" alt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9852" y="1103585"/>
            <a:ext cx="1065426" cy="1065426"/>
          </a:xfrm>
          <a:prstGeom prst="rect">
            <a:avLst/>
          </a:prstGeom>
        </p:spPr>
      </p:pic>
    </p:spTree>
    <p:extLst>
      <p:ext uri="{BB962C8B-B14F-4D97-AF65-F5344CB8AC3E}">
        <p14:creationId xmlns:p14="http://schemas.microsoft.com/office/powerpoint/2010/main" val="420281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357</Words>
  <Application>Microsoft Macintosh PowerPoint</Application>
  <PresentationFormat>Widescreen</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PowerPoint Presentation</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Caterina Tannous</cp:lastModifiedBy>
  <cp:revision>18</cp:revision>
  <dcterms:created xsi:type="dcterms:W3CDTF">2019-07-04T06:14:36Z</dcterms:created>
  <dcterms:modified xsi:type="dcterms:W3CDTF">2024-03-21T03:33:00Z</dcterms:modified>
</cp:coreProperties>
</file>