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9"/>
  </p:notesMasterIdLst>
  <p:sldIdLst>
    <p:sldId id="651" r:id="rId5"/>
    <p:sldId id="258" r:id="rId6"/>
    <p:sldId id="327" r:id="rId7"/>
    <p:sldId id="652" r:id="rId8"/>
    <p:sldId id="668" r:id="rId9"/>
    <p:sldId id="351" r:id="rId10"/>
    <p:sldId id="645" r:id="rId11"/>
    <p:sldId id="664" r:id="rId12"/>
    <p:sldId id="646" r:id="rId13"/>
    <p:sldId id="665" r:id="rId14"/>
    <p:sldId id="666" r:id="rId15"/>
    <p:sldId id="667" r:id="rId16"/>
    <p:sldId id="669" r:id="rId17"/>
    <p:sldId id="554" r:id="rId18"/>
    <p:sldId id="647" r:id="rId19"/>
    <p:sldId id="650" r:id="rId20"/>
    <p:sldId id="649" r:id="rId21"/>
    <p:sldId id="648" r:id="rId22"/>
    <p:sldId id="643" r:id="rId23"/>
    <p:sldId id="662" r:id="rId24"/>
    <p:sldId id="588" r:id="rId25"/>
    <p:sldId id="663" r:id="rId26"/>
    <p:sldId id="590" r:id="rId27"/>
    <p:sldId id="63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9B72B"/>
    <a:srgbClr val="AD0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66627" autoAdjust="0"/>
  </p:normalViewPr>
  <p:slideViewPr>
    <p:cSldViewPr snapToGrid="0">
      <p:cViewPr varScale="1">
        <p:scale>
          <a:sx n="44" d="100"/>
          <a:sy n="44" d="100"/>
        </p:scale>
        <p:origin x="152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C92A4-E110-42EE-B367-6E9A98F7BBA7}" type="datetimeFigureOut">
              <a:rPr lang="en-AU" smtClean="0"/>
              <a:t>15/03/2023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FC29D-AE4A-492C-89AC-917338199F3D}" type="slidenum">
              <a:rPr lang="en-AU" smtClean="0"/>
              <a:t>‹#›</a:t>
            </a:fld>
            <a:endParaRPr lang="en-AU"/>
          </a:p>
        </p:txBody>
      </p:sp>
    </p:spTree>
    <p:extLst>
      <p:ext uri="{BB962C8B-B14F-4D97-AF65-F5344CB8AC3E}">
        <p14:creationId xmlns:p14="http://schemas.microsoft.com/office/powerpoint/2010/main" val="255410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esternsydney.edu.au/digital_futures/dft/services_and_resources/Learning_Futures_Online_Workshops/LF_Workshop_Schedule"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vision6.com.au/ch/81515/17x4f/2480098/QW5osZGhHEkPlUAGUtbtIWjh10z4kGwgOKuNgwSf.html" TargetMode="External"/><Relationship Id="rId4" Type="http://schemas.openxmlformats.org/officeDocument/2006/relationships/hyperlink" Target="https://lf.westernsydney.edu.au/suppor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Welcome everyone, thank you for joining the workshop:</a:t>
            </a: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r>
              <a:rPr lang="en-US" sz="900" b="1" dirty="0" err="1">
                <a:effectLst/>
                <a:latin typeface="Calibri" panose="020F0502020204030204" pitchFamily="34" charset="0"/>
                <a:ea typeface="Calibri" panose="020F0502020204030204" pitchFamily="34" charset="0"/>
                <a:cs typeface="Times New Roman" panose="02020603050405020304" pitchFamily="18" charset="0"/>
              </a:rPr>
              <a:t>Respondus</a:t>
            </a:r>
            <a:r>
              <a:rPr lang="en-US" sz="900" b="1" dirty="0">
                <a:effectLst/>
                <a:latin typeface="Calibri" panose="020F0502020204030204" pitchFamily="34" charset="0"/>
                <a:ea typeface="Calibri" panose="020F0502020204030204" pitchFamily="34" charset="0"/>
                <a:cs typeface="Times New Roman" panose="02020603050405020304" pitchFamily="18" charset="0"/>
              </a:rPr>
              <a:t> 4)</a:t>
            </a:r>
            <a:r>
              <a:rPr lang="en-US" sz="900" dirty="0">
                <a:effectLst/>
                <a:latin typeface="Calibri" panose="020F0502020204030204" pitchFamily="34" charset="0"/>
                <a:ea typeface="Calibri" panose="020F0502020204030204" pitchFamily="34" charset="0"/>
                <a:cs typeface="Times New Roman" panose="02020603050405020304" pitchFamily="18" charset="0"/>
              </a:rPr>
              <a:t>, my name is Robert from Learning Futures, and I will be your Digital Learning presenter for today's session.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Joining me today and monitoring the chat we have my colleague Stephanie Lynch in the Digital Learning team.</a:t>
            </a: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22656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a:t>
            </a: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342577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a:t>
            </a: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1405503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a:t>
            </a: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a:p>
        </p:txBody>
      </p:sp>
    </p:spTree>
    <p:extLst>
      <p:ext uri="{BB962C8B-B14F-4D97-AF65-F5344CB8AC3E}">
        <p14:creationId xmlns:p14="http://schemas.microsoft.com/office/powerpoint/2010/main" val="423078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a:t>
            </a: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405519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cap="none" dirty="0">
                <a:solidFill>
                  <a:schemeClr val="bg1"/>
                </a:solidFill>
                <a:effectLst/>
                <a:latin typeface="Gotham Narrow Bold"/>
              </a:rPr>
              <a:t>This may look confusing at first, but I will explain as I go through the live demo and it should start to make more sense.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cap="none" dirty="0">
              <a:solidFill>
                <a:schemeClr val="bg1"/>
              </a:solidFill>
              <a:effectLst/>
              <a:latin typeface="Gotham Narrow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cap="none" dirty="0">
                <a:solidFill>
                  <a:schemeClr val="bg1"/>
                </a:solidFill>
                <a:effectLst/>
                <a:latin typeface="Gotham Narrow Bold"/>
              </a:rPr>
              <a:t>Most questions in vUWS are Automatically marked. The three question types, </a:t>
            </a:r>
            <a:r>
              <a:rPr lang="en-AU" sz="1200" b="1" cap="none" dirty="0">
                <a:solidFill>
                  <a:schemeClr val="bg1"/>
                </a:solidFill>
                <a:effectLst/>
                <a:latin typeface="Gotham Narrow Bold"/>
              </a:rPr>
              <a:t>Essay</a:t>
            </a:r>
            <a:r>
              <a:rPr lang="en-AU" sz="1200" cap="none" dirty="0">
                <a:solidFill>
                  <a:schemeClr val="bg1"/>
                </a:solidFill>
                <a:effectLst/>
                <a:latin typeface="Gotham Narrow Bold"/>
              </a:rPr>
              <a:t>,</a:t>
            </a:r>
            <a:r>
              <a:rPr lang="en-AU" sz="1200" b="1" cap="none" dirty="0">
                <a:solidFill>
                  <a:schemeClr val="bg1"/>
                </a:solidFill>
                <a:effectLst/>
                <a:latin typeface="Gotham Narrow Bold"/>
              </a:rPr>
              <a:t> Short Answer</a:t>
            </a:r>
            <a:r>
              <a:rPr lang="en-AU" sz="1200" cap="none" dirty="0">
                <a:solidFill>
                  <a:schemeClr val="bg1"/>
                </a:solidFill>
                <a:effectLst/>
                <a:latin typeface="Gotham Narrow Bold"/>
              </a:rPr>
              <a:t> and </a:t>
            </a:r>
            <a:r>
              <a:rPr lang="en-AU" sz="1200" b="1" cap="none" dirty="0">
                <a:solidFill>
                  <a:schemeClr val="bg1"/>
                </a:solidFill>
                <a:effectLst/>
                <a:latin typeface="Gotham Narrow Bold"/>
              </a:rPr>
              <a:t>File Response</a:t>
            </a:r>
            <a:r>
              <a:rPr lang="en-AU" sz="1200" cap="none" dirty="0">
                <a:solidFill>
                  <a:schemeClr val="bg1"/>
                </a:solidFill>
                <a:effectLst/>
                <a:latin typeface="Gotham Narrow Bold"/>
              </a:rPr>
              <a:t>, require you to manually grade the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cap="none" dirty="0">
              <a:solidFill>
                <a:schemeClr val="bg1"/>
              </a:solidFill>
              <a:effectLst/>
              <a:latin typeface="Gotham Narrow Bold"/>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cap="none" dirty="0">
                <a:solidFill>
                  <a:schemeClr val="bg1"/>
                </a:solidFill>
                <a:effectLst/>
                <a:latin typeface="Gotham Narrow Bold"/>
                <a:ea typeface="Calibri" panose="020F0502020204030204" pitchFamily="34" charset="0"/>
                <a:cs typeface="Times New Roman" panose="02020603050405020304" pitchFamily="18" charset="0"/>
              </a:rPr>
              <a:t>Respondus 4 allows you to create all but one type of vUWS question which is </a:t>
            </a:r>
            <a:r>
              <a:rPr lang="en-AU" sz="1200" b="1" cap="none" dirty="0">
                <a:solidFill>
                  <a:schemeClr val="bg1"/>
                </a:solidFill>
                <a:effectLst/>
                <a:latin typeface="Gotham Narrow Bold"/>
                <a:ea typeface="Calibri" panose="020F0502020204030204" pitchFamily="34" charset="0"/>
                <a:cs typeface="Times New Roman" panose="02020603050405020304" pitchFamily="18" charset="0"/>
              </a:rPr>
              <a:t>Hot Spot</a:t>
            </a:r>
            <a:r>
              <a:rPr lang="en-AU" sz="1200" cap="none" dirty="0">
                <a:solidFill>
                  <a:schemeClr val="bg1"/>
                </a:solidFill>
                <a:effectLst/>
                <a:latin typeface="Gotham Narrow Bold"/>
                <a:ea typeface="Calibri" panose="020F0502020204030204" pitchFamily="34" charset="0"/>
                <a:cs typeface="Times New Roman" panose="02020603050405020304" pitchFamily="18" charset="0"/>
              </a:rPr>
              <a:t>. Hot spot requires pinpoint coordinates that must be set up directly in vUWS. But aside from that, all other types are available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cap="none" dirty="0">
              <a:solidFill>
                <a:schemeClr val="bg1"/>
              </a:solidFill>
              <a:effectLst/>
              <a:latin typeface="Gotham Narrow Bold"/>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cap="none" dirty="0">
                <a:solidFill>
                  <a:schemeClr val="bg1"/>
                </a:solidFill>
                <a:effectLst/>
                <a:latin typeface="Gotham Narrow Bold"/>
                <a:ea typeface="Calibri" panose="020F0502020204030204" pitchFamily="34" charset="0"/>
                <a:cs typeface="Times New Roman" panose="02020603050405020304" pitchFamily="18" charset="0"/>
              </a:rPr>
              <a:t>The five in grey (Opinion scale and Likert, Quiz Bowl, Calculated formula, calculated numeric, file response) will require you </a:t>
            </a:r>
            <a:r>
              <a:rPr lang="en-US" sz="1200" cap="none" dirty="0">
                <a:solidFill>
                  <a:schemeClr val="bg1"/>
                </a:solidFill>
                <a:effectLst/>
                <a:latin typeface="Gotham Narrow Bold"/>
                <a:ea typeface="Calibri" panose="020F0502020204030204" pitchFamily="34" charset="0"/>
                <a:cs typeface="Times New Roman" panose="02020603050405020304" pitchFamily="18" charset="0"/>
              </a:rPr>
              <a:t>to create/write them inside of Respondus 4 manually</a:t>
            </a:r>
            <a:r>
              <a:rPr lang="en-AU" sz="1200" cap="none" dirty="0">
                <a:solidFill>
                  <a:schemeClr val="bg1"/>
                </a:solidFill>
                <a:effectLst/>
                <a:latin typeface="Gotham Narrow Bold"/>
                <a:ea typeface="Calibri" panose="020F0502020204030204" pitchFamily="34" charset="0"/>
                <a:cs typeface="Times New Roman" panose="02020603050405020304" pitchFamily="18" charset="0"/>
              </a:rPr>
              <a:t>. The other can be imported from a Word or Text document or spreadsheet.  Provided they have been correctly formatted for importing.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cap="none" dirty="0">
                <a:solidFill>
                  <a:schemeClr val="bg1"/>
                </a:solidFill>
                <a:effectLst/>
                <a:latin typeface="Gotham Narrow Bold"/>
                <a:ea typeface="Calibri" panose="020F050202020403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73DFC29D-AE4A-492C-89AC-917338199F3D}" type="slidenum">
              <a:rPr lang="en-AU" smtClean="0"/>
              <a:t>14</a:t>
            </a:fld>
            <a:endParaRPr lang="en-AU"/>
          </a:p>
        </p:txBody>
      </p:sp>
    </p:spTree>
    <p:extLst>
      <p:ext uri="{BB962C8B-B14F-4D97-AF65-F5344CB8AC3E}">
        <p14:creationId xmlns:p14="http://schemas.microsoft.com/office/powerpoint/2010/main" val="117615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sz="1000" b="0" i="0" u="none" strike="noStrike" baseline="0" dirty="0">
                <a:solidFill>
                  <a:srgbClr val="9D2135"/>
                </a:solidFill>
                <a:latin typeface="Calibri Light" panose="020F0302020204030204" pitchFamily="34" charset="0"/>
              </a:rPr>
              <a:t>Multiple Choice formatting – Word doc Example</a:t>
            </a:r>
          </a:p>
          <a:p>
            <a:pPr>
              <a:lnSpc>
                <a:spcPct val="150000"/>
              </a:lnSpc>
            </a:pPr>
            <a:endParaRPr lang="en-US" sz="1000" b="0" i="0" u="none" strike="noStrike" baseline="0" noProof="0" dirty="0">
              <a:solidFill>
                <a:srgbClr val="9D2135"/>
              </a:solidFill>
              <a:latin typeface="Calibri Light" panose="020F0302020204030204" pitchFamily="34" charset="0"/>
              <a:ea typeface="Open Sans" panose="020B0606030504020204" pitchFamily="34" charset="0"/>
              <a:cs typeface="Open Sans" panose="020B0606030504020204" pitchFamily="34" charset="0"/>
            </a:endParaRPr>
          </a:p>
          <a:p>
            <a:pPr>
              <a:lnSpc>
                <a:spcPct val="150000"/>
              </a:lnSpc>
            </a:pPr>
            <a:r>
              <a:rPr lang="en-US" sz="1000" b="0" i="0" u="none" strike="noStrike" baseline="0" noProof="0" dirty="0">
                <a:solidFill>
                  <a:srgbClr val="9D2135"/>
                </a:solidFill>
                <a:latin typeface="Calibri Light" panose="020F0302020204030204" pitchFamily="34" charset="0"/>
                <a:ea typeface="Open Sans" panose="020B0606030504020204" pitchFamily="34" charset="0"/>
                <a:cs typeface="Open Sans" panose="020B0606030504020204" pitchFamily="34" charset="0"/>
              </a:rPr>
              <a:t>You can give your question a title, or if you leave this blank, Respondus 4 will take the first 20 characters of the question. As the title needs to be unique to that pool, and if you have already used this title on another question, Respondus 4 will add a Roman numeral to the end of the title to make it unique. </a:t>
            </a:r>
          </a:p>
          <a:p>
            <a:pPr>
              <a:lnSpc>
                <a:spcPct val="150000"/>
              </a:lnSpc>
            </a:pPr>
            <a:endParaRPr lang="en-US" sz="1000" b="0" i="0" u="none" strike="noStrike" baseline="0" noProof="0" dirty="0">
              <a:solidFill>
                <a:srgbClr val="9D2135"/>
              </a:solidFill>
              <a:latin typeface="Calibri Light" panose="020F0302020204030204" pitchFamily="34" charset="0"/>
              <a:ea typeface="Open Sans" panose="020B0606030504020204" pitchFamily="34" charset="0"/>
              <a:cs typeface="Open Sans" panose="020B0606030504020204" pitchFamily="34" charset="0"/>
            </a:endParaRPr>
          </a:p>
          <a:p>
            <a:pPr>
              <a:lnSpc>
                <a:spcPct val="150000"/>
              </a:lnSpc>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You should number your question </a:t>
            </a:r>
            <a:r>
              <a:rPr lang="en-US" sz="1000" b="1"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BUT do not use auto-numbering</a:t>
            </a: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Using this indents the question/answers and adds code that you can’t see but will create problems when importing. </a:t>
            </a:r>
          </a:p>
          <a:p>
            <a:pPr>
              <a:lnSpc>
                <a:spcPct val="150000"/>
              </a:lnSpc>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Another reason for not using auto numbering/lettering is that you must add a</a:t>
            </a:r>
            <a:r>
              <a:rPr lang="en-US" sz="1000" b="1"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 </a:t>
            </a: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before the letter/number of the correct answer in the question.</a:t>
            </a:r>
          </a:p>
          <a:p>
            <a:pPr>
              <a:lnSpc>
                <a:spcPct val="150000"/>
              </a:lnSpc>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It does not matter if the question or answers are indented or not. So long as the autonumbering has not been applied.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254195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sz="1000" b="0" i="0" u="none" strike="noStrike" baseline="0" dirty="0">
                <a:solidFill>
                  <a:srgbClr val="9D2135"/>
                </a:solidFill>
                <a:latin typeface="Calibri Light" panose="020F0302020204030204" pitchFamily="34" charset="0"/>
              </a:rPr>
              <a:t> As you saw from the private table, some questions required you to add a Type to help identify what kind of question it is.</a:t>
            </a:r>
          </a:p>
          <a:p>
            <a:pPr>
              <a:lnSpc>
                <a:spcPct val="150000"/>
              </a:lnSpc>
            </a:pPr>
            <a:endParaRPr lang="en-US" sz="1000" b="0" i="0" u="none" strike="noStrike" baseline="0" dirty="0">
              <a:solidFill>
                <a:srgbClr val="9D2135"/>
              </a:solidFill>
              <a:latin typeface="Calibri Light" panose="020F0302020204030204" pitchFamily="34" charset="0"/>
            </a:endParaRPr>
          </a:p>
          <a:p>
            <a:pPr>
              <a:lnSpc>
                <a:spcPct val="150000"/>
              </a:lnSpc>
            </a:pPr>
            <a:r>
              <a:rPr lang="en-US" sz="1000" b="0" i="0" u="none" strike="noStrike" baseline="0" dirty="0">
                <a:solidFill>
                  <a:srgbClr val="9D2135"/>
                </a:solidFill>
                <a:latin typeface="Calibri Light" panose="020F0302020204030204" pitchFamily="34" charset="0"/>
              </a:rPr>
              <a:t>The Type comes first</a:t>
            </a:r>
          </a:p>
          <a:p>
            <a:pPr>
              <a:lnSpc>
                <a:spcPct val="150000"/>
              </a:lnSpc>
            </a:pPr>
            <a:r>
              <a:rPr lang="en-US" sz="1000" b="0" i="0" u="none" strike="noStrike" baseline="0" dirty="0">
                <a:solidFill>
                  <a:srgbClr val="9D2135"/>
                </a:solidFill>
                <a:latin typeface="Calibri Light" panose="020F0302020204030204" pitchFamily="34" charset="0"/>
              </a:rPr>
              <a:t>Then the title</a:t>
            </a:r>
          </a:p>
          <a:p>
            <a:pPr>
              <a:lnSpc>
                <a:spcPct val="150000"/>
              </a:lnSpc>
            </a:pPr>
            <a:r>
              <a:rPr lang="en-US" sz="1000" b="0" i="0" u="none" strike="noStrike" baseline="0" dirty="0">
                <a:solidFill>
                  <a:srgbClr val="9D2135"/>
                </a:solidFill>
                <a:latin typeface="Calibri Light" panose="020F0302020204030204" pitchFamily="34" charset="0"/>
              </a:rPr>
              <a:t>Then the numbered question</a:t>
            </a:r>
          </a:p>
          <a:p>
            <a:pPr>
              <a:lnSpc>
                <a:spcPct val="150000"/>
              </a:lnSpc>
            </a:pPr>
            <a:r>
              <a:rPr lang="en-US" sz="1000" b="0" i="0" u="none" strike="noStrike" baseline="0" dirty="0">
                <a:solidFill>
                  <a:srgbClr val="9D2135"/>
                </a:solidFill>
                <a:latin typeface="Calibri Light" panose="020F0302020204030204" pitchFamily="34" charset="0"/>
              </a:rPr>
              <a:t>This would be followed by any images you may want to add to the question</a:t>
            </a:r>
          </a:p>
          <a:p>
            <a:pPr>
              <a:lnSpc>
                <a:spcPct val="150000"/>
              </a:lnSpc>
            </a:pPr>
            <a:r>
              <a:rPr lang="en-US" sz="1000" b="0" i="0" u="none" strike="noStrike" baseline="0" dirty="0">
                <a:solidFill>
                  <a:srgbClr val="9D2135"/>
                </a:solidFill>
                <a:latin typeface="Calibri Light" panose="020F0302020204030204" pitchFamily="34" charset="0"/>
              </a:rPr>
              <a:t>Then the * is added to the correct answers. </a:t>
            </a:r>
          </a:p>
          <a:p>
            <a:pPr>
              <a:lnSpc>
                <a:spcPct val="150000"/>
              </a:lnSpc>
            </a:pPr>
            <a:endParaRPr lang="en-US" sz="1000" b="0" i="0" u="none" strike="noStrike" baseline="0" dirty="0">
              <a:solidFill>
                <a:srgbClr val="9D2135"/>
              </a:solidFill>
              <a:latin typeface="Calibri Light" panose="020F0302020204030204" pitchFamily="34" charset="0"/>
            </a:endParaRPr>
          </a:p>
          <a:p>
            <a:pPr>
              <a:lnSpc>
                <a:spcPct val="150000"/>
              </a:lnSpc>
            </a:pPr>
            <a:r>
              <a:rPr lang="en-US" sz="1000" b="0" i="0" u="none" strike="noStrike" baseline="0" dirty="0">
                <a:solidFill>
                  <a:srgbClr val="9D2135"/>
                </a:solidFill>
                <a:latin typeface="Calibri Light" panose="020F0302020204030204" pitchFamily="34" charset="0"/>
              </a:rPr>
              <a:t>We have examples of all question types and how to format them on the Respondus 4 HUB page. </a:t>
            </a:r>
          </a:p>
          <a:p>
            <a:pPr>
              <a:lnSpc>
                <a:spcPct val="150000"/>
              </a:lnSpc>
            </a:pPr>
            <a:endParaRPr lang="en-US" sz="1000" b="0" i="0" u="none" strike="noStrike" baseline="0" dirty="0">
              <a:solidFill>
                <a:srgbClr val="9D2135"/>
              </a:solidFill>
              <a:latin typeface="Calibri Light" panose="020F0302020204030204" pitchFamily="34" charset="0"/>
            </a:endParaRPr>
          </a:p>
          <a:p>
            <a:pPr>
              <a:lnSpc>
                <a:spcPct val="150000"/>
              </a:lnSpc>
            </a:pPr>
            <a:endParaRPr lang="en-US" sz="1000" b="0" i="0" u="none" strike="noStrike" baseline="0" dirty="0">
              <a:solidFill>
                <a:srgbClr val="000000"/>
              </a:solidFill>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245921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sz="1000" b="0" i="0" u="none" strike="noStrike" baseline="0" dirty="0">
                <a:solidFill>
                  <a:srgbClr val="9D2135"/>
                </a:solidFill>
                <a:latin typeface="Calibri Light" panose="020F0302020204030204" pitchFamily="34" charset="0"/>
              </a:rPr>
              <a:t>Common Errors that show when trying to import to Respondus: </a:t>
            </a:r>
          </a:p>
          <a:p>
            <a:pPr>
              <a:lnSpc>
                <a:spcPct val="150000"/>
              </a:lnSpc>
            </a:pPr>
            <a:r>
              <a:rPr lang="en-US" sz="1000" b="0" i="0" u="none" strike="noStrike" baseline="0" dirty="0">
                <a:solidFill>
                  <a:srgbClr val="9D2135"/>
                </a:solidFill>
                <a:latin typeface="Calibri Light" panose="020F0302020204030204" pitchFamily="34" charset="0"/>
              </a:rPr>
              <a:t>I have the issues highlighted here in yellow</a:t>
            </a:r>
          </a:p>
          <a:p>
            <a:pPr>
              <a:lnSpc>
                <a:spcPct val="150000"/>
              </a:lnSpc>
            </a:pPr>
            <a:r>
              <a:rPr lang="en-US" sz="1000" b="0" i="0" u="none" strike="noStrike" baseline="0" dirty="0">
                <a:solidFill>
                  <a:srgbClr val="000000"/>
                </a:solidFill>
                <a:latin typeface="Calibri Light" panose="020F0302020204030204" pitchFamily="34" charset="0"/>
              </a:rPr>
              <a:t>• </a:t>
            </a:r>
            <a:r>
              <a:rPr lang="en-US" sz="1000" b="0" i="0" u="none" strike="noStrike" baseline="0" dirty="0">
                <a:solidFill>
                  <a:srgbClr val="000000"/>
                </a:solidFill>
                <a:latin typeface="Calibri" panose="020F0502020204030204" pitchFamily="34" charset="0"/>
              </a:rPr>
              <a:t>Space between the asterisks (*) and question letter. * 1) This is …… </a:t>
            </a:r>
          </a:p>
          <a:p>
            <a:pPr>
              <a:lnSpc>
                <a:spcPct val="150000"/>
              </a:lnSpc>
            </a:pPr>
            <a:r>
              <a:rPr lang="en-US" sz="1000" b="0" i="0" u="none" strike="noStrike" baseline="0" dirty="0">
                <a:solidFill>
                  <a:srgbClr val="000000"/>
                </a:solidFill>
                <a:latin typeface="Calibri" panose="020F0502020204030204" pitchFamily="34" charset="0"/>
              </a:rPr>
              <a:t>• Double space after question letter and start of text. *1) This is …… </a:t>
            </a:r>
          </a:p>
          <a:p>
            <a:pPr>
              <a:lnSpc>
                <a:spcPct val="150000"/>
              </a:lnSpc>
            </a:pPr>
            <a:r>
              <a:rPr lang="en-US" sz="1000" b="0" i="0" u="none" strike="noStrike" baseline="0" dirty="0">
                <a:solidFill>
                  <a:srgbClr val="000000"/>
                </a:solidFill>
                <a:latin typeface="Calibri" panose="020F0502020204030204" pitchFamily="34" charset="0"/>
              </a:rPr>
              <a:t>• Forgetting to number a question or having the question number repeat. </a:t>
            </a:r>
          </a:p>
          <a:p>
            <a:pPr>
              <a:lnSpc>
                <a:spcPct val="150000"/>
              </a:lnSpc>
            </a:pPr>
            <a:r>
              <a:rPr lang="en-US" sz="1000" b="0" i="0" u="none" strike="noStrike" baseline="0" dirty="0">
                <a:solidFill>
                  <a:srgbClr val="000000"/>
                </a:solidFill>
                <a:latin typeface="Calibri" panose="020F0502020204030204" pitchFamily="34" charset="0"/>
              </a:rPr>
              <a:t>• Correct answer not identified with an asterisk (*).  Respondus will take the first answer as the list a correct if you do not identify what the correct answer is.</a:t>
            </a:r>
          </a:p>
          <a:p>
            <a:pPr>
              <a:lnSpc>
                <a:spcPct val="150000"/>
              </a:lnSpc>
            </a:pPr>
            <a:r>
              <a:rPr lang="en-US" sz="1000" b="0" i="0" u="none" strike="noStrike" baseline="0" dirty="0">
                <a:solidFill>
                  <a:srgbClr val="000000"/>
                </a:solidFill>
                <a:latin typeface="Calibri" panose="020F0502020204030204" pitchFamily="34" charset="0"/>
              </a:rPr>
              <a:t>• Using Auto-numbering or bulleting when writing the questions.</a:t>
            </a:r>
          </a:p>
          <a:p>
            <a:pPr>
              <a:lnSpc>
                <a:spcPct val="150000"/>
              </a:lnSpc>
            </a:pPr>
            <a:r>
              <a:rPr lang="en-US" sz="1000" b="0" i="0" u="none" strike="noStrike" baseline="0" dirty="0">
                <a:solidFill>
                  <a:srgbClr val="000000"/>
                </a:solidFill>
                <a:latin typeface="Calibri" panose="020F0502020204030204" pitchFamily="34" charset="0"/>
              </a:rPr>
              <a:t> (</a:t>
            </a:r>
            <a:r>
              <a:rPr lang="en-US" sz="1000" b="0" i="1" u="none" strike="noStrike" baseline="0" dirty="0">
                <a:solidFill>
                  <a:srgbClr val="000000"/>
                </a:solidFill>
                <a:latin typeface="Calibri" panose="020F0502020204030204" pitchFamily="34" charset="0"/>
              </a:rPr>
              <a:t>Question will not be imported</a:t>
            </a:r>
            <a:r>
              <a:rPr lang="en-US" sz="1000" b="0" i="0" u="none" strike="noStrike" baseline="0" dirty="0">
                <a:solidFill>
                  <a:srgbClr val="000000"/>
                </a:solidFill>
                <a:latin typeface="Calibri" panose="020F050202020403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199442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sz="1000" b="0" i="0" u="none" strike="noStrike" baseline="0" dirty="0">
                <a:solidFill>
                  <a:srgbClr val="9D2135"/>
                </a:solidFill>
                <a:latin typeface="Calibri Light" panose="020F0302020204030204" pitchFamily="34" charset="0"/>
              </a:rPr>
              <a:t>Turning off AutoCorrect</a:t>
            </a:r>
          </a:p>
          <a:p>
            <a:pPr>
              <a:lnSpc>
                <a:spcPct val="150000"/>
              </a:lnSpc>
            </a:pPr>
            <a:r>
              <a:rPr lang="en-US" sz="1000" b="0" i="0" u="none" strike="noStrike" baseline="0" dirty="0">
                <a:solidFill>
                  <a:srgbClr val="000000"/>
                </a:solidFill>
                <a:latin typeface="Calibri Light" panose="020F0302020204030204" pitchFamily="34" charset="0"/>
              </a:rPr>
              <a:t>File &gt;</a:t>
            </a:r>
          </a:p>
          <a:p>
            <a:pPr>
              <a:lnSpc>
                <a:spcPct val="150000"/>
              </a:lnSpc>
            </a:pPr>
            <a:r>
              <a:rPr lang="en-US" sz="1000" b="0" i="0" u="none" strike="noStrike" baseline="0" dirty="0">
                <a:solidFill>
                  <a:srgbClr val="000000"/>
                </a:solidFill>
                <a:latin typeface="Calibri Light" panose="020F0302020204030204" pitchFamily="34" charset="0"/>
              </a:rPr>
              <a:t>Options&gt;</a:t>
            </a:r>
          </a:p>
          <a:p>
            <a:pPr>
              <a:lnSpc>
                <a:spcPct val="150000"/>
              </a:lnSpc>
            </a:pPr>
            <a:r>
              <a:rPr lang="en-US" sz="1000" dirty="0">
                <a:solidFill>
                  <a:srgbClr val="000000"/>
                </a:solidFill>
                <a:latin typeface="Calibri Light" panose="020F0302020204030204" pitchFamily="34" charset="0"/>
              </a:rPr>
              <a:t>Proofing &gt; </a:t>
            </a:r>
          </a:p>
          <a:p>
            <a:pPr>
              <a:lnSpc>
                <a:spcPct val="150000"/>
              </a:lnSpc>
            </a:pPr>
            <a:r>
              <a:rPr lang="en-US" sz="1000" dirty="0" err="1">
                <a:solidFill>
                  <a:srgbClr val="000000"/>
                </a:solidFill>
                <a:latin typeface="Calibri Light" panose="020F0302020204030204" pitchFamily="34" charset="0"/>
              </a:rPr>
              <a:t>AutoCorrectOptions</a:t>
            </a:r>
            <a:r>
              <a:rPr lang="en-US" sz="1000" dirty="0">
                <a:solidFill>
                  <a:srgbClr val="000000"/>
                </a:solidFill>
                <a:latin typeface="Calibri Light" panose="020F0302020204030204" pitchFamily="34" charset="0"/>
              </a:rPr>
              <a:t>… &gt; </a:t>
            </a:r>
            <a:endParaRPr lang="en-US" sz="1000" b="0" i="0" u="none" strike="noStrike" baseline="0" dirty="0">
              <a:solidFill>
                <a:srgbClr val="000000"/>
              </a:solidFill>
              <a:latin typeface="Calibri Light" panose="020F0302020204030204" pitchFamily="34" charset="0"/>
            </a:endParaRPr>
          </a:p>
          <a:p>
            <a:pPr>
              <a:lnSpc>
                <a:spcPct val="150000"/>
              </a:lnSpc>
            </a:pPr>
            <a:r>
              <a:rPr lang="en-US" sz="1000" dirty="0">
                <a:solidFill>
                  <a:srgbClr val="000000"/>
                </a:solidFill>
                <a:latin typeface="Calibri Light" panose="020F0302020204030204" pitchFamily="34" charset="0"/>
              </a:rPr>
              <a:t>AutoFormat As You type &gt; </a:t>
            </a:r>
          </a:p>
          <a:p>
            <a:pPr>
              <a:lnSpc>
                <a:spcPct val="150000"/>
              </a:lnSpc>
            </a:pPr>
            <a:r>
              <a:rPr lang="en-US" sz="1000" dirty="0">
                <a:solidFill>
                  <a:srgbClr val="000000"/>
                </a:solidFill>
                <a:latin typeface="Calibri Light" panose="020F0302020204030204" pitchFamily="34" charset="0"/>
              </a:rPr>
              <a:t>Untick Automatic numbered list</a:t>
            </a:r>
            <a:endParaRPr lang="en-US" sz="1000" b="0" i="0" u="none" strike="noStrike" baseline="0" dirty="0">
              <a:solidFill>
                <a:srgbClr val="000000"/>
              </a:solidFill>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3930415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 going to explain in the Live Demo that you can upload a word doc into </a:t>
            </a:r>
            <a:r>
              <a:rPr lang="en-AU" dirty="0" err="1"/>
              <a:t>Respondus</a:t>
            </a:r>
            <a:r>
              <a:rPr lang="en-AU" dirty="0"/>
              <a:t>, but you can also create questions within </a:t>
            </a:r>
            <a:r>
              <a:rPr lang="en-AU" dirty="0" err="1"/>
              <a:t>Respondus</a:t>
            </a:r>
            <a:r>
              <a:rPr lang="en-AU" dirty="0"/>
              <a:t> itself – it is a personal preference to either create your questions in a word doc or within </a:t>
            </a:r>
            <a:r>
              <a:rPr lang="en-AU" dirty="0" err="1"/>
              <a:t>Respondus</a:t>
            </a:r>
            <a:r>
              <a:rPr lang="en-AU" dirty="0"/>
              <a:t>, either process is correct.</a:t>
            </a:r>
          </a:p>
          <a:p>
            <a:r>
              <a:rPr lang="en-AU" dirty="0"/>
              <a:t>This workshop will mostly be creating a word doc, and then importing that into </a:t>
            </a:r>
            <a:r>
              <a:rPr lang="en-AU" dirty="0" err="1"/>
              <a:t>Repondus</a:t>
            </a:r>
            <a:r>
              <a:rPr lang="en-AU" dirty="0"/>
              <a:t>, but I will show an example of creating a question in </a:t>
            </a:r>
            <a:r>
              <a:rPr lang="en-AU" dirty="0" err="1"/>
              <a:t>Respondus</a:t>
            </a:r>
            <a:r>
              <a:rPr lang="en-AU" dirty="0"/>
              <a:t> as well.</a:t>
            </a:r>
          </a:p>
          <a:p>
            <a:endParaRPr lang="en-AU" dirty="0"/>
          </a:p>
        </p:txBody>
      </p:sp>
    </p:spTree>
    <p:extLst>
      <p:ext uri="{BB962C8B-B14F-4D97-AF65-F5344CB8AC3E}">
        <p14:creationId xmlns:p14="http://schemas.microsoft.com/office/powerpoint/2010/main" val="26231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would like to begin today’s workshop by </a:t>
            </a:r>
            <a:r>
              <a:rPr lang="en-AU" b="0" i="0" dirty="0">
                <a:solidFill>
                  <a:srgbClr val="3A3A44"/>
                </a:solidFill>
                <a:effectLst/>
                <a:latin typeface="Calibri" panose="020F0502020204030204" pitchFamily="34" charset="0"/>
              </a:rPr>
              <a:t>acknowledging the Traditional Custodians of the land on which we meet today, and pay my respects to their Elders past and present. I extend that respect to Aboriginal and Torres Strait Islander peoples here today.</a:t>
            </a:r>
          </a:p>
          <a:p>
            <a:endParaRPr lang="en-AU" b="0" i="0" dirty="0">
              <a:solidFill>
                <a:srgbClr val="3A3A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prstClr val="white"/>
                </a:solidFill>
                <a:latin typeface="+mn-lt"/>
              </a:rPr>
              <a:t>I am joining you today from [</a:t>
            </a:r>
            <a:r>
              <a:rPr lang="en-GB" sz="1200" b="0" i="1" dirty="0" err="1">
                <a:solidFill>
                  <a:prstClr val="white"/>
                </a:solidFill>
                <a:latin typeface="+mn-lt"/>
              </a:rPr>
              <a:t>Darug</a:t>
            </a:r>
            <a:r>
              <a:rPr lang="en-GB" sz="1200" b="0" dirty="0">
                <a:solidFill>
                  <a:prstClr val="white"/>
                </a:solidFill>
                <a:latin typeface="+mn-lt"/>
              </a:rPr>
              <a:t>] Land. You may wish to add in the chat which land you are joining us from. </a:t>
            </a:r>
            <a:endParaRPr lang="en-AU" sz="1200" b="0" dirty="0">
              <a:solidFill>
                <a:prstClr val="white"/>
              </a:solidFill>
              <a:latin typeface="+mn-lt"/>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BB1405-97A7-4939-B0C1-08666212746F}"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90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Welcome everyone, thank you for joining the workshop: </a:t>
            </a:r>
            <a:r>
              <a:rPr lang="en-US" sz="900" b="1" dirty="0">
                <a:effectLst/>
                <a:latin typeface="Calibri" panose="020F0502020204030204" pitchFamily="34" charset="0"/>
                <a:ea typeface="Calibri" panose="020F0502020204030204" pitchFamily="34" charset="0"/>
                <a:cs typeface="Times New Roman" panose="02020603050405020304" pitchFamily="18" charset="0"/>
              </a:rPr>
              <a:t>(Zoom LTI)</a:t>
            </a:r>
            <a:r>
              <a:rPr lang="en-US" sz="900" dirty="0">
                <a:effectLst/>
                <a:latin typeface="Calibri" panose="020F0502020204030204" pitchFamily="34" charset="0"/>
                <a:ea typeface="Calibri" panose="020F0502020204030204" pitchFamily="34" charset="0"/>
                <a:cs typeface="Times New Roman" panose="02020603050405020304" pitchFamily="18" charset="0"/>
              </a:rPr>
              <a:t>, my name is Robert Ycasiano from Learning Futures, and I will be your Digital Learning presenter for today's session.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Joining me today and monitoring the chat we have my colleague Stephanie Lynch in the Digital Learning team.</a:t>
            </a: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20</a:t>
            </a:fld>
            <a:endParaRPr lang="en-US"/>
          </a:p>
        </p:txBody>
      </p:sp>
    </p:spTree>
    <p:extLst>
      <p:ext uri="{BB962C8B-B14F-4D97-AF65-F5344CB8AC3E}">
        <p14:creationId xmlns:p14="http://schemas.microsoft.com/office/powerpoint/2010/main" val="357534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0" dirty="0">
                <a:latin typeface="Open Sans" panose="020B0606030504020204" pitchFamily="34" charset="0"/>
                <a:ea typeface="Open Sans" panose="020B0606030504020204" pitchFamily="34" charset="0"/>
                <a:cs typeface="Open Sans" panose="020B0606030504020204" pitchFamily="34" charset="0"/>
              </a:rPr>
              <a:t>Tell us what you think!</a:t>
            </a:r>
          </a:p>
          <a:p>
            <a:endParaRPr lang="en-AU" b="0" dirty="0">
              <a:latin typeface="Open Sans" panose="020B0606030504020204" pitchFamily="34" charset="0"/>
              <a:ea typeface="Open Sans" panose="020B0606030504020204" pitchFamily="34" charset="0"/>
              <a:cs typeface="Open Sans" panose="020B0606030504020204" pitchFamily="34" charset="0"/>
            </a:endParaRPr>
          </a:p>
          <a:p>
            <a:r>
              <a:rPr lang="en-AU" b="0" dirty="0">
                <a:latin typeface="Open Sans" panose="020B0606030504020204" pitchFamily="34" charset="0"/>
                <a:ea typeface="Open Sans" panose="020B0606030504020204" pitchFamily="34" charset="0"/>
                <a:cs typeface="Open Sans" panose="020B0606030504020204" pitchFamily="34" charset="0"/>
              </a:rPr>
              <a:t>A link is going into the chat now, any and all feedback is welcome.</a:t>
            </a:r>
          </a:p>
          <a:p>
            <a:endParaRPr lang="en-AU" b="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r>
              <a:rPr lang="en-AU" sz="2000" b="0" dirty="0">
                <a:solidFill>
                  <a:srgbClr val="3A3537"/>
                </a:solidFill>
                <a:latin typeface="Open Sans" panose="020B0606030504020204" pitchFamily="34" charset="0"/>
                <a:ea typeface="Open Sans" panose="020B0606030504020204" pitchFamily="34" charset="0"/>
                <a:cs typeface="Open Sans" panose="020B0606030504020204" pitchFamily="34" charset="0"/>
              </a:rPr>
              <a:t>We use your feedback to fine-tune, create and schedule future workshops</a:t>
            </a:r>
            <a:endParaRPr lang="en-AU" b="0" dirty="0">
              <a:latin typeface="Open Sans" panose="020B0606030504020204" pitchFamily="34" charset="0"/>
              <a:ea typeface="Open Sans" panose="020B0606030504020204" pitchFamily="34" charset="0"/>
              <a:cs typeface="Open Sans" panose="020B0606030504020204" pitchFamily="34" charset="0"/>
            </a:endParaRPr>
          </a:p>
          <a:p>
            <a:pPr hangingPunct="1">
              <a:buFont typeface="Arial" panose="020B0604020202020204" pitchFamily="34" charset="0"/>
              <a:buNone/>
            </a:pPr>
            <a:endParaRPr lang="en-AU"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hangingPunct="1">
              <a:buFont typeface="Arial" panose="020B0604020202020204" pitchFamily="34" charset="0"/>
              <a:buNone/>
            </a:pPr>
            <a:r>
              <a:rPr lang="en-AU"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So please take the time to fill it in, It should only take 3 minutes</a:t>
            </a:r>
          </a:p>
        </p:txBody>
      </p:sp>
    </p:spTree>
    <p:extLst>
      <p:ext uri="{BB962C8B-B14F-4D97-AF65-F5344CB8AC3E}">
        <p14:creationId xmlns:p14="http://schemas.microsoft.com/office/powerpoint/2010/main" val="2505264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Welcome everyone, thank you for joining the workshop: </a:t>
            </a:r>
            <a:r>
              <a:rPr lang="en-US" sz="900" b="1" dirty="0">
                <a:effectLst/>
                <a:latin typeface="Calibri" panose="020F0502020204030204" pitchFamily="34" charset="0"/>
                <a:ea typeface="Calibri" panose="020F0502020204030204" pitchFamily="34" charset="0"/>
                <a:cs typeface="Times New Roman" panose="02020603050405020304" pitchFamily="18" charset="0"/>
              </a:rPr>
              <a:t>(Zoom LTI)</a:t>
            </a:r>
            <a:r>
              <a:rPr lang="en-US" sz="900" dirty="0">
                <a:effectLst/>
                <a:latin typeface="Calibri" panose="020F0502020204030204" pitchFamily="34" charset="0"/>
                <a:ea typeface="Calibri" panose="020F0502020204030204" pitchFamily="34" charset="0"/>
                <a:cs typeface="Times New Roman" panose="02020603050405020304" pitchFamily="18" charset="0"/>
              </a:rPr>
              <a:t>, my name is Robert Ycasiano from Learning Futures, and I will be your Digital Learning presenter for today's session.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Joining me today and monitoring the chat we have my colleague Stephanie Lynch in the Digital Learning team.</a:t>
            </a: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22</a:t>
            </a:fld>
            <a:endParaRPr lang="en-US"/>
          </a:p>
        </p:txBody>
      </p:sp>
    </p:spTree>
    <p:extLst>
      <p:ext uri="{BB962C8B-B14F-4D97-AF65-F5344CB8AC3E}">
        <p14:creationId xmlns:p14="http://schemas.microsoft.com/office/powerpoint/2010/main" val="1554892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AU" sz="2400" b="1" i="0" spc="300" baseline="0" noProof="0" dirty="0">
              <a:ln>
                <a:noFill/>
              </a:ln>
              <a:solidFill>
                <a:srgbClr val="990033"/>
              </a:solidFill>
              <a:effectLst/>
              <a:latin typeface="Open Sans" panose="020B0606030504020204" pitchFamily="34" charset="0"/>
              <a:ea typeface="Open Sans" panose="020B0606030504020204" pitchFamily="34" charset="0"/>
              <a:cs typeface="Open Sans" panose="020B0606030504020204" pitchFamily="34" charset="0"/>
            </a:endParaRPr>
          </a:p>
          <a:p>
            <a:pPr hangingPunct="1"/>
            <a:r>
              <a:rPr lang="en-AU" sz="1800" dirty="0">
                <a:solidFill>
                  <a:schemeClr val="tx1"/>
                </a:solidFill>
              </a:rPr>
              <a:t>You can also find other </a:t>
            </a:r>
            <a:r>
              <a:rPr lang="en-AU" sz="1800" b="1" dirty="0">
                <a:solidFill>
                  <a:schemeClr val="tx1"/>
                </a:solidFill>
              </a:rPr>
              <a:t>Training Sessions </a:t>
            </a:r>
            <a:r>
              <a:rPr lang="en-AU" sz="1800" dirty="0">
                <a:solidFill>
                  <a:schemeClr val="tx1"/>
                </a:solidFill>
              </a:rPr>
              <a:t>on the </a:t>
            </a:r>
            <a:r>
              <a:rPr lang="en-AU" sz="1800" b="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Learning Futures Workshop Schedule </a:t>
            </a:r>
            <a:r>
              <a:rPr lang="en-AU" sz="1800" dirty="0">
                <a:solidFill>
                  <a:schemeClr val="tx1"/>
                </a:solidFill>
              </a:rPr>
              <a:t>website.</a:t>
            </a:r>
          </a:p>
          <a:p>
            <a:pPr marL="0" lvl="1" indent="0">
              <a:lnSpc>
                <a:spcPct val="150000"/>
              </a:lnSpc>
              <a:buNone/>
            </a:pPr>
            <a:endParaRPr lang="en-AU" b="1" noProof="0" dirty="0">
              <a:solidFill>
                <a:schemeClr val="tx1"/>
              </a:solidFill>
            </a:endParaRPr>
          </a:p>
          <a:p>
            <a:pPr marL="0" lvl="1" indent="0">
              <a:lnSpc>
                <a:spcPct val="150000"/>
              </a:lnSpc>
              <a:buNone/>
            </a:pPr>
            <a:r>
              <a:rPr lang="en-AU" b="0" noProof="0" dirty="0">
                <a:solidFill>
                  <a:schemeClr val="tx1"/>
                </a:solidFill>
              </a:rPr>
              <a:t>We have </a:t>
            </a:r>
            <a:r>
              <a:rPr lang="en-AU" b="1" noProof="0" dirty="0">
                <a:solidFill>
                  <a:schemeClr val="tx1"/>
                </a:solidFill>
              </a:rPr>
              <a:t>Self help </a:t>
            </a:r>
            <a:r>
              <a:rPr lang="en-AU" noProof="0" dirty="0">
                <a:solidFill>
                  <a:schemeClr val="tx1"/>
                </a:solidFill>
              </a:rPr>
              <a:t>articles (vUWS support):</a:t>
            </a:r>
            <a:r>
              <a:rPr lang="en-AU" noProof="0" dirty="0">
                <a:solidFill>
                  <a:schemeClr val="tx1">
                    <a:lumMod val="75000"/>
                    <a:lumOff val="25000"/>
                  </a:schemeClr>
                </a:solidFill>
              </a:rPr>
              <a:t> </a:t>
            </a:r>
            <a:r>
              <a:rPr lang="en-AU" noProof="0" dirty="0">
                <a:solidFill>
                  <a:srgbClr val="990033"/>
                </a:solidFill>
                <a:hlinkClick r:id="rId4">
                  <a:extLst>
                    <a:ext uri="{A12FA001-AC4F-418D-AE19-62706E023703}">
                      <ahyp:hlinkClr xmlns:ahyp="http://schemas.microsoft.com/office/drawing/2018/hyperlinkcolor" val="tx"/>
                    </a:ext>
                  </a:extLst>
                </a:hlinkClick>
              </a:rPr>
              <a:t>https://lf.westernsydney.edu.au/support/ </a:t>
            </a:r>
            <a:endParaRPr lang="en-AU" dirty="0">
              <a:solidFill>
                <a:srgbClr val="990033"/>
              </a:solidFill>
            </a:endParaRPr>
          </a:p>
          <a:p>
            <a:pPr marL="0" lvl="1" indent="0">
              <a:lnSpc>
                <a:spcPct val="150000"/>
              </a:lnSpc>
              <a:buNone/>
            </a:pPr>
            <a:endParaRPr lang="en-AU" b="1" dirty="0">
              <a:solidFill>
                <a:schemeClr val="tx1"/>
              </a:solidFill>
            </a:endParaRPr>
          </a:p>
          <a:p>
            <a:pPr marL="0" lvl="1" indent="0">
              <a:lnSpc>
                <a:spcPct val="150000"/>
              </a:lnSpc>
              <a:buNone/>
            </a:pPr>
            <a:r>
              <a:rPr lang="en-AU" b="0" dirty="0">
                <a:solidFill>
                  <a:schemeClr val="tx1"/>
                </a:solidFill>
              </a:rPr>
              <a:t>You can request for </a:t>
            </a:r>
            <a:r>
              <a:rPr lang="en-AU" b="1" dirty="0">
                <a:solidFill>
                  <a:schemeClr val="tx1"/>
                </a:solidFill>
              </a:rPr>
              <a:t>Support </a:t>
            </a:r>
            <a:r>
              <a:rPr lang="en-AU" b="0" dirty="0">
                <a:solidFill>
                  <a:schemeClr val="tx1"/>
                </a:solidFill>
              </a:rPr>
              <a:t>by</a:t>
            </a:r>
            <a:r>
              <a:rPr lang="en-AU" b="1" dirty="0">
                <a:solidFill>
                  <a:schemeClr val="tx1"/>
                </a:solidFill>
              </a:rPr>
              <a:t> </a:t>
            </a:r>
            <a:r>
              <a:rPr lang="en-AU" b="0" dirty="0">
                <a:solidFill>
                  <a:schemeClr val="tx1"/>
                </a:solidFill>
              </a:rPr>
              <a:t>contacting</a:t>
            </a:r>
            <a:r>
              <a:rPr lang="en-AU" dirty="0">
                <a:solidFill>
                  <a:schemeClr val="tx1"/>
                </a:solidFill>
              </a:rPr>
              <a:t> us at </a:t>
            </a:r>
            <a:r>
              <a:rPr lang="en-AU" dirty="0">
                <a:solidFill>
                  <a:srgbClr val="990033"/>
                </a:solidFill>
                <a:hlinkClick r:id="rId5">
                  <a:extLst>
                    <a:ext uri="{A12FA001-AC4F-418D-AE19-62706E023703}">
                      <ahyp:hlinkClr xmlns:ahyp="http://schemas.microsoft.com/office/drawing/2018/hyperlinkcolor" val="tx"/>
                    </a:ext>
                  </a:extLst>
                </a:hlinkClick>
              </a:rPr>
              <a:t>Western Now</a:t>
            </a:r>
            <a:r>
              <a:rPr lang="en-AU" dirty="0">
                <a:solidFill>
                  <a:srgbClr val="990033"/>
                </a:solidFill>
              </a:rPr>
              <a:t> </a:t>
            </a:r>
          </a:p>
          <a:p>
            <a:pPr marL="0" lvl="1" indent="0">
              <a:lnSpc>
                <a:spcPct val="150000"/>
              </a:lnSpc>
              <a:buNone/>
            </a:pPr>
            <a:endParaRPr lang="en-AU" dirty="0">
              <a:solidFill>
                <a:srgbClr val="990033"/>
              </a:solidFill>
            </a:endParaRPr>
          </a:p>
          <a:p>
            <a:pPr marL="0" lvl="1" indent="0">
              <a:lnSpc>
                <a:spcPct val="150000"/>
              </a:lnSpc>
              <a:buNone/>
            </a:pPr>
            <a:r>
              <a:rPr lang="en-AU" dirty="0">
                <a:solidFill>
                  <a:srgbClr val="990033"/>
                </a:solidFill>
              </a:rPr>
              <a:t>You can also schedule a 101 booking with us via our </a:t>
            </a:r>
            <a:r>
              <a:rPr lang="en-AU" b="1" dirty="0">
                <a:solidFill>
                  <a:srgbClr val="990033"/>
                </a:solidFill>
              </a:rPr>
              <a:t>Booking</a:t>
            </a:r>
            <a:r>
              <a:rPr lang="en-AU" dirty="0">
                <a:solidFill>
                  <a:srgbClr val="990033"/>
                </a:solidFill>
              </a:rPr>
              <a:t> form</a:t>
            </a:r>
          </a:p>
        </p:txBody>
      </p:sp>
    </p:spTree>
    <p:extLst>
      <p:ext uri="{BB962C8B-B14F-4D97-AF65-F5344CB8AC3E}">
        <p14:creationId xmlns:p14="http://schemas.microsoft.com/office/powerpoint/2010/main" val="734927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Any questions?</a:t>
            </a:r>
          </a:p>
        </p:txBody>
      </p:sp>
      <p:sp>
        <p:nvSpPr>
          <p:cNvPr id="4" name="Slide Number Placeholder 3"/>
          <p:cNvSpPr>
            <a:spLocks noGrp="1"/>
          </p:cNvSpPr>
          <p:nvPr>
            <p:ph type="sldNum" sz="quarter" idx="5"/>
          </p:nvPr>
        </p:nvSpPr>
        <p:spPr/>
        <p:txBody>
          <a:bodyPr/>
          <a:lstStyle/>
          <a:p>
            <a:fld id="{73DFC29D-AE4A-492C-89AC-917338199F3D}" type="slidenum">
              <a:rPr lang="en-AU" smtClean="0"/>
              <a:t>24</a:t>
            </a:fld>
            <a:endParaRPr lang="en-AU"/>
          </a:p>
        </p:txBody>
      </p:sp>
    </p:spTree>
    <p:extLst>
      <p:ext uri="{BB962C8B-B14F-4D97-AF65-F5344CB8AC3E}">
        <p14:creationId xmlns:p14="http://schemas.microsoft.com/office/powerpoint/2010/main" val="204695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RECORDING/MUTE</a:t>
            </a:r>
          </a:p>
          <a:p>
            <a:r>
              <a:rPr lang="en-US" dirty="0"/>
              <a:t>Please note that this session will be recorded, please make sure your microphone is muted and disable your camera if you don’t want to be visible on the recording. </a:t>
            </a:r>
          </a:p>
          <a:p>
            <a:endParaRPr lang="en-US" dirty="0"/>
          </a:p>
          <a:p>
            <a:r>
              <a:rPr lang="en-US" b="1" dirty="0"/>
              <a:t>QUESTIONS</a:t>
            </a:r>
          </a:p>
          <a:p>
            <a:r>
              <a:rPr lang="en-US" dirty="0"/>
              <a:t>If you do have any questions, please post them in the chat and one of my colleagues will respond to you, I will also be available to answer your questions at the end of the workshop.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B3D88-1CE6-DA43-B589-2F3912E95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20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t>Before I begin, if you’re a MAC user, you will not be able to use </a:t>
            </a:r>
            <a:r>
              <a:rPr lang="en-AU" sz="2800" dirty="0" err="1"/>
              <a:t>Respondus</a:t>
            </a:r>
            <a:r>
              <a:rPr lang="en-AU" sz="2800" dirty="0"/>
              <a:t> as this is only compatible with Windows PCs. Feel free to stay in the workshop if you would still like to learn </a:t>
            </a:r>
            <a:r>
              <a:rPr lang="en-AU" sz="2800" dirty="0" err="1"/>
              <a:t>Respondus</a:t>
            </a:r>
            <a:r>
              <a:rPr lang="en-AU" sz="2800" dirty="0"/>
              <a:t> but just know that this is only compatible on Windows.</a:t>
            </a:r>
          </a:p>
          <a:p>
            <a:endParaRPr lang="en-AU" sz="2800" dirty="0"/>
          </a:p>
          <a:p>
            <a:r>
              <a:rPr lang="en-AU" sz="2800" dirty="0"/>
              <a:t>In this session we will look over the following items:</a:t>
            </a:r>
          </a:p>
          <a:p>
            <a:endParaRPr lang="en-AU" sz="2800" dirty="0"/>
          </a:p>
          <a:p>
            <a:pPr marL="457200" indent="-457200">
              <a:buFont typeface="Arial" panose="020B0604020202020204" pitchFamily="34" charset="0"/>
              <a:buChar char="•"/>
            </a:pPr>
            <a:r>
              <a:rPr lang="en-US" sz="2800" dirty="0">
                <a:solidFill>
                  <a:srgbClr val="000000"/>
                </a:solidFill>
                <a:latin typeface="Open Sans Semibold"/>
              </a:rPr>
              <a:t>Where to find and download </a:t>
            </a:r>
            <a:r>
              <a:rPr lang="en-US" sz="2800" dirty="0" err="1">
                <a:solidFill>
                  <a:srgbClr val="000000"/>
                </a:solidFill>
                <a:latin typeface="Open Sans Semibold"/>
              </a:rPr>
              <a:t>Respondus</a:t>
            </a:r>
            <a:r>
              <a:rPr lang="en-US" sz="2800" dirty="0">
                <a:solidFill>
                  <a:srgbClr val="000000"/>
                </a:solidFill>
                <a:latin typeface="Open Sans Semibold"/>
              </a:rPr>
              <a:t> 4.</a:t>
            </a:r>
          </a:p>
          <a:p>
            <a:pPr marL="457200" indent="-457200">
              <a:buFont typeface="Arial" panose="020B0604020202020204" pitchFamily="34" charset="0"/>
              <a:buChar char="•"/>
            </a:pPr>
            <a:r>
              <a:rPr lang="en-US" sz="2800" dirty="0">
                <a:solidFill>
                  <a:srgbClr val="000000"/>
                </a:solidFill>
                <a:latin typeface="Open Sans Semibold"/>
              </a:rPr>
              <a:t>Creating quiz questions offline via Word Doc.</a:t>
            </a:r>
          </a:p>
          <a:p>
            <a:pPr marL="457200" indent="-457200">
              <a:buFont typeface="Arial" panose="020B0604020202020204" pitchFamily="34" charset="0"/>
              <a:buChar char="•"/>
            </a:pPr>
            <a:r>
              <a:rPr lang="en-US" sz="2800" dirty="0">
                <a:solidFill>
                  <a:srgbClr val="000000"/>
                </a:solidFill>
                <a:latin typeface="Open Sans Semibold"/>
              </a:rPr>
              <a:t>Bulk uploading of quiz questions into a question pool in </a:t>
            </a:r>
            <a:r>
              <a:rPr lang="en-US" sz="2800" dirty="0" err="1">
                <a:solidFill>
                  <a:srgbClr val="000000"/>
                </a:solidFill>
                <a:latin typeface="Open Sans Semibold"/>
              </a:rPr>
              <a:t>vUWS</a:t>
            </a:r>
            <a:endParaRPr lang="en-AU" sz="2800" dirty="0">
              <a:solidFill>
                <a:srgbClr val="000000"/>
              </a:solidFill>
              <a:latin typeface="Open Sans Semibold"/>
            </a:endParaRPr>
          </a:p>
          <a:p>
            <a:pPr marL="457200" indent="-457200">
              <a:buFont typeface="Arial" panose="020B0604020202020204" pitchFamily="34" charset="0"/>
              <a:buChar char="•"/>
            </a:pPr>
            <a:endParaRPr lang="en-AU" sz="2800" dirty="0"/>
          </a:p>
        </p:txBody>
      </p:sp>
    </p:spTree>
    <p:extLst>
      <p:ext uri="{BB962C8B-B14F-4D97-AF65-F5344CB8AC3E}">
        <p14:creationId xmlns:p14="http://schemas.microsoft.com/office/powerpoint/2010/main" val="155428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AU" sz="2800" dirty="0"/>
              <a:t>Why use </a:t>
            </a:r>
            <a:r>
              <a:rPr lang="en-AU" sz="2800" dirty="0" err="1"/>
              <a:t>Respondus</a:t>
            </a:r>
            <a:r>
              <a:rPr lang="en-AU" sz="2800" dirty="0"/>
              <a:t>?</a:t>
            </a:r>
          </a:p>
          <a:p>
            <a:endParaRPr lang="en-AU" sz="2800" dirty="0">
              <a:solidFill>
                <a:srgbClr val="000000"/>
              </a:solidFill>
              <a:latin typeface="Open Sans Semibold"/>
            </a:endParaRPr>
          </a:p>
          <a:p>
            <a:pPr marL="457200" indent="-457200">
              <a:lnSpc>
                <a:spcPct val="107000"/>
              </a:lnSpc>
              <a:spcAft>
                <a:spcPts val="400"/>
              </a:spcAft>
              <a:buFont typeface="Arial" panose="020B0604020202020204" pitchFamily="34" charset="0"/>
              <a:buChar char="•"/>
            </a:pPr>
            <a:r>
              <a:rPr lang="en-AU" sz="2800" b="0" i="0" dirty="0" err="1">
                <a:solidFill>
                  <a:srgbClr val="2B2627"/>
                </a:solidFill>
                <a:effectLst/>
                <a:latin typeface="GothamNarrow-Book" pitchFamily="50" charset="0"/>
              </a:rPr>
              <a:t>Respondus</a:t>
            </a:r>
            <a:r>
              <a:rPr lang="en-AU" sz="2800" b="0" i="0" dirty="0">
                <a:solidFill>
                  <a:srgbClr val="2B2627"/>
                </a:solidFill>
                <a:effectLst/>
                <a:latin typeface="GothamNarrow-Book" pitchFamily="50" charset="0"/>
              </a:rPr>
              <a:t> is a powerful tool for creating and managing exams that can be printed to paper or published directly to vUWS. </a:t>
            </a:r>
          </a:p>
          <a:p>
            <a:pPr marL="457200" indent="-457200">
              <a:lnSpc>
                <a:spcPct val="107000"/>
              </a:lnSpc>
              <a:spcAft>
                <a:spcPts val="400"/>
              </a:spcAft>
              <a:buFont typeface="Arial" panose="020B0604020202020204" pitchFamily="34" charset="0"/>
              <a:buChar char="•"/>
            </a:pPr>
            <a:r>
              <a:rPr lang="en-AU" sz="2800" b="0" i="0" dirty="0">
                <a:solidFill>
                  <a:srgbClr val="2B2627"/>
                </a:solidFill>
                <a:effectLst/>
                <a:latin typeface="GothamNarrow-Book" pitchFamily="50" charset="0"/>
              </a:rPr>
              <a:t>Exams can be created </a:t>
            </a:r>
            <a:r>
              <a:rPr lang="en-AU" sz="2800" b="1" i="0" dirty="0">
                <a:solidFill>
                  <a:srgbClr val="2B2627"/>
                </a:solidFill>
                <a:effectLst/>
                <a:latin typeface="GothamNarrow-Book" pitchFamily="50" charset="0"/>
              </a:rPr>
              <a:t>offline</a:t>
            </a:r>
            <a:r>
              <a:rPr lang="en-AU" sz="2800" b="0" i="0" dirty="0">
                <a:solidFill>
                  <a:srgbClr val="2B2627"/>
                </a:solidFill>
                <a:effectLst/>
                <a:latin typeface="GothamNarrow-Book" pitchFamily="50" charset="0"/>
              </a:rPr>
              <a:t> using a familiar Windows environment.</a:t>
            </a:r>
          </a:p>
          <a:p>
            <a:pPr marL="457200" marR="0" lvl="0" indent="-457200" algn="l" defTabSz="914400" rtl="0" eaLnBrk="1" fontAlgn="auto" latinLnBrk="0" hangingPunct="1">
              <a:lnSpc>
                <a:spcPct val="107000"/>
              </a:lnSpc>
              <a:spcBef>
                <a:spcPts val="0"/>
              </a:spcBef>
              <a:spcAft>
                <a:spcPts val="400"/>
              </a:spcAft>
              <a:buClrTx/>
              <a:buSzTx/>
              <a:buFont typeface="Arial" panose="020B0604020202020204" pitchFamily="34" charset="0"/>
              <a:buChar char="•"/>
              <a:tabLst/>
              <a:defRPr/>
            </a:pPr>
            <a:r>
              <a:rPr lang="en-AU" sz="2800" dirty="0">
                <a:solidFill>
                  <a:srgbClr val="2B2627"/>
                </a:solidFill>
                <a:latin typeface="GothamNarrow-Book" pitchFamily="50" charset="0"/>
                <a:ea typeface="Open Sans" panose="020B0606030504020204" pitchFamily="34" charset="0"/>
                <a:cs typeface="Open Sans" panose="020B0606030504020204" pitchFamily="34" charset="0"/>
              </a:rPr>
              <a:t>Can import existing questions from </a:t>
            </a:r>
            <a:r>
              <a:rPr lang="en-AU" sz="2800" dirty="0" err="1">
                <a:solidFill>
                  <a:srgbClr val="2B2627"/>
                </a:solidFill>
                <a:latin typeface="GothamNarrow-Book" pitchFamily="50" charset="0"/>
                <a:ea typeface="Open Sans" panose="020B0606030504020204" pitchFamily="34" charset="0"/>
                <a:cs typeface="Open Sans" panose="020B0606030504020204" pitchFamily="34" charset="0"/>
              </a:rPr>
              <a:t>Respondus</a:t>
            </a:r>
            <a:r>
              <a:rPr lang="en-AU" sz="2800" dirty="0">
                <a:solidFill>
                  <a:srgbClr val="2B2627"/>
                </a:solidFill>
                <a:latin typeface="GothamNarrow-Book" pitchFamily="50" charset="0"/>
                <a:ea typeface="Open Sans" panose="020B0606030504020204" pitchFamily="34" charset="0"/>
                <a:cs typeface="Open Sans" panose="020B0606030504020204" pitchFamily="34" charset="0"/>
              </a:rPr>
              <a:t> into new pools</a:t>
            </a:r>
          </a:p>
          <a:p>
            <a:pPr marL="457200" marR="0" lvl="0" indent="-457200" algn="l" defTabSz="914400" rtl="0" eaLnBrk="1" fontAlgn="auto" latinLnBrk="0" hangingPunct="1">
              <a:lnSpc>
                <a:spcPct val="107000"/>
              </a:lnSpc>
              <a:spcBef>
                <a:spcPts val="0"/>
              </a:spcBef>
              <a:spcAft>
                <a:spcPts val="400"/>
              </a:spcAft>
              <a:buClrTx/>
              <a:buSzTx/>
              <a:buFont typeface="Arial" panose="020B0604020202020204" pitchFamily="34" charset="0"/>
              <a:buChar char="•"/>
              <a:tabLst/>
              <a:defRPr/>
            </a:pPr>
            <a:endParaRPr lang="en-AU" sz="2800" dirty="0">
              <a:solidFill>
                <a:srgbClr val="2B2627"/>
              </a:solidFill>
              <a:latin typeface="GothamNarrow-Book" pitchFamily="50" charset="0"/>
              <a:ea typeface="Open Sans" panose="020B0606030504020204" pitchFamily="34" charset="0"/>
              <a:cs typeface="Open Sans" panose="020B0606030504020204" pitchFamily="34" charset="0"/>
            </a:endParaRPr>
          </a:p>
          <a:p>
            <a:pPr marL="457200" marR="0" lvl="0" indent="-457200" algn="l" defTabSz="914400" rtl="0" eaLnBrk="1" fontAlgn="auto" latinLnBrk="0" hangingPunct="1">
              <a:lnSpc>
                <a:spcPct val="107000"/>
              </a:lnSpc>
              <a:spcBef>
                <a:spcPts val="0"/>
              </a:spcBef>
              <a:spcAft>
                <a:spcPts val="400"/>
              </a:spcAft>
              <a:buClrTx/>
              <a:buSzTx/>
              <a:buFont typeface="Arial" panose="020B0604020202020204" pitchFamily="34" charset="0"/>
              <a:buChar char="•"/>
              <a:tabLst/>
              <a:defRPr/>
            </a:pPr>
            <a:r>
              <a:rPr lang="en-AU" sz="2800" dirty="0">
                <a:solidFill>
                  <a:srgbClr val="000000"/>
                </a:solidFill>
                <a:latin typeface="Gothamnarrow-book" pitchFamily="50" charset="0"/>
                <a:ea typeface="Open Sans" panose="020B0606030504020204" pitchFamily="34" charset="0"/>
                <a:cs typeface="Open Sans" panose="020B0606030504020204" pitchFamily="34" charset="0"/>
              </a:rPr>
              <a:t>More information can be found on The Hub – Steph if you could paste the link in here with the </a:t>
            </a:r>
            <a:r>
              <a:rPr lang="en-AU" sz="2800" dirty="0" err="1">
                <a:solidFill>
                  <a:srgbClr val="000000"/>
                </a:solidFill>
                <a:latin typeface="Gothamnarrow-book" pitchFamily="50" charset="0"/>
                <a:ea typeface="Open Sans" panose="020B0606030504020204" pitchFamily="34" charset="0"/>
                <a:cs typeface="Open Sans" panose="020B0606030504020204" pitchFamily="34" charset="0"/>
              </a:rPr>
              <a:t>Respondus</a:t>
            </a:r>
            <a:r>
              <a:rPr lang="en-AU" sz="2800" dirty="0">
                <a:solidFill>
                  <a:srgbClr val="000000"/>
                </a:solidFill>
                <a:latin typeface="Gothamnarrow-book" pitchFamily="50" charset="0"/>
                <a:ea typeface="Open Sans" panose="020B0606030504020204" pitchFamily="34" charset="0"/>
                <a:cs typeface="Open Sans" panose="020B0606030504020204" pitchFamily="34" charset="0"/>
              </a:rPr>
              <a:t> resources on The Hub, I will refer to information on The Hub during the live demo so if you could all have that link ready for later.</a:t>
            </a:r>
          </a:p>
          <a:p>
            <a:pPr marL="457200" marR="0" lvl="0" indent="-457200" algn="l" defTabSz="914400" rtl="0" eaLnBrk="1" fontAlgn="auto" latinLnBrk="0" hangingPunct="1">
              <a:lnSpc>
                <a:spcPct val="107000"/>
              </a:lnSpc>
              <a:spcBef>
                <a:spcPts val="0"/>
              </a:spcBef>
              <a:spcAft>
                <a:spcPts val="400"/>
              </a:spcAft>
              <a:buClrTx/>
              <a:buSzTx/>
              <a:buFont typeface="Arial" panose="020B0604020202020204" pitchFamily="34" charset="0"/>
              <a:buChar char="•"/>
              <a:tabLst/>
              <a:defRPr/>
            </a:pPr>
            <a:endParaRPr lang="en-AU" sz="2800" dirty="0">
              <a:solidFill>
                <a:srgbClr val="000000"/>
              </a:solidFill>
              <a:latin typeface="Gothamnarrow-book" pitchFamily="50" charset="0"/>
              <a:ea typeface="Open Sans" panose="020B0606030504020204" pitchFamily="34" charset="0"/>
              <a:cs typeface="Open Sans" panose="020B0606030504020204" pitchFamily="34" charset="0"/>
            </a:endParaRPr>
          </a:p>
          <a:p>
            <a:pPr>
              <a:lnSpc>
                <a:spcPct val="107000"/>
              </a:lnSpc>
              <a:spcAft>
                <a:spcPts val="400"/>
              </a:spcAft>
            </a:pPr>
            <a:endParaRPr lang="en-AU" sz="2800" dirty="0">
              <a:solidFill>
                <a:srgbClr val="000000"/>
              </a:solidFill>
              <a:latin typeface="Gothamnarrow-book" pitchFamily="50" charset="0"/>
              <a:ea typeface="Open Sans" panose="020B0606030504020204" pitchFamily="34" charset="0"/>
              <a:cs typeface="Open Sans" panose="020B0606030504020204" pitchFamily="34" charset="0"/>
            </a:endParaRPr>
          </a:p>
          <a:p>
            <a:endParaRPr lang="en-AU" sz="2800" dirty="0">
              <a:solidFill>
                <a:srgbClr val="000000"/>
              </a:solidFill>
              <a:latin typeface="Open Sans Semibold"/>
            </a:endParaRPr>
          </a:p>
          <a:p>
            <a:pPr marL="457200" indent="-457200">
              <a:buFont typeface="Arial" panose="020B0604020202020204" pitchFamily="34" charset="0"/>
              <a:buChar char="•"/>
            </a:pPr>
            <a:endParaRPr lang="en-AU" sz="2800" dirty="0"/>
          </a:p>
        </p:txBody>
      </p:sp>
    </p:spTree>
    <p:extLst>
      <p:ext uri="{BB962C8B-B14F-4D97-AF65-F5344CB8AC3E}">
        <p14:creationId xmlns:p14="http://schemas.microsoft.com/office/powerpoint/2010/main" val="56940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a:t>So, a quick comparison of the three options for uploading questions to vUWS. </a:t>
            </a:r>
          </a:p>
          <a:p>
            <a:pPr marL="171450" indent="-171450">
              <a:buFont typeface="Arial" panose="020B0604020202020204" pitchFamily="34" charset="0"/>
              <a:buChar char="•"/>
            </a:pPr>
            <a:r>
              <a:rPr lang="en-US" dirty="0" err="1"/>
              <a:t>Respondus</a:t>
            </a:r>
            <a:r>
              <a:rPr lang="en-US" dirty="0"/>
              <a:t> can only be used on PC, sorry to all the Mac users out there, you can still use Excel Spreadsheet or Quiz Generator, although I will not be covering those two methods for todays workshop</a:t>
            </a:r>
          </a:p>
          <a:p>
            <a:pPr marL="171450" indent="-171450">
              <a:buFont typeface="Arial" panose="020B0604020202020204" pitchFamily="34" charset="0"/>
              <a:buChar char="•"/>
            </a:pPr>
            <a:r>
              <a:rPr lang="en-US" dirty="0"/>
              <a:t>Download app on desktop</a:t>
            </a:r>
          </a:p>
          <a:p>
            <a:pPr marL="171450" indent="-171450">
              <a:buFont typeface="Arial" panose="020B0604020202020204" pitchFamily="34" charset="0"/>
              <a:buChar char="•"/>
            </a:pPr>
            <a:r>
              <a:rPr lang="en-US" dirty="0"/>
              <a:t>From within </a:t>
            </a:r>
            <a:r>
              <a:rPr lang="en-US" dirty="0" err="1"/>
              <a:t>Respondus</a:t>
            </a:r>
            <a:r>
              <a:rPr lang="en-US" dirty="0"/>
              <a:t> you get access to multiplied pools from desktop</a:t>
            </a:r>
          </a:p>
          <a:p>
            <a:pPr marL="171450" indent="-171450">
              <a:buFont typeface="Arial" panose="020B0604020202020204" pitchFamily="34" charset="0"/>
              <a:buChar char="•"/>
            </a:pPr>
            <a:r>
              <a:rPr lang="en-US" dirty="0"/>
              <a:t>You can import from a pool within </a:t>
            </a:r>
            <a:r>
              <a:rPr lang="en-US" dirty="0" err="1"/>
              <a:t>Respondus</a:t>
            </a:r>
            <a:r>
              <a:rPr lang="en-US" dirty="0"/>
              <a:t>, Word, CSV file, text file or </a:t>
            </a:r>
            <a:r>
              <a:rPr lang="en-US" dirty="0" err="1"/>
              <a:t>vUWS</a:t>
            </a:r>
            <a:endParaRPr lang="en-US" dirty="0"/>
          </a:p>
          <a:p>
            <a:pPr marL="171450" indent="-171450">
              <a:buFont typeface="Arial" panose="020B0604020202020204" pitchFamily="34" charset="0"/>
              <a:buChar char="•"/>
            </a:pPr>
            <a:r>
              <a:rPr lang="en-US" dirty="0"/>
              <a:t>You can export to </a:t>
            </a:r>
            <a:r>
              <a:rPr lang="en-US" dirty="0" err="1"/>
              <a:t>vUWS</a:t>
            </a:r>
            <a:r>
              <a:rPr lang="en-US" dirty="0"/>
              <a:t>, Zip file, Word documents</a:t>
            </a:r>
          </a:p>
          <a:p>
            <a:pPr marL="171450" indent="-171450">
              <a:buFont typeface="Arial" panose="020B0604020202020204" pitchFamily="34" charset="0"/>
              <a:buChar char="•"/>
            </a:pPr>
            <a:r>
              <a:rPr lang="en-US" dirty="0"/>
              <a:t>Large range of text formatting options (such as bullet points)</a:t>
            </a:r>
          </a:p>
          <a:p>
            <a:pPr marL="171450" indent="-171450">
              <a:buFont typeface="Arial" panose="020B0604020202020204" pitchFamily="34" charset="0"/>
              <a:buChar char="•"/>
            </a:pPr>
            <a:r>
              <a:rPr lang="en-US" dirty="0"/>
              <a:t>Can add images/video/audio</a:t>
            </a:r>
          </a:p>
          <a:p>
            <a:pPr marL="171450" indent="-171450">
              <a:buFont typeface="Arial" panose="020B0604020202020204" pitchFamily="34" charset="0"/>
              <a:buChar char="•"/>
            </a:pPr>
            <a:r>
              <a:rPr lang="en-US" dirty="0"/>
              <a:t>Preview before uploading</a:t>
            </a:r>
          </a:p>
          <a:p>
            <a:pPr marL="171450" indent="-171450">
              <a:buFont typeface="Arial" panose="020B0604020202020204" pitchFamily="34" charset="0"/>
              <a:buChar char="•"/>
            </a:pPr>
            <a:r>
              <a:rPr lang="en-US" dirty="0"/>
              <a:t>Merge pools</a:t>
            </a:r>
            <a:endParaRPr lang="en-AU" dirty="0"/>
          </a:p>
        </p:txBody>
      </p:sp>
    </p:spTree>
    <p:extLst>
      <p:ext uri="{BB962C8B-B14F-4D97-AF65-F5344CB8AC3E}">
        <p14:creationId xmlns:p14="http://schemas.microsoft.com/office/powerpoint/2010/main" val="73492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Now, how to find </a:t>
            </a:r>
            <a:r>
              <a:rPr lang="en-US" sz="1000" b="0" noProof="0" dirty="0" err="1">
                <a:solidFill>
                  <a:srgbClr val="3A3537"/>
                </a:solidFill>
                <a:latin typeface="Open Sans" panose="020B0606030504020204" pitchFamily="34" charset="0"/>
                <a:ea typeface="Open Sans" panose="020B0606030504020204" pitchFamily="34" charset="0"/>
                <a:cs typeface="Open Sans" panose="020B0606030504020204" pitchFamily="34" charset="0"/>
              </a:rPr>
              <a:t>Respondus</a:t>
            </a: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4 in </a:t>
            </a:r>
            <a:r>
              <a:rPr lang="en-US" sz="1000" b="0" noProof="0" dirty="0" err="1">
                <a:solidFill>
                  <a:srgbClr val="3A3537"/>
                </a:solidFill>
                <a:latin typeface="Open Sans" panose="020B0606030504020204" pitchFamily="34" charset="0"/>
                <a:ea typeface="Open Sans" panose="020B0606030504020204" pitchFamily="34" charset="0"/>
                <a:cs typeface="Open Sans" panose="020B0606030504020204" pitchFamily="34" charset="0"/>
              </a:rPr>
              <a:t>vUWS</a:t>
            </a: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First you login in to </a:t>
            </a:r>
            <a:r>
              <a:rPr lang="en-US" sz="1000" b="0" noProof="0" dirty="0" err="1">
                <a:solidFill>
                  <a:srgbClr val="3A3537"/>
                </a:solidFill>
                <a:latin typeface="Open Sans" panose="020B0606030504020204" pitchFamily="34" charset="0"/>
                <a:ea typeface="Open Sans" panose="020B0606030504020204" pitchFamily="34" charset="0"/>
                <a:cs typeface="Open Sans" panose="020B0606030504020204" pitchFamily="34" charset="0"/>
              </a:rPr>
              <a:t>vUWS</a:t>
            </a: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select Staff Support from the top right menu, and in the Centre panel, you will find the download link for Respondus 4.</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Make sure you have all Microsoft applications closed, as the math equation program does not like to be installed while any Microsoft product is open. The installation only takes a couple of minutes.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68695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When you open Respondus 4 for the first time, you will be asked for the license detail. You will find them just under the download link.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These details are updated every January, and you will need to update them each year.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ITDS will also add a note with any instructions you may need to do before or after updating the license.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I will show you just exactly where to go to grab that information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a:t>
            </a: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222659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a:t>
            </a: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60943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9CD5-3D97-4C2F-A058-3CB6C3F4D5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9C9ADE-C2C9-4EB4-B144-5905D592E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DFB260C-9CD1-4283-8C7D-8F9E56AB9EA5}"/>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5" name="Footer Placeholder 4">
            <a:extLst>
              <a:ext uri="{FF2B5EF4-FFF2-40B4-BE49-F238E27FC236}">
                <a16:creationId xmlns:a16="http://schemas.microsoft.com/office/drawing/2014/main" id="{8E0348E6-551F-4D30-BCDE-6FBEDA9B82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042FF8-9A50-43FB-B9AB-DEBDCCF3C5D6}"/>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42307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AF7D-EFB0-44D9-8440-FA8AD9DC7B5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8B0F3E2-559D-4402-BBB3-C890C6573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EDDFDD-0A80-459E-8AEC-6609069E64C9}"/>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5" name="Footer Placeholder 4">
            <a:extLst>
              <a:ext uri="{FF2B5EF4-FFF2-40B4-BE49-F238E27FC236}">
                <a16:creationId xmlns:a16="http://schemas.microsoft.com/office/drawing/2014/main" id="{19E31CB0-FAD7-40B7-BAB3-B864EBD509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A63BF2-4EC5-4291-8F7F-EC708DAECA4B}"/>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6358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C9B80-2512-45AD-B2FE-7528A3080F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495FDB8-1F30-40B3-9261-77D640F78B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CBF6A48-86F4-47BD-8215-8BD25D3D1EB4}"/>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5" name="Footer Placeholder 4">
            <a:extLst>
              <a:ext uri="{FF2B5EF4-FFF2-40B4-BE49-F238E27FC236}">
                <a16:creationId xmlns:a16="http://schemas.microsoft.com/office/drawing/2014/main" id="{2E65A99B-222F-4D29-810B-373EE6F4F0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00F336-6376-44DE-B1CC-D4BB7E5933B7}"/>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06276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copy &amp; photo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DD149E-E971-416F-BC27-CD21AFA5104C}"/>
              </a:ext>
            </a:extLst>
          </p:cNvPr>
          <p:cNvSpPr>
            <a:spLocks noGrp="1"/>
          </p:cNvSpPr>
          <p:nvPr>
            <p:ph type="sldNum" sz="quarter" idx="10"/>
          </p:nvPr>
        </p:nvSpPr>
        <p:spPr/>
        <p:txBody>
          <a:bodyPr/>
          <a:lstStyle/>
          <a:p>
            <a:fld id="{86CB4B4D-7CA3-9044-876B-883B54F8677D}" type="slidenum">
              <a:rPr lang="en-GB" smtClean="0"/>
              <a:t>‹#›</a:t>
            </a:fld>
            <a:endParaRPr lang="en-GB" dirty="0"/>
          </a:p>
        </p:txBody>
      </p:sp>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5"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1450718" y="1139707"/>
            <a:ext cx="4645283" cy="1088418"/>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1450718" y="3344779"/>
            <a:ext cx="4645283" cy="27480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hape 10">
            <a:extLst>
              <a:ext uri="{FF2B5EF4-FFF2-40B4-BE49-F238E27FC236}">
                <a16:creationId xmlns:a16="http://schemas.microsoft.com/office/drawing/2014/main" id="{5F3DA87B-5620-495F-A9E3-3C06D165EFAE}"/>
              </a:ext>
            </a:extLst>
          </p:cNvPr>
          <p:cNvSpPr/>
          <p:nvPr userDrawn="1"/>
        </p:nvSpPr>
        <p:spPr>
          <a:xfrm flipV="1">
            <a:off x="433974" y="827527"/>
            <a:ext cx="1" cy="1712779"/>
          </a:xfrm>
          <a:prstGeom prst="line">
            <a:avLst/>
          </a:prstGeom>
          <a:ln w="127000">
            <a:solidFill>
              <a:schemeClr val="accent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82403762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lcome Slide v1">
    <p:bg>
      <p:bgPr>
        <a:solidFill>
          <a:srgbClr val="990033"/>
        </a:solidFill>
        <a:effectLst/>
      </p:bgPr>
    </p:bg>
    <p:spTree>
      <p:nvGrpSpPr>
        <p:cNvPr id="1" name=""/>
        <p:cNvGrpSpPr/>
        <p:nvPr/>
      </p:nvGrpSpPr>
      <p:grpSpPr>
        <a:xfrm>
          <a:off x="0" y="0"/>
          <a:ext cx="0" cy="0"/>
          <a:chOff x="0" y="0"/>
          <a:chExt cx="0" cy="0"/>
        </a:xfrm>
      </p:grpSpPr>
      <p:pic>
        <p:nvPicPr>
          <p:cNvPr id="3" name="Picture 2" descr="Western Sydney University Logo">
            <a:extLst>
              <a:ext uri="{FF2B5EF4-FFF2-40B4-BE49-F238E27FC236}">
                <a16:creationId xmlns:a16="http://schemas.microsoft.com/office/drawing/2014/main" id="{D4763BB7-C310-493A-9333-AD6FCA4F9F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1698" y="441093"/>
            <a:ext cx="1768815" cy="744241"/>
          </a:xfrm>
          <a:prstGeom prst="rect">
            <a:avLst/>
          </a:prstGeom>
        </p:spPr>
      </p:pic>
      <p:sp>
        <p:nvSpPr>
          <p:cNvPr id="5" name="Text Placeholder 12">
            <a:extLst>
              <a:ext uri="{FF2B5EF4-FFF2-40B4-BE49-F238E27FC236}">
                <a16:creationId xmlns:a16="http://schemas.microsoft.com/office/drawing/2014/main" id="{3CBCF908-36C3-44ED-AFE0-02B326B0A4B2}"/>
              </a:ext>
            </a:extLst>
          </p:cNvPr>
          <p:cNvSpPr>
            <a:spLocks noGrp="1"/>
          </p:cNvSpPr>
          <p:nvPr>
            <p:ph type="body" sz="quarter" idx="12" hasCustomPrompt="1"/>
          </p:nvPr>
        </p:nvSpPr>
        <p:spPr>
          <a:xfrm>
            <a:off x="266701" y="205180"/>
            <a:ext cx="4896360" cy="471824"/>
          </a:xfrm>
          <a:prstGeom prst="rect">
            <a:avLst/>
          </a:prstGeom>
        </p:spPr>
        <p:txBody>
          <a:bodyPr>
            <a:noAutofit/>
          </a:bodyPr>
          <a:lstStyle>
            <a:lvl1pPr algn="l">
              <a:lnSpc>
                <a:spcPct val="100000"/>
              </a:lnSpc>
              <a:spcBef>
                <a:spcPts val="0"/>
              </a:spcBef>
              <a:spcAft>
                <a:spcPts val="0"/>
              </a:spcAft>
              <a:defRPr lang="en-AU" sz="1867"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School</a:t>
            </a:r>
            <a:endParaRPr lang="en-AU" dirty="0"/>
          </a:p>
        </p:txBody>
      </p:sp>
      <p:sp>
        <p:nvSpPr>
          <p:cNvPr id="8" name="Text Placeholder 12">
            <a:extLst>
              <a:ext uri="{FF2B5EF4-FFF2-40B4-BE49-F238E27FC236}">
                <a16:creationId xmlns:a16="http://schemas.microsoft.com/office/drawing/2014/main" id="{9B1C4973-DEF3-4A48-B515-44A6932AA24C}"/>
              </a:ext>
            </a:extLst>
          </p:cNvPr>
          <p:cNvSpPr>
            <a:spLocks noGrp="1"/>
          </p:cNvSpPr>
          <p:nvPr>
            <p:ph type="body" sz="quarter" idx="11" hasCustomPrompt="1"/>
          </p:nvPr>
        </p:nvSpPr>
        <p:spPr>
          <a:xfrm>
            <a:off x="266701" y="5031656"/>
            <a:ext cx="11709400" cy="1013545"/>
          </a:xfrm>
          <a:prstGeom prst="rect">
            <a:avLst/>
          </a:prstGeom>
        </p:spPr>
        <p:txBody>
          <a:bodyPr>
            <a:noAutofit/>
          </a:bodyPr>
          <a:lstStyle>
            <a:lvl1pPr algn="ctr">
              <a:lnSpc>
                <a:spcPct val="100000"/>
              </a:lnSpc>
              <a:spcBef>
                <a:spcPts val="0"/>
              </a:spcBef>
              <a:spcAft>
                <a:spcPts val="0"/>
              </a:spcAft>
              <a:defRPr lang="en-AU" sz="6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Topic</a:t>
            </a:r>
            <a:endParaRPr lang="en-AU" dirty="0"/>
          </a:p>
        </p:txBody>
      </p:sp>
      <p:sp>
        <p:nvSpPr>
          <p:cNvPr id="2" name="Title 1">
            <a:extLst>
              <a:ext uri="{FF2B5EF4-FFF2-40B4-BE49-F238E27FC236}">
                <a16:creationId xmlns:a16="http://schemas.microsoft.com/office/drawing/2014/main" id="{E87450E2-950B-4E2F-AAC4-E09964D41CCF}"/>
              </a:ext>
            </a:extLst>
          </p:cNvPr>
          <p:cNvSpPr>
            <a:spLocks noGrp="1"/>
          </p:cNvSpPr>
          <p:nvPr>
            <p:ph type="title" hasCustomPrompt="1"/>
          </p:nvPr>
        </p:nvSpPr>
        <p:spPr>
          <a:xfrm>
            <a:off x="266702" y="1506305"/>
            <a:ext cx="11594373" cy="3017020"/>
          </a:xfrm>
        </p:spPr>
        <p:txBody>
          <a:bodyPr anchor="t"/>
          <a:lstStyle>
            <a:lvl1pPr>
              <a:defRPr sz="7200"/>
            </a:lvl1pPr>
          </a:lstStyle>
          <a:p>
            <a:pPr marL="0" lvl="0" indent="0" algn="ctr" defTabSz="914377" rtl="0" eaLnBrk="1" latinLnBrk="0" hangingPunct="1">
              <a:lnSpc>
                <a:spcPct val="100000"/>
              </a:lnSpc>
              <a:spcBef>
                <a:spcPts val="0"/>
              </a:spcBef>
              <a:spcAft>
                <a:spcPts val="0"/>
              </a:spcAft>
              <a:buFontTx/>
              <a:buNone/>
            </a:pPr>
            <a:r>
              <a:rPr lang="en-US" dirty="0"/>
              <a:t>Unit Number</a:t>
            </a:r>
            <a:br>
              <a:rPr lang="en-US" dirty="0"/>
            </a:br>
            <a:r>
              <a:rPr lang="en-US" dirty="0"/>
              <a:t>Unit Name</a:t>
            </a:r>
            <a:endParaRPr lang="en-AU" dirty="0"/>
          </a:p>
        </p:txBody>
      </p:sp>
    </p:spTree>
    <p:extLst>
      <p:ext uri="{BB962C8B-B14F-4D97-AF65-F5344CB8AC3E}">
        <p14:creationId xmlns:p14="http://schemas.microsoft.com/office/powerpoint/2010/main" val="303569519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hape Photo (2)">
    <p:spTree>
      <p:nvGrpSpPr>
        <p:cNvPr id="1" name=""/>
        <p:cNvGrpSpPr/>
        <p:nvPr/>
      </p:nvGrpSpPr>
      <p:grpSpPr>
        <a:xfrm>
          <a:off x="0" y="0"/>
          <a:ext cx="0" cy="0"/>
          <a:chOff x="0" y="0"/>
          <a:chExt cx="0" cy="0"/>
        </a:xfrm>
      </p:grpSpPr>
      <p:sp>
        <p:nvSpPr>
          <p:cNvPr id="26" name="Shape 26"/>
          <p:cNvSpPr>
            <a:spLocks noGrp="1"/>
          </p:cNvSpPr>
          <p:nvPr>
            <p:ph type="sldNum" sz="quarter" idx="2"/>
          </p:nvPr>
        </p:nvSpPr>
        <p:spPr>
          <a:xfrm>
            <a:off x="215635" y="303683"/>
            <a:ext cx="436679" cy="230832"/>
          </a:xfrm>
          <a:prstGeom prst="rect">
            <a:avLst/>
          </a:prstGeom>
        </p:spPr>
        <p:txBody>
          <a:bodyPr/>
          <a:lstStyle/>
          <a:p>
            <a:fld id="{86CB4B4D-7CA3-9044-876B-883B54F8677D}" type="slidenum">
              <a:t>‹#›</a:t>
            </a:fld>
            <a:endParaRPr/>
          </a:p>
        </p:txBody>
      </p:sp>
      <p:sp>
        <p:nvSpPr>
          <p:cNvPr id="13" name="Полилиния 12"/>
          <p:cNvSpPr>
            <a:spLocks noGrp="1"/>
          </p:cNvSpPr>
          <p:nvPr>
            <p:ph type="pic" sz="quarter" idx="14"/>
          </p:nvPr>
        </p:nvSpPr>
        <p:spPr>
          <a:xfrm>
            <a:off x="6458600" y="-13062"/>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solidFill>
            <a:schemeClr val="bg1">
              <a:lumMod val="85000"/>
            </a:schemeClr>
          </a:solidFill>
          <a:ln w="3175">
            <a:miter lim="400000"/>
          </a:ln>
          <a:extLst>
            <a:ext uri="{C572A759-6A51-4108-AA02-DFA0A04FC94B}">
              <ma14:wrappingTextBoxFlag xmlns="" xmlns:ma14="http://schemas.microsoft.com/office/mac/drawingml/2011/main" val="1"/>
            </a:ext>
          </a:extLst>
        </p:spPr>
        <p:txBody>
          <a:bodyPr wrap="square">
            <a:noAutofit/>
          </a:bodyPr>
          <a:lstStyle/>
          <a:p>
            <a:r>
              <a:rPr lang="en-US"/>
              <a:t>Click icon to add picture</a:t>
            </a:r>
          </a:p>
        </p:txBody>
      </p:sp>
    </p:spTree>
    <p:extLst>
      <p:ext uri="{BB962C8B-B14F-4D97-AF65-F5344CB8AC3E}">
        <p14:creationId xmlns:p14="http://schemas.microsoft.com/office/powerpoint/2010/main" val="392182344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v1">
    <p:bg>
      <p:bgPr>
        <a:solidFill>
          <a:srgbClr val="990033"/>
        </a:solidFill>
        <a:effectLst/>
      </p:bgPr>
    </p:bg>
    <p:spTree>
      <p:nvGrpSpPr>
        <p:cNvPr id="1" name=""/>
        <p:cNvGrpSpPr/>
        <p:nvPr/>
      </p:nvGrpSpPr>
      <p:grpSpPr>
        <a:xfrm>
          <a:off x="0" y="0"/>
          <a:ext cx="0" cy="0"/>
          <a:chOff x="0" y="0"/>
          <a:chExt cx="0" cy="0"/>
        </a:xfrm>
      </p:grpSpPr>
      <p:pic>
        <p:nvPicPr>
          <p:cNvPr id="3" name="Picture 2" descr="Decorative ">
            <a:extLst>
              <a:ext uri="{FF2B5EF4-FFF2-40B4-BE49-F238E27FC236}">
                <a16:creationId xmlns:a16="http://schemas.microsoft.com/office/drawing/2014/main" id="{C3B7C749-7836-49F2-8652-225F660A8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585" y="1202267"/>
            <a:ext cx="3166831" cy="3951471"/>
          </a:xfrm>
          <a:prstGeom prst="rect">
            <a:avLst/>
          </a:prstGeom>
        </p:spPr>
      </p:pic>
      <p:sp>
        <p:nvSpPr>
          <p:cNvPr id="9" name="TextBox 8">
            <a:extLst>
              <a:ext uri="{FF2B5EF4-FFF2-40B4-BE49-F238E27FC236}">
                <a16:creationId xmlns:a16="http://schemas.microsoft.com/office/drawing/2014/main" id="{ED5ABB4D-5E42-4187-806D-4165665E3959}"/>
              </a:ext>
            </a:extLst>
          </p:cNvPr>
          <p:cNvSpPr txBox="1"/>
          <p:nvPr userDrawn="1"/>
        </p:nvSpPr>
        <p:spPr>
          <a:xfrm>
            <a:off x="0" y="5317179"/>
            <a:ext cx="12192000"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WESTERNSYDNEY.EDU.AU</a:t>
            </a:r>
          </a:p>
          <a:p>
            <a:endParaRPr lang="en-AU" sz="2400" dirty="0"/>
          </a:p>
        </p:txBody>
      </p:sp>
      <p:sp>
        <p:nvSpPr>
          <p:cNvPr id="4" name="Title 3">
            <a:extLst>
              <a:ext uri="{FF2B5EF4-FFF2-40B4-BE49-F238E27FC236}">
                <a16:creationId xmlns:a16="http://schemas.microsoft.com/office/drawing/2014/main" id="{977CEBBA-D9C2-4FFE-9A6F-C3AE3A56B384}"/>
              </a:ext>
            </a:extLst>
          </p:cNvPr>
          <p:cNvSpPr>
            <a:spLocks noGrp="1"/>
          </p:cNvSpPr>
          <p:nvPr>
            <p:ph type="title"/>
          </p:nvPr>
        </p:nvSpPr>
        <p:spPr>
          <a:xfrm>
            <a:off x="0" y="-640080"/>
            <a:ext cx="11434272" cy="640080"/>
          </a:xfrm>
        </p:spPr>
        <p:txBody>
          <a:bodyPr/>
          <a:lstStyle/>
          <a:p>
            <a:r>
              <a:rPr lang="en-US"/>
              <a:t>Click to edit Master title style</a:t>
            </a:r>
            <a:endParaRPr lang="en-AU" dirty="0"/>
          </a:p>
        </p:txBody>
      </p:sp>
    </p:spTree>
    <p:extLst>
      <p:ext uri="{BB962C8B-B14F-4D97-AF65-F5344CB8AC3E}">
        <p14:creationId xmlns:p14="http://schemas.microsoft.com/office/powerpoint/2010/main" val="176611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7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814" y="1701801"/>
            <a:ext cx="5184775" cy="4495801"/>
          </a:xfrm>
        </p:spPr>
        <p:txBody>
          <a:bodyPr anchor="t">
            <a:noAutofit/>
          </a:bodyPr>
          <a:lstStyle>
            <a:lvl1pPr algn="l">
              <a:lnSpc>
                <a:spcPts val="4875"/>
              </a:lnSpc>
              <a:defRPr sz="4875" b="1" i="0">
                <a:solidFill>
                  <a:schemeClr val="accent1"/>
                </a:solidFill>
                <a:latin typeface="Gotham Narrow Bold" pitchFamily="50" charset="0"/>
                <a:ea typeface="Gotham Narrow Bold" pitchFamily="50" charset="0"/>
                <a:cs typeface="Gotham Narrow Bold" pitchFamily="50" charset="0"/>
              </a:defRPr>
            </a:lvl1pPr>
          </a:lstStyle>
          <a:p>
            <a:r>
              <a:rPr lang="en-AU" dirty="0"/>
              <a:t>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2674" y="388914"/>
            <a:ext cx="1607992" cy="517410"/>
          </a:xfrm>
          <a:prstGeom prst="rect">
            <a:avLst/>
          </a:prstGeom>
        </p:spPr>
      </p:pic>
    </p:spTree>
    <p:extLst>
      <p:ext uri="{BB962C8B-B14F-4D97-AF65-F5344CB8AC3E}">
        <p14:creationId xmlns:p14="http://schemas.microsoft.com/office/powerpoint/2010/main" val="40421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12" name="Straight Connector 11"/>
          <p:cNvCxnSpPr>
            <a:cxnSpLocks/>
          </p:cNvCxnSpPr>
          <p:nvPr userDrawn="1"/>
        </p:nvCxnSpPr>
        <p:spPr>
          <a:xfrm>
            <a:off x="521209" y="1196392"/>
            <a:ext cx="11066359"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sp>
        <p:nvSpPr>
          <p:cNvPr id="6" name="Date Placeholder 3"/>
          <p:cNvSpPr>
            <a:spLocks noGrp="1"/>
          </p:cNvSpPr>
          <p:nvPr>
            <p:ph type="dt" sz="half" idx="2"/>
          </p:nvPr>
        </p:nvSpPr>
        <p:spPr>
          <a:xfrm>
            <a:off x="539496" y="6203952"/>
            <a:ext cx="3276600" cy="365126"/>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3/15/2023</a:t>
            </a:fld>
            <a:endParaRPr lang="en-US" dirty="0"/>
          </a:p>
        </p:txBody>
      </p:sp>
      <p:sp>
        <p:nvSpPr>
          <p:cNvPr id="7" name="Footer Placeholder 4"/>
          <p:cNvSpPr>
            <a:spLocks noGrp="1"/>
          </p:cNvSpPr>
          <p:nvPr>
            <p:ph type="ftr" sz="quarter" idx="3"/>
          </p:nvPr>
        </p:nvSpPr>
        <p:spPr>
          <a:xfrm>
            <a:off x="4648200" y="6203952"/>
            <a:ext cx="2895600" cy="365126"/>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203952"/>
            <a:ext cx="3276600" cy="365126"/>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3" name="Content Placeholder 2"/>
          <p:cNvSpPr>
            <a:spLocks noGrp="1"/>
          </p:cNvSpPr>
          <p:nvPr>
            <p:ph sz="quarter" idx="10" hasCustomPrompt="1"/>
          </p:nvPr>
        </p:nvSpPr>
        <p:spPr>
          <a:xfrm>
            <a:off x="539496" y="1435608"/>
            <a:ext cx="10983131" cy="4524923"/>
          </a:xfrm>
        </p:spPr>
        <p:txBody>
          <a:bodyPr vert="horz" lIns="91440" tIns="45720" rIns="91440" bIns="45720" rtlCol="0">
            <a:normAutofit/>
          </a:bodyPr>
          <a:lstStyle>
            <a:lvl1pPr>
              <a:defRPr lang="en-US" sz="2800" smtClean="0">
                <a:solidFill>
                  <a:schemeClr val="tx1">
                    <a:lumMod val="75000"/>
                    <a:lumOff val="25000"/>
                  </a:schemeClr>
                </a:solidFill>
              </a:defRPr>
            </a:lvl1pPr>
            <a:lvl2pPr>
              <a:defRPr lang="en-US" sz="2400" smtClean="0">
                <a:solidFill>
                  <a:schemeClr val="tx1">
                    <a:lumMod val="75000"/>
                    <a:lumOff val="25000"/>
                  </a:schemeClr>
                </a:solidFill>
              </a:defRPr>
            </a:lvl2pPr>
            <a:lvl3pPr>
              <a:defRPr lang="en-US" sz="2000" smtClean="0">
                <a:solidFill>
                  <a:schemeClr val="tx1">
                    <a:lumMod val="75000"/>
                    <a:lumOff val="25000"/>
                  </a:schemeClr>
                </a:solidFill>
              </a:defRPr>
            </a:lvl3pPr>
            <a:lvl4pPr>
              <a:defRPr lang="en-US" sz="1800" smtClean="0">
                <a:solidFill>
                  <a:schemeClr val="tx1">
                    <a:lumMod val="75000"/>
                    <a:lumOff val="25000"/>
                  </a:schemeClr>
                </a:solidFill>
              </a:defRPr>
            </a:lvl4pPr>
            <a:lvl5pPr>
              <a:defRPr lang="en-US" sz="1200">
                <a:solidFill>
                  <a:schemeClr val="tx1">
                    <a:lumMod val="75000"/>
                    <a:lumOff val="25000"/>
                  </a:schemeClr>
                </a:solidFill>
              </a:defRPr>
            </a:lvl5pPr>
          </a:lstStyle>
          <a:p>
            <a:pPr lvl="0"/>
            <a:r>
              <a:rPr lang="en-US" dirty="0"/>
              <a:t>Edit Master text styles</a:t>
            </a:r>
          </a:p>
          <a:p>
            <a:pPr marL="228603" lvl="0" indent="-228603" algn="l" defTabSz="914412" rtl="0" eaLnBrk="1" latinLnBrk="0" hangingPunct="1">
              <a:lnSpc>
                <a:spcPct val="90000"/>
              </a:lnSpc>
              <a:spcBef>
                <a:spcPct val="30000"/>
              </a:spcBef>
              <a:buFont typeface="Arial" panose="020B0604020202020204" pitchFamily="34" charset="0"/>
              <a:buChar char="•"/>
            </a:pPr>
            <a:r>
              <a:rPr lang="en-US" dirty="0"/>
              <a:t>Second level</a:t>
            </a:r>
          </a:p>
          <a:p>
            <a:pPr marL="685809" lvl="1" indent="-228603" algn="l" defTabSz="914412" rtl="0" eaLnBrk="1" latinLnBrk="0" hangingPunct="1">
              <a:lnSpc>
                <a:spcPct val="90000"/>
              </a:lnSpc>
              <a:spcBef>
                <a:spcPct val="30000"/>
              </a:spcBef>
              <a:buFont typeface="Arial" panose="020B0604020202020204" pitchFamily="34" charset="0"/>
              <a:buChar char="•"/>
            </a:pPr>
            <a:r>
              <a:rPr lang="en-US" dirty="0"/>
              <a:t>Third level</a:t>
            </a:r>
          </a:p>
          <a:p>
            <a:pPr marL="1143015" lvl="2" indent="-228603" algn="l" defTabSz="914412" rtl="0" eaLnBrk="1" latinLnBrk="0" hangingPunct="1">
              <a:lnSpc>
                <a:spcPct val="90000"/>
              </a:lnSpc>
              <a:spcBef>
                <a:spcPct val="30000"/>
              </a:spcBef>
              <a:buFont typeface="Arial" panose="020B0604020202020204" pitchFamily="34" charset="0"/>
              <a:buChar char="•"/>
            </a:pPr>
            <a:r>
              <a:rPr lang="en-US" dirty="0"/>
              <a:t>Fourth level</a:t>
            </a:r>
          </a:p>
          <a:p>
            <a:pPr marL="1600220" lvl="3" indent="-228603" algn="l" defTabSz="914412" rtl="0" eaLnBrk="1" latinLnBrk="0" hangingPunct="1">
              <a:lnSpc>
                <a:spcPct val="90000"/>
              </a:lnSpc>
              <a:spcBef>
                <a:spcPct val="30000"/>
              </a:spcBef>
              <a:buFont typeface="Arial" panose="020B0604020202020204" pitchFamily="34" charset="0"/>
              <a:buChar char="•"/>
            </a:pPr>
            <a:r>
              <a:rPr lang="en-US" dirty="0"/>
              <a:t>Fifth level</a:t>
            </a:r>
          </a:p>
          <a:p>
            <a:pPr marL="0" lvl="0" indent="0">
              <a:lnSpc>
                <a:spcPct val="150000"/>
              </a:lnSpc>
              <a:spcBef>
                <a:spcPts val="1000"/>
              </a:spcBef>
              <a:spcAft>
                <a:spcPts val="1200"/>
              </a:spcAft>
              <a:buNone/>
            </a:pPr>
            <a:endParaRPr lang="en-US" dirty="0"/>
          </a:p>
        </p:txBody>
      </p:sp>
      <p:sp>
        <p:nvSpPr>
          <p:cNvPr id="4" name="Title 3"/>
          <p:cNvSpPr>
            <a:spLocks noGrp="1"/>
          </p:cNvSpPr>
          <p:nvPr>
            <p:ph type="title" hasCustomPrompt="1"/>
          </p:nvPr>
        </p:nvSpPr>
        <p:spPr>
          <a:xfrm>
            <a:off x="521209" y="448056"/>
            <a:ext cx="6877119" cy="640080"/>
          </a:xfrm>
        </p:spPr>
        <p:txBody>
          <a:bodyPr anchor="b" anchorCtr="0">
            <a:normAutofit/>
          </a:bodyPr>
          <a:lstStyle>
            <a:lvl1pPr>
              <a:defRPr sz="3200">
                <a:solidFill>
                  <a:schemeClr val="tx1"/>
                </a:solidFill>
              </a:defRPr>
            </a:lvl1pPr>
          </a:lstStyle>
          <a:p>
            <a:r>
              <a:rPr lang="en-US" dirty="0"/>
              <a:t>Click to edit Title</a:t>
            </a:r>
          </a:p>
        </p:txBody>
      </p:sp>
    </p:spTree>
    <p:extLst>
      <p:ext uri="{BB962C8B-B14F-4D97-AF65-F5344CB8AC3E}">
        <p14:creationId xmlns:p14="http://schemas.microsoft.com/office/powerpoint/2010/main" val="563952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10871529" cy="4326102"/>
          </a:xfrm>
        </p:spPr>
        <p:txBody>
          <a:bodyPr/>
          <a:lstStyle>
            <a:lvl1pPr marL="0">
              <a:lnSpc>
                <a:spcPts val="1600"/>
              </a:lnSpc>
              <a:spcAft>
                <a:spcPts val="1500"/>
              </a:spcAft>
              <a:defRPr sz="1800" b="1" i="0">
                <a:solidFill>
                  <a:schemeClr val="tx2"/>
                </a:solidFill>
                <a:latin typeface="Gotham Narrow Bold" pitchFamily="50" charset="0"/>
                <a:ea typeface="Gotham Narrow Bold" pitchFamily="50" charset="0"/>
                <a:cs typeface="Gotham Narrow Bold" pitchFamily="50" charset="0"/>
              </a:defRPr>
            </a:lvl1pPr>
            <a:lvl2pPr marL="177800" indent="-177800">
              <a:lnSpc>
                <a:spcPts val="2000"/>
              </a:lnSpc>
              <a:spcAft>
                <a:spcPts val="1500"/>
              </a:spcAft>
              <a:buFont typeface="Arial" charset="0"/>
              <a:buChar char="•"/>
              <a:tabLst/>
              <a:defRPr sz="1800" b="0" i="0">
                <a:solidFill>
                  <a:schemeClr val="tx1"/>
                </a:solidFill>
                <a:latin typeface="Gotham Narrow Light" charset="0"/>
                <a:ea typeface="Gotham Narrow Light" charset="0"/>
                <a:cs typeface="Gotham Narrow Light" charset="0"/>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3A0E362F-15F3-414F-AD19-772E0A70F7DD}" type="datetime1">
              <a:rPr lang="en-US" smtClean="0"/>
              <a:pPr/>
              <a:t>3/15/2023</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Tree>
    <p:extLst>
      <p:ext uri="{BB962C8B-B14F-4D97-AF65-F5344CB8AC3E}">
        <p14:creationId xmlns:p14="http://schemas.microsoft.com/office/powerpoint/2010/main" val="235633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073" y="408427"/>
            <a:ext cx="9919028" cy="793840"/>
          </a:xfrm>
        </p:spPr>
        <p:txBody>
          <a:bodyPr anchor="t">
            <a:noAutofit/>
          </a:bodyPr>
          <a:lstStyle>
            <a:lvl1pPr>
              <a:lnSpc>
                <a:spcPct val="100000"/>
              </a:lnSpc>
              <a:defRPr lang="en-US" sz="4000" b="1" i="0" u="none" strike="noStrike" cap="none" spc="151" baseline="0" dirty="0">
                <a:ln>
                  <a:noFill/>
                </a:ln>
                <a:solidFill>
                  <a:srgbClr val="990033"/>
                </a:solidFill>
                <a:uFillTx/>
                <a:latin typeface="Gotham Narrow"/>
                <a:ea typeface="Gotham Narrow"/>
                <a:cs typeface="Gotham Narrow"/>
                <a:sym typeface="Bebas"/>
              </a:defRPr>
            </a:lvl1pPr>
          </a:lstStyle>
          <a:p>
            <a:r>
              <a:rPr lang="en-US"/>
              <a:t>Click to edit Master title style</a:t>
            </a:r>
            <a:endParaRPr lang="en-US" dirty="0"/>
          </a:p>
        </p:txBody>
      </p:sp>
      <p:sp>
        <p:nvSpPr>
          <p:cNvPr id="3" name="Content Placeholder 2"/>
          <p:cNvSpPr>
            <a:spLocks noGrp="1"/>
          </p:cNvSpPr>
          <p:nvPr>
            <p:ph idx="1"/>
          </p:nvPr>
        </p:nvSpPr>
        <p:spPr>
          <a:xfrm>
            <a:off x="660237" y="1371601"/>
            <a:ext cx="10871529" cy="4762500"/>
          </a:xfrm>
        </p:spPr>
        <p:txBody>
          <a:bodyPr/>
          <a:lstStyle>
            <a:lvl1pPr marL="0">
              <a:lnSpc>
                <a:spcPct val="150000"/>
              </a:lnSpc>
              <a:spcAft>
                <a:spcPts val="900"/>
              </a:spcAft>
              <a:defRPr sz="2400" b="1" i="0">
                <a:solidFill>
                  <a:schemeClr val="tx1"/>
                </a:solidFill>
                <a:latin typeface="+mj-lt"/>
                <a:ea typeface="Gotham Narrow Bold"/>
                <a:cs typeface="Gotham Narrow Bold"/>
              </a:defRPr>
            </a:lvl1pPr>
            <a:lvl2pPr marL="0" indent="0">
              <a:lnSpc>
                <a:spcPts val="2000"/>
              </a:lnSpc>
              <a:spcAft>
                <a:spcPts val="1500"/>
              </a:spcAft>
              <a:buFont typeface="Arial" charset="0"/>
              <a:buNone/>
              <a:tabLst/>
              <a:defRPr lang="en-AU" sz="2000" b="0" i="0" u="none" strike="noStrike" cap="none" spc="0" baseline="0" dirty="0" smtClean="0">
                <a:ln>
                  <a:noFill/>
                </a:ln>
                <a:solidFill>
                  <a:srgbClr val="3A3537"/>
                </a:solidFill>
                <a:uFillTx/>
                <a:latin typeface="Open Sans" panose="020B0606030504020204" pitchFamily="34" charset="0"/>
                <a:ea typeface="Open Sans" panose="020B0606030504020204" pitchFamily="34" charset="0"/>
                <a:cs typeface="Open Sans" panose="020B0606030504020204" pitchFamily="34" charset="0"/>
                <a:sym typeface="Avenir Book"/>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marL="0" marR="0" lvl="0" indent="0" algn="l" defTabSz="412740" rtl="0" eaLnBrk="1" fontAlgn="auto" latinLnBrk="0" hangingPunct="1">
              <a:lnSpc>
                <a:spcPts val="2000"/>
              </a:lnSpc>
              <a:spcBef>
                <a:spcPts val="0"/>
              </a:spcBef>
              <a:spcAft>
                <a:spcPts val="1500"/>
              </a:spcAft>
              <a:buClrTx/>
              <a:buSzTx/>
              <a:buFont typeface="Arial" charset="0"/>
              <a:buNone/>
              <a:tabLst/>
              <a:defRPr/>
            </a:pPr>
            <a:r>
              <a:rPr lang="en-US"/>
              <a:t>Click to edit Master text styles</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endParaRPr lang="en-AU" dirty="0"/>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endParaRPr lang="en-AU" dirty="0">
              <a:latin typeface="Gotham Narrow Bold" pitchFamily="50" charset="0"/>
            </a:endParaRPr>
          </a:p>
        </p:txBody>
      </p:sp>
    </p:spTree>
    <p:extLst>
      <p:ext uri="{BB962C8B-B14F-4D97-AF65-F5344CB8AC3E}">
        <p14:creationId xmlns:p14="http://schemas.microsoft.com/office/powerpoint/2010/main" val="116193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A5E6-91E7-4F70-8D00-6C98F763B81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7B9D86-B85F-46B8-987C-A4960612B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4064FA-C027-45E5-939C-98A0E428D0B5}"/>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5" name="Footer Placeholder 4">
            <a:extLst>
              <a:ext uri="{FF2B5EF4-FFF2-40B4-BE49-F238E27FC236}">
                <a16:creationId xmlns:a16="http://schemas.microsoft.com/office/drawing/2014/main" id="{79E70A09-D699-490F-B276-EF6DAE402B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A7F7E1-29C0-4913-851F-20164FD5DD3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999991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copy &amp; photo left">
    <p:spTree>
      <p:nvGrpSpPr>
        <p:cNvPr id="1" name=""/>
        <p:cNvGrpSpPr/>
        <p:nvPr/>
      </p:nvGrpSpPr>
      <p:grpSpPr>
        <a:xfrm>
          <a:off x="0" y="0"/>
          <a:ext cx="0" cy="0"/>
          <a:chOff x="0" y="0"/>
          <a:chExt cx="0" cy="0"/>
        </a:xfrm>
      </p:grpSpPr>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6"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660400" y="457201"/>
            <a:ext cx="5435600" cy="1384300"/>
          </a:xfrm>
        </p:spPr>
        <p:txBody>
          <a:bodyPr anchor="t">
            <a:noAutofit/>
          </a:bodyPr>
          <a:lstStyle>
            <a:lvl1pPr>
              <a:defRPr sz="3600"/>
            </a:lvl1pPr>
          </a:lstStyle>
          <a:p>
            <a:r>
              <a:rPr lang="en-US"/>
              <a:t>Click to edit Master title style</a:t>
            </a:r>
            <a:endParaRPr lang="en-GB" dirty="0"/>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660400" y="2082801"/>
            <a:ext cx="5435600" cy="401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8169730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1FFC-719F-46A8-895A-A413C73CE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B00CC9E-3528-4D85-82D0-00EAE17A6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CBE38-2D0F-424A-81A3-6A25DD2C07AD}"/>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5" name="Footer Placeholder 4">
            <a:extLst>
              <a:ext uri="{FF2B5EF4-FFF2-40B4-BE49-F238E27FC236}">
                <a16:creationId xmlns:a16="http://schemas.microsoft.com/office/drawing/2014/main" id="{583369DF-C2BA-475E-8E08-D3FD18DB31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55A33A-35EF-4D11-B4EB-D3A4610A311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5952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96D0-FB44-4BA7-B4D8-75A28B3F4D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FA2568A-01A9-44D0-9FA6-29E1DDE4F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99A217E-3363-439D-9579-59A171492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C733B1E-B56B-45BE-ABEF-611731666BA9}"/>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6" name="Footer Placeholder 5">
            <a:extLst>
              <a:ext uri="{FF2B5EF4-FFF2-40B4-BE49-F238E27FC236}">
                <a16:creationId xmlns:a16="http://schemas.microsoft.com/office/drawing/2014/main" id="{D8D00BB1-8A35-4B3F-9ACD-0A8B08CEFA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352376-7860-4871-8CAC-D404E0E4065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7044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37D3-D83C-4D79-A1B0-6A791EECBE9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92091A-C424-4E8E-89F1-F50906AC2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E64E6E-1B69-4CF3-9DDD-97332FC27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66ED257-0898-4000-8AF4-3A54A9BB4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F828F6-F2C4-46C0-9BE0-C7741DCA2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9F4A90A-1E73-4F8E-96F0-CAA4B53DA967}"/>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8" name="Footer Placeholder 7">
            <a:extLst>
              <a:ext uri="{FF2B5EF4-FFF2-40B4-BE49-F238E27FC236}">
                <a16:creationId xmlns:a16="http://schemas.microsoft.com/office/drawing/2014/main" id="{E13CBB45-88AF-482E-B868-779344B3C04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B316877-2650-420E-80DE-A9D549993EF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10118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4F70-7F78-4B80-83D4-F9074CE97D4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5D8751E-2606-44F8-924D-6000CD2A6D37}"/>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4" name="Footer Placeholder 3">
            <a:extLst>
              <a:ext uri="{FF2B5EF4-FFF2-40B4-BE49-F238E27FC236}">
                <a16:creationId xmlns:a16="http://schemas.microsoft.com/office/drawing/2014/main" id="{CA296749-0300-470F-BED8-35DB06AB4DD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F9D8CB2-08DE-4996-AB20-48E5F8236B12}"/>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12173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A2302-D475-4395-9150-2ADB9570C380}"/>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3" name="Footer Placeholder 2">
            <a:extLst>
              <a:ext uri="{FF2B5EF4-FFF2-40B4-BE49-F238E27FC236}">
                <a16:creationId xmlns:a16="http://schemas.microsoft.com/office/drawing/2014/main" id="{C9D2E075-21AE-4AB4-91A0-DDC67010435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87385BC-24E8-49B9-BBDC-551CF9003888}"/>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04269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E63B-B394-4D91-8EAE-87FEEFFC0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FA3EF18-048D-4118-905E-405C59A70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F7F76B1-5C2F-48D2-99FA-E0B3E2F45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9531DA-0343-4B92-ABFC-61CAB19E7DAF}"/>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6" name="Footer Placeholder 5">
            <a:extLst>
              <a:ext uri="{FF2B5EF4-FFF2-40B4-BE49-F238E27FC236}">
                <a16:creationId xmlns:a16="http://schemas.microsoft.com/office/drawing/2014/main" id="{D9719CC3-9962-4168-AA18-99739A85C49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E8EA1EF-DB24-4488-9069-8EAE3046E2D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87741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7ACE-57EA-41D4-832D-1E8144300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41F884B-C755-467B-B0CB-E77C528E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ED8172D-1135-4D13-813F-5769A836F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94E66-A294-41F0-B645-57999A6310D1}"/>
              </a:ext>
            </a:extLst>
          </p:cNvPr>
          <p:cNvSpPr>
            <a:spLocks noGrp="1"/>
          </p:cNvSpPr>
          <p:nvPr>
            <p:ph type="dt" sz="half" idx="10"/>
          </p:nvPr>
        </p:nvSpPr>
        <p:spPr/>
        <p:txBody>
          <a:bodyPr/>
          <a:lstStyle/>
          <a:p>
            <a:fld id="{43FBA730-C35E-4F4F-A93F-2A6643D0DE14}" type="datetimeFigureOut">
              <a:rPr lang="en-AU" smtClean="0"/>
              <a:t>15/03/2023</a:t>
            </a:fld>
            <a:endParaRPr lang="en-AU"/>
          </a:p>
        </p:txBody>
      </p:sp>
      <p:sp>
        <p:nvSpPr>
          <p:cNvPr id="6" name="Footer Placeholder 5">
            <a:extLst>
              <a:ext uri="{FF2B5EF4-FFF2-40B4-BE49-F238E27FC236}">
                <a16:creationId xmlns:a16="http://schemas.microsoft.com/office/drawing/2014/main" id="{D22CE448-BC6D-43E9-AA3B-F62953ABEE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3F64C3-BA6D-4DC0-8C84-0C316B909551}"/>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47464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F6CAA-28AE-4E90-90C6-872899185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FDD96D-2798-4B78-BCA7-C0092D67D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A1D4CC-09DE-435E-9E32-7EDAC5F2C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BA730-C35E-4F4F-A93F-2A6643D0DE14}" type="datetimeFigureOut">
              <a:rPr lang="en-AU" smtClean="0"/>
              <a:t>15/03/2023</a:t>
            </a:fld>
            <a:endParaRPr lang="en-AU"/>
          </a:p>
        </p:txBody>
      </p:sp>
      <p:sp>
        <p:nvSpPr>
          <p:cNvPr id="5" name="Footer Placeholder 4">
            <a:extLst>
              <a:ext uri="{FF2B5EF4-FFF2-40B4-BE49-F238E27FC236}">
                <a16:creationId xmlns:a16="http://schemas.microsoft.com/office/drawing/2014/main" id="{01476DF5-4581-4819-9C07-ECC2074BA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09ED1E6-CE4C-4DC0-A882-A6D9AF1EB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C8971-0770-4B83-B864-7EF3C1220F51}" type="slidenum">
              <a:rPr lang="en-AU" smtClean="0"/>
              <a:t>‹#›</a:t>
            </a:fld>
            <a:endParaRPr lang="en-AU"/>
          </a:p>
        </p:txBody>
      </p:sp>
    </p:spTree>
    <p:extLst>
      <p:ext uri="{BB962C8B-B14F-4D97-AF65-F5344CB8AC3E}">
        <p14:creationId xmlns:p14="http://schemas.microsoft.com/office/powerpoint/2010/main" val="3050898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80" r:id="rId12"/>
    <p:sldLayoutId id="2147483681" r:id="rId13"/>
    <p:sldLayoutId id="2147483682" r:id="rId14"/>
    <p:sldLayoutId id="2147483685" r:id="rId15"/>
    <p:sldLayoutId id="2147483686" r:id="rId16"/>
    <p:sldLayoutId id="2147483687" r:id="rId17"/>
    <p:sldLayoutId id="2147483688" r:id="rId18"/>
    <p:sldLayoutId id="2147483689" r:id="rId19"/>
    <p:sldLayoutId id="214748369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westernsydney.edu.au/learning_futures/home/professional_learning/L_and_T_Workshops/2023_workshop_schedule" TargetMode="External"/><Relationship Id="rId7" Type="http://schemas.openxmlformats.org/officeDocument/2006/relationships/hyperlink" Target="https://www.westernsydney.edu.au/learning_futures/home/teaching_support/DigitalLearning"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s://outlook.office365.com/owa/calendar/DigitalLearningSupport101@westernsydneyedu.onmicrosoft.com/bookings/s/Zdai0b_bUk6ADvEtAmGWRQ2" TargetMode="External"/><Relationship Id="rId5" Type="http://schemas.openxmlformats.org/officeDocument/2006/relationships/hyperlink" Target="https://www.vision6.com.au/ch/81515/17x4f/2480098/QW5osZGhHEkPlUAGUtbtIWjh10z4kGwgOKuNgwSf.html" TargetMode="External"/><Relationship Id="rId4" Type="http://schemas.openxmlformats.org/officeDocument/2006/relationships/hyperlink" Target="https://lf.westernsydney.edu.au/suppor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lf.westernsydney.edu.au/quiz/"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1FFAAA-84B2-4715-8180-85373963B977}"/>
              </a:ext>
            </a:extLst>
          </p:cNvPr>
          <p:cNvSpPr>
            <a:spLocks noGrp="1"/>
          </p:cNvSpPr>
          <p:nvPr>
            <p:ph type="title"/>
          </p:nvPr>
        </p:nvSpPr>
        <p:spPr>
          <a:xfrm>
            <a:off x="513253" y="2295981"/>
            <a:ext cx="9953068" cy="2336516"/>
          </a:xfrm>
        </p:spPr>
        <p:txBody>
          <a:bodyPr>
            <a:normAutofit/>
          </a:bodyPr>
          <a:lstStyle/>
          <a:p>
            <a:r>
              <a:rPr lang="en-AU" sz="6400" b="1" dirty="0" err="1"/>
              <a:t>Respondus</a:t>
            </a:r>
            <a:r>
              <a:rPr lang="en-AU" sz="6400" b="1" dirty="0"/>
              <a:t> 4</a:t>
            </a:r>
          </a:p>
        </p:txBody>
      </p:sp>
      <p:sp>
        <p:nvSpPr>
          <p:cNvPr id="5" name="TextBox 4">
            <a:extLst>
              <a:ext uri="{FF2B5EF4-FFF2-40B4-BE49-F238E27FC236}">
                <a16:creationId xmlns:a16="http://schemas.microsoft.com/office/drawing/2014/main" id="{8E7BF906-8F60-4583-BB82-6503D0918AD3}"/>
              </a:ext>
            </a:extLst>
          </p:cNvPr>
          <p:cNvSpPr txBox="1"/>
          <p:nvPr/>
        </p:nvSpPr>
        <p:spPr>
          <a:xfrm>
            <a:off x="5489787" y="5055215"/>
            <a:ext cx="6096000" cy="1107996"/>
          </a:xfrm>
          <a:prstGeom prst="rect">
            <a:avLst/>
          </a:prstGeom>
          <a:noFill/>
        </p:spPr>
        <p:txBody>
          <a:bodyPr wrap="square">
            <a:spAutoFit/>
          </a:bodyPr>
          <a:lstStyle/>
          <a:p>
            <a:pPr algn="r"/>
            <a:r>
              <a:rPr lang="en-AU" sz="2200" dirty="0"/>
              <a:t>Presenter:</a:t>
            </a:r>
            <a:r>
              <a:rPr lang="en-AU" sz="2200" i="1" dirty="0"/>
              <a:t> Robert Ycasiano</a:t>
            </a:r>
          </a:p>
          <a:p>
            <a:pPr algn="r"/>
            <a:r>
              <a:rPr lang="en-AU" sz="2200" i="1" dirty="0"/>
              <a:t>Digital Learning Administration Officer,</a:t>
            </a:r>
          </a:p>
          <a:p>
            <a:pPr algn="r"/>
            <a:r>
              <a:rPr lang="en-AU" sz="2200" i="1" dirty="0"/>
              <a:t>Learning Futures</a:t>
            </a:r>
          </a:p>
        </p:txBody>
      </p:sp>
    </p:spTree>
    <p:extLst>
      <p:ext uri="{BB962C8B-B14F-4D97-AF65-F5344CB8AC3E}">
        <p14:creationId xmlns:p14="http://schemas.microsoft.com/office/powerpoint/2010/main" val="388214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dirty="0">
                <a:solidFill>
                  <a:srgbClr val="990033"/>
                </a:solidFill>
                <a:latin typeface="GothamNarrow-Book" pitchFamily="50" charset="0"/>
              </a:rPr>
              <a:t>Downloading </a:t>
            </a:r>
            <a:r>
              <a:rPr lang="en-US" dirty="0" err="1">
                <a:solidFill>
                  <a:srgbClr val="990033"/>
                </a:solidFill>
                <a:latin typeface="GothamNarrow-Book" pitchFamily="50" charset="0"/>
              </a:rPr>
              <a:t>Respondus</a:t>
            </a:r>
            <a:endParaRPr lang="en-AU" dirty="0">
              <a:solidFill>
                <a:srgbClr val="990033"/>
              </a:solidFill>
              <a:latin typeface="GothamNarrow-Book" pitchFamily="50"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7093567A-65E5-100A-2E9A-EAF1058A8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9" y="1698559"/>
            <a:ext cx="5504956" cy="3660841"/>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B5FF20E2-C0CB-9EA4-3DAF-9FD522D59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7709" y="2155759"/>
            <a:ext cx="5510535" cy="2898841"/>
          </a:xfrm>
          <a:prstGeom prst="rect">
            <a:avLst/>
          </a:prstGeom>
        </p:spPr>
      </p:pic>
    </p:spTree>
    <p:extLst>
      <p:ext uri="{BB962C8B-B14F-4D97-AF65-F5344CB8AC3E}">
        <p14:creationId xmlns:p14="http://schemas.microsoft.com/office/powerpoint/2010/main" val="13339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dirty="0">
                <a:solidFill>
                  <a:srgbClr val="990033"/>
                </a:solidFill>
                <a:latin typeface="GothamNarrow-Book" pitchFamily="50" charset="0"/>
              </a:rPr>
              <a:t>Downloading </a:t>
            </a:r>
            <a:r>
              <a:rPr lang="en-US" dirty="0" err="1">
                <a:solidFill>
                  <a:srgbClr val="990033"/>
                </a:solidFill>
                <a:latin typeface="GothamNarrow-Book" pitchFamily="50" charset="0"/>
              </a:rPr>
              <a:t>Respondus</a:t>
            </a:r>
            <a:endParaRPr lang="en-AU" dirty="0">
              <a:solidFill>
                <a:srgbClr val="990033"/>
              </a:solidFill>
              <a:latin typeface="GothamNarrow-Book" pitchFamily="50" charset="0"/>
            </a:endParaRPr>
          </a:p>
        </p:txBody>
      </p:sp>
      <p:pic>
        <p:nvPicPr>
          <p:cNvPr id="5" name="Picture 4" descr="Graphical user interface, text, application, email&#10;&#10;Description automatically generated">
            <a:extLst>
              <a:ext uri="{FF2B5EF4-FFF2-40B4-BE49-F238E27FC236}">
                <a16:creationId xmlns:a16="http://schemas.microsoft.com/office/drawing/2014/main" id="{C12F2600-7C8A-B8AE-A28C-D290F1932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13" y="1581090"/>
            <a:ext cx="4913086" cy="4692709"/>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AA120A9B-87E1-F8B9-7C38-99190BA97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703" y="2679676"/>
            <a:ext cx="4200580" cy="1866924"/>
          </a:xfrm>
          <a:prstGeom prst="rect">
            <a:avLst/>
          </a:prstGeom>
        </p:spPr>
      </p:pic>
    </p:spTree>
    <p:extLst>
      <p:ext uri="{BB962C8B-B14F-4D97-AF65-F5344CB8AC3E}">
        <p14:creationId xmlns:p14="http://schemas.microsoft.com/office/powerpoint/2010/main" val="24087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dirty="0">
                <a:solidFill>
                  <a:srgbClr val="990033"/>
                </a:solidFill>
                <a:latin typeface="GothamNarrow-Book" pitchFamily="50" charset="0"/>
              </a:rPr>
              <a:t>Downloading </a:t>
            </a:r>
            <a:r>
              <a:rPr lang="en-US" dirty="0" err="1">
                <a:solidFill>
                  <a:srgbClr val="990033"/>
                </a:solidFill>
                <a:latin typeface="GothamNarrow-Book" pitchFamily="50" charset="0"/>
              </a:rPr>
              <a:t>Respondus</a:t>
            </a:r>
            <a:endParaRPr lang="en-AU" dirty="0">
              <a:solidFill>
                <a:srgbClr val="990033"/>
              </a:solidFill>
              <a:latin typeface="GothamNarrow-Book" pitchFamily="50" charset="0"/>
            </a:endParaRPr>
          </a:p>
        </p:txBody>
      </p:sp>
      <p:pic>
        <p:nvPicPr>
          <p:cNvPr id="4" name="Picture 3" descr="Text&#10;&#10;Description automatically generated with medium confidence">
            <a:extLst>
              <a:ext uri="{FF2B5EF4-FFF2-40B4-BE49-F238E27FC236}">
                <a16:creationId xmlns:a16="http://schemas.microsoft.com/office/drawing/2014/main" id="{BFC0D5F2-DA55-3BD3-6203-E5ACC67B2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9" y="1790638"/>
            <a:ext cx="5803251" cy="3276724"/>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7ACDDA9E-3C4E-C31D-52E2-2AEAA42CF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597" y="2415845"/>
            <a:ext cx="4596431" cy="2066949"/>
          </a:xfrm>
          <a:prstGeom prst="rect">
            <a:avLst/>
          </a:prstGeom>
        </p:spPr>
      </p:pic>
    </p:spTree>
    <p:extLst>
      <p:ext uri="{BB962C8B-B14F-4D97-AF65-F5344CB8AC3E}">
        <p14:creationId xmlns:p14="http://schemas.microsoft.com/office/powerpoint/2010/main" val="15425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dirty="0">
                <a:solidFill>
                  <a:srgbClr val="990033"/>
                </a:solidFill>
                <a:latin typeface="GothamNarrow-Book" pitchFamily="50" charset="0"/>
              </a:rPr>
              <a:t>Downloading </a:t>
            </a:r>
            <a:r>
              <a:rPr lang="en-US" dirty="0" err="1">
                <a:solidFill>
                  <a:srgbClr val="990033"/>
                </a:solidFill>
                <a:latin typeface="GothamNarrow-Book" pitchFamily="50" charset="0"/>
              </a:rPr>
              <a:t>Respondus</a:t>
            </a:r>
            <a:endParaRPr lang="en-AU" dirty="0">
              <a:solidFill>
                <a:srgbClr val="990033"/>
              </a:solidFill>
              <a:latin typeface="GothamNarrow-Book" pitchFamily="50" charset="0"/>
            </a:endParaRPr>
          </a:p>
        </p:txBody>
      </p:sp>
      <p:pic>
        <p:nvPicPr>
          <p:cNvPr id="5" name="Picture 4">
            <a:extLst>
              <a:ext uri="{FF2B5EF4-FFF2-40B4-BE49-F238E27FC236}">
                <a16:creationId xmlns:a16="http://schemas.microsoft.com/office/drawing/2014/main" id="{2A4BB0BC-B2AF-4794-EBDF-4B48F549F2E5}"/>
              </a:ext>
            </a:extLst>
          </p:cNvPr>
          <p:cNvPicPr>
            <a:picLocks noChangeAspect="1"/>
          </p:cNvPicPr>
          <p:nvPr/>
        </p:nvPicPr>
        <p:blipFill>
          <a:blip r:embed="rId3"/>
          <a:stretch>
            <a:fillRect/>
          </a:stretch>
        </p:blipFill>
        <p:spPr>
          <a:xfrm>
            <a:off x="1816100" y="1608003"/>
            <a:ext cx="8132795" cy="4411798"/>
          </a:xfrm>
          <a:prstGeom prst="rect">
            <a:avLst/>
          </a:prstGeom>
        </p:spPr>
      </p:pic>
    </p:spTree>
    <p:extLst>
      <p:ext uri="{BB962C8B-B14F-4D97-AF65-F5344CB8AC3E}">
        <p14:creationId xmlns:p14="http://schemas.microsoft.com/office/powerpoint/2010/main" val="194450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5802907-86EE-45BB-A931-534BC73166CF}"/>
              </a:ext>
            </a:extLst>
          </p:cNvPr>
          <p:cNvGraphicFramePr>
            <a:graphicFrameLocks noGrp="1"/>
          </p:cNvGraphicFramePr>
          <p:nvPr>
            <p:extLst>
              <p:ext uri="{D42A27DB-BD31-4B8C-83A1-F6EECF244321}">
                <p14:modId xmlns:p14="http://schemas.microsoft.com/office/powerpoint/2010/main" val="134816743"/>
              </p:ext>
            </p:extLst>
          </p:nvPr>
        </p:nvGraphicFramePr>
        <p:xfrm>
          <a:off x="355527" y="136834"/>
          <a:ext cx="11575916" cy="6403964"/>
        </p:xfrm>
        <a:graphic>
          <a:graphicData uri="http://schemas.openxmlformats.org/drawingml/2006/table">
            <a:tbl>
              <a:tblPr>
                <a:tableStyleId>{5940675A-B579-460E-94D1-54222C63F5DA}</a:tableStyleId>
              </a:tblPr>
              <a:tblGrid>
                <a:gridCol w="3788770">
                  <a:extLst>
                    <a:ext uri="{9D8B030D-6E8A-4147-A177-3AD203B41FA5}">
                      <a16:colId xmlns:a16="http://schemas.microsoft.com/office/drawing/2014/main" val="3509819547"/>
                    </a:ext>
                  </a:extLst>
                </a:gridCol>
                <a:gridCol w="1224116">
                  <a:extLst>
                    <a:ext uri="{9D8B030D-6E8A-4147-A177-3AD203B41FA5}">
                      <a16:colId xmlns:a16="http://schemas.microsoft.com/office/drawing/2014/main" val="292059535"/>
                    </a:ext>
                  </a:extLst>
                </a:gridCol>
                <a:gridCol w="1017639">
                  <a:extLst>
                    <a:ext uri="{9D8B030D-6E8A-4147-A177-3AD203B41FA5}">
                      <a16:colId xmlns:a16="http://schemas.microsoft.com/office/drawing/2014/main" val="70329496"/>
                    </a:ext>
                  </a:extLst>
                </a:gridCol>
                <a:gridCol w="516193">
                  <a:extLst>
                    <a:ext uri="{9D8B030D-6E8A-4147-A177-3AD203B41FA5}">
                      <a16:colId xmlns:a16="http://schemas.microsoft.com/office/drawing/2014/main" val="3604712460"/>
                    </a:ext>
                  </a:extLst>
                </a:gridCol>
                <a:gridCol w="2815102">
                  <a:extLst>
                    <a:ext uri="{9D8B030D-6E8A-4147-A177-3AD203B41FA5}">
                      <a16:colId xmlns:a16="http://schemas.microsoft.com/office/drawing/2014/main" val="3689794598"/>
                    </a:ext>
                  </a:extLst>
                </a:gridCol>
                <a:gridCol w="1107048">
                  <a:extLst>
                    <a:ext uri="{9D8B030D-6E8A-4147-A177-3AD203B41FA5}">
                      <a16:colId xmlns:a16="http://schemas.microsoft.com/office/drawing/2014/main" val="654986856"/>
                    </a:ext>
                  </a:extLst>
                </a:gridCol>
                <a:gridCol w="1107048">
                  <a:extLst>
                    <a:ext uri="{9D8B030D-6E8A-4147-A177-3AD203B41FA5}">
                      <a16:colId xmlns:a16="http://schemas.microsoft.com/office/drawing/2014/main" val="186451177"/>
                    </a:ext>
                  </a:extLst>
                </a:gridCol>
              </a:tblGrid>
              <a:tr h="457426">
                <a:tc>
                  <a:txBody>
                    <a:bodyPr/>
                    <a:lstStyle/>
                    <a:p>
                      <a:pPr algn="ctr">
                        <a:lnSpc>
                          <a:spcPct val="107000"/>
                        </a:lnSpc>
                        <a:spcAft>
                          <a:spcPts val="0"/>
                        </a:spcAft>
                      </a:pPr>
                      <a:r>
                        <a:rPr lang="en-AU" sz="2400" b="1" cap="none" dirty="0">
                          <a:solidFill>
                            <a:schemeClr val="tx1"/>
                          </a:solidFill>
                          <a:effectLst/>
                        </a:rPr>
                        <a:t>Automatic </a:t>
                      </a:r>
                      <a:endParaRPr lang="en-AU" sz="2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solidFill>
                  </a:tcPr>
                </a:tc>
                <a:tc>
                  <a:txBody>
                    <a:bodyPr/>
                    <a:lstStyle/>
                    <a:p>
                      <a:pPr algn="ctr">
                        <a:lnSpc>
                          <a:spcPct val="107000"/>
                        </a:lnSpc>
                        <a:spcAft>
                          <a:spcPts val="0"/>
                        </a:spcAft>
                      </a:pPr>
                      <a:r>
                        <a:rPr lang="en-US" sz="1400" b="1" cap="none" dirty="0">
                          <a:solidFill>
                            <a:schemeClr val="tx1"/>
                          </a:solidFill>
                          <a:effectLst/>
                          <a:latin typeface="Gotham Narrow Bold"/>
                          <a:ea typeface="Calibri" panose="020F0502020204030204" pitchFamily="34" charset="0"/>
                          <a:cs typeface="Times New Roman" panose="02020603050405020304" pitchFamily="18" charset="0"/>
                        </a:rPr>
                        <a:t>Can import from Word</a:t>
                      </a:r>
                      <a:endParaRPr lang="en-AU" sz="1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en-US" sz="1400" b="1" cap="none" dirty="0">
                          <a:solidFill>
                            <a:schemeClr val="tx1"/>
                          </a:solidFill>
                          <a:effectLst/>
                          <a:latin typeface="Gotham Narrow Bold"/>
                          <a:ea typeface="Calibri" panose="020F0502020204030204" pitchFamily="34" charset="0"/>
                          <a:cs typeface="Times New Roman" panose="02020603050405020304" pitchFamily="18" charset="0"/>
                        </a:rPr>
                        <a:t>Manually create</a:t>
                      </a:r>
                      <a:endParaRPr lang="en-AU" sz="1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endParaRPr lang="en-AU" sz="2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55600" indent="0" algn="ctr">
                        <a:lnSpc>
                          <a:spcPct val="107000"/>
                        </a:lnSpc>
                        <a:spcAft>
                          <a:spcPts val="0"/>
                        </a:spcAft>
                      </a:pPr>
                      <a:r>
                        <a:rPr lang="en-AU" sz="2400" b="1" cap="none" dirty="0">
                          <a:solidFill>
                            <a:schemeClr val="tx1"/>
                          </a:solidFill>
                          <a:effectLst/>
                        </a:rPr>
                        <a:t>Manual grading </a:t>
                      </a:r>
                      <a:endParaRPr lang="en-AU" sz="2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en-US" sz="1400" b="1" cap="none" dirty="0">
                          <a:solidFill>
                            <a:schemeClr val="tx1"/>
                          </a:solidFill>
                          <a:effectLst/>
                          <a:latin typeface="Gotham Narrow Bold"/>
                          <a:ea typeface="Calibri" panose="020F0502020204030204" pitchFamily="34" charset="0"/>
                          <a:cs typeface="Times New Roman" panose="02020603050405020304" pitchFamily="18" charset="0"/>
                        </a:rPr>
                        <a:t>Can import from Word</a:t>
                      </a:r>
                      <a:endParaRPr lang="en-AU" sz="1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solidFill>
                  </a:tcPr>
                </a:tc>
                <a:tc>
                  <a:txBody>
                    <a:bodyPr/>
                    <a:lstStyle/>
                    <a:p>
                      <a:pPr algn="ctr">
                        <a:lnSpc>
                          <a:spcPct val="107000"/>
                        </a:lnSpc>
                        <a:spcAft>
                          <a:spcPts val="0"/>
                        </a:spcAft>
                      </a:pPr>
                      <a:r>
                        <a:rPr lang="en-US" sz="1400" b="1" cap="none" dirty="0">
                          <a:solidFill>
                            <a:schemeClr val="tx1"/>
                          </a:solidFill>
                          <a:effectLst/>
                          <a:latin typeface="Gotham Narrow Bold"/>
                          <a:ea typeface="Calibri" panose="020F0502020204030204" pitchFamily="34" charset="0"/>
                          <a:cs typeface="Times New Roman" panose="02020603050405020304" pitchFamily="18" charset="0"/>
                        </a:rPr>
                        <a:t>Manually create</a:t>
                      </a:r>
                      <a:endParaRPr lang="en-AU" sz="1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solidFill>
                      <a:schemeClr val="accent2"/>
                    </a:solidFill>
                  </a:tcPr>
                </a:tc>
                <a:extLst>
                  <a:ext uri="{0D108BD9-81ED-4DB2-BD59-A6C34878D82A}">
                    <a16:rowId xmlns:a16="http://schemas.microsoft.com/office/drawing/2014/main" val="4085870920"/>
                  </a:ext>
                </a:extLst>
              </a:tr>
              <a:tr h="457426">
                <a:tc>
                  <a:txBody>
                    <a:bodyPr/>
                    <a:lstStyle/>
                    <a:p>
                      <a:pPr algn="ctr">
                        <a:lnSpc>
                          <a:spcPct val="107000"/>
                        </a:lnSpc>
                        <a:spcAft>
                          <a:spcPts val="0"/>
                        </a:spcAft>
                      </a:pPr>
                      <a:r>
                        <a:rPr lang="en-AU" sz="2000" b="1" cap="none" dirty="0">
                          <a:effectLst/>
                        </a:rPr>
                        <a:t>Multiple choice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AU" sz="2000" b="1" cap="none" dirty="0">
                          <a:effectLst/>
                        </a:rPr>
                        <a:t>Short answer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E</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444615344"/>
                  </a:ext>
                </a:extLst>
              </a:tr>
              <a:tr h="457426">
                <a:tc>
                  <a:txBody>
                    <a:bodyPr/>
                    <a:lstStyle/>
                    <a:p>
                      <a:pPr algn="ctr">
                        <a:lnSpc>
                          <a:spcPct val="107000"/>
                        </a:lnSpc>
                        <a:spcAft>
                          <a:spcPts val="0"/>
                        </a:spcAft>
                      </a:pPr>
                      <a:r>
                        <a:rPr lang="en-AU" sz="2000" b="1" cap="none" dirty="0">
                          <a:effectLst/>
                        </a:rPr>
                        <a:t>Multiple answer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MA</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AU" sz="2000" b="1" cap="none" dirty="0">
                          <a:effectLst/>
                        </a:rPr>
                        <a:t>Essay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E</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836725860"/>
                  </a:ext>
                </a:extLst>
              </a:tr>
              <a:tr h="457426">
                <a:tc>
                  <a:txBody>
                    <a:bodyPr/>
                    <a:lstStyle/>
                    <a:p>
                      <a:pPr algn="ctr">
                        <a:lnSpc>
                          <a:spcPct val="107000"/>
                        </a:lnSpc>
                        <a:spcAft>
                          <a:spcPts val="0"/>
                        </a:spcAft>
                      </a:pPr>
                      <a:r>
                        <a:rPr lang="en-AU" sz="2000" b="1" cap="none" dirty="0">
                          <a:effectLst/>
                        </a:rPr>
                        <a:t>Fill in the blanks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F</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marR="0" lvl="0" indent="0" algn="ctr" defTabSz="914400" rtl="0" eaLnBrk="1" fontAlgn="auto" latinLnBrk="0" hangingPunct="1">
                        <a:lnSpc>
                          <a:spcPct val="107000"/>
                        </a:lnSpc>
                        <a:spcBef>
                          <a:spcPts val="0"/>
                        </a:spcBef>
                        <a:spcAft>
                          <a:spcPts val="0"/>
                        </a:spcAft>
                        <a:buClrTx/>
                        <a:buSzTx/>
                        <a:buFontTx/>
                        <a:buNone/>
                        <a:tabLst/>
                        <a:defRPr/>
                      </a:pPr>
                      <a:r>
                        <a:rPr lang="en-AU" sz="2000" b="1" cap="none" dirty="0">
                          <a:effectLst/>
                        </a:rPr>
                        <a:t>File response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990385049"/>
                  </a:ext>
                </a:extLst>
              </a:tr>
              <a:tr h="457426">
                <a:tc>
                  <a:txBody>
                    <a:bodyPr/>
                    <a:lstStyle/>
                    <a:p>
                      <a:pPr algn="ctr">
                        <a:lnSpc>
                          <a:spcPct val="107000"/>
                        </a:lnSpc>
                        <a:spcAft>
                          <a:spcPts val="0"/>
                        </a:spcAft>
                      </a:pPr>
                      <a:r>
                        <a:rPr lang="en-AU" sz="2000" b="1" cap="none" dirty="0">
                          <a:effectLst/>
                        </a:rPr>
                        <a:t>Fill in multiple blanks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F</a:t>
                      </a:r>
                      <a:r>
                        <a:rPr lang="en-AU" sz="2000" b="1" kern="1200" cap="none" dirty="0">
                          <a:solidFill>
                            <a:schemeClr val="tx1"/>
                          </a:solidFill>
                          <a:effectLst/>
                          <a:latin typeface="+mn-lt"/>
                          <a:ea typeface="+mn-ea"/>
                          <a:cs typeface="+mn-cs"/>
                        </a:rPr>
                        <a:t>MB</a:t>
                      </a: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20620042"/>
                  </a:ext>
                </a:extLst>
              </a:tr>
              <a:tr h="457426">
                <a:tc>
                  <a:txBody>
                    <a:bodyPr/>
                    <a:lstStyle/>
                    <a:p>
                      <a:pPr algn="ctr">
                        <a:lnSpc>
                          <a:spcPct val="107000"/>
                        </a:lnSpc>
                        <a:spcAft>
                          <a:spcPts val="0"/>
                        </a:spcAft>
                      </a:pPr>
                      <a:r>
                        <a:rPr lang="en-AU" sz="2000" b="1" cap="none" dirty="0">
                          <a:effectLst/>
                        </a:rPr>
                        <a:t>Hot spot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061323"/>
                  </a:ext>
                </a:extLst>
              </a:tr>
              <a:tr h="457426">
                <a:tc>
                  <a:txBody>
                    <a:bodyPr/>
                    <a:lstStyle/>
                    <a:p>
                      <a:pPr algn="ctr">
                        <a:lnSpc>
                          <a:spcPct val="107000"/>
                        </a:lnSpc>
                        <a:spcAft>
                          <a:spcPts val="0"/>
                        </a:spcAft>
                      </a:pPr>
                      <a:r>
                        <a:rPr lang="en-AU" sz="2000" b="1" cap="none" dirty="0">
                          <a:effectLst/>
                        </a:rPr>
                        <a:t>Ordering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ORD</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95674324"/>
                  </a:ext>
                </a:extLst>
              </a:tr>
              <a:tr h="45742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Matching</a:t>
                      </a:r>
                      <a:endParaRPr lang="en-AU" sz="2000" b="1" kern="1200" cap="none" dirty="0">
                        <a:solidFill>
                          <a:schemeClr val="tx1"/>
                        </a:solidFill>
                        <a:effectLst/>
                        <a:latin typeface="+mn-lt"/>
                        <a:ea typeface="+mn-ea"/>
                        <a:cs typeface="+mn-cs"/>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MT</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38052840"/>
                  </a:ext>
                </a:extLst>
              </a:tr>
              <a:tr h="45742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2000" b="1" cap="none" dirty="0">
                          <a:effectLst/>
                        </a:rPr>
                        <a:t>True/false - Either/</a:t>
                      </a:r>
                      <a:r>
                        <a:rPr lang="en-AU" sz="2000" b="1" kern="1200" cap="none" dirty="0">
                          <a:solidFill>
                            <a:schemeClr val="tx1"/>
                          </a:solidFill>
                          <a:effectLst/>
                          <a:latin typeface="+mn-lt"/>
                          <a:ea typeface="+mn-ea"/>
                          <a:cs typeface="+mn-cs"/>
                        </a:rPr>
                        <a:t>or – Yes/No</a:t>
                      </a: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17901091"/>
                  </a:ext>
                </a:extLst>
              </a:tr>
              <a:tr h="457426">
                <a:tc>
                  <a:txBody>
                    <a:bodyPr/>
                    <a:lstStyle/>
                    <a:p>
                      <a:pPr algn="ctr">
                        <a:lnSpc>
                          <a:spcPct val="107000"/>
                        </a:lnSpc>
                        <a:spcAft>
                          <a:spcPts val="0"/>
                        </a:spcAft>
                      </a:pPr>
                      <a:r>
                        <a:rPr lang="en-AU" sz="2000" b="1" cap="none" dirty="0">
                          <a:effectLst/>
                        </a:rPr>
                        <a:t>Jumbled sentence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JUM</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54461537"/>
                  </a:ext>
                </a:extLst>
              </a:tr>
              <a:tr h="457426">
                <a:tc>
                  <a:txBody>
                    <a:bodyPr/>
                    <a:lstStyle/>
                    <a:p>
                      <a:pPr algn="ctr">
                        <a:lnSpc>
                          <a:spcPct val="107000"/>
                        </a:lnSpc>
                        <a:spcAft>
                          <a:spcPts val="0"/>
                        </a:spcAft>
                      </a:pPr>
                      <a:r>
                        <a:rPr lang="en-AU" sz="2000" b="1" cap="none" dirty="0">
                          <a:effectLst/>
                        </a:rPr>
                        <a:t>Opinion scale and Likert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66597202"/>
                  </a:ext>
                </a:extLst>
              </a:tr>
              <a:tr h="457426">
                <a:tc>
                  <a:txBody>
                    <a:bodyPr/>
                    <a:lstStyle/>
                    <a:p>
                      <a:pPr algn="ctr">
                        <a:lnSpc>
                          <a:spcPct val="107000"/>
                        </a:lnSpc>
                        <a:spcAft>
                          <a:spcPts val="0"/>
                        </a:spcAft>
                      </a:pPr>
                      <a:r>
                        <a:rPr lang="en-AU" sz="2000" b="1" cap="none" dirty="0">
                          <a:effectLst/>
                        </a:rPr>
                        <a:t>Quiz bowl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64786878"/>
                  </a:ext>
                </a:extLst>
              </a:tr>
              <a:tr h="457426">
                <a:tc>
                  <a:txBody>
                    <a:bodyPr/>
                    <a:lstStyle/>
                    <a:p>
                      <a:pPr algn="ctr">
                        <a:lnSpc>
                          <a:spcPct val="107000"/>
                        </a:lnSpc>
                        <a:spcAft>
                          <a:spcPts val="0"/>
                        </a:spcAft>
                      </a:pPr>
                      <a:r>
                        <a:rPr lang="en-AU" sz="2000" b="1" cap="none" dirty="0">
                          <a:effectLst/>
                        </a:rPr>
                        <a:t>Calculated formula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57572190"/>
                  </a:ext>
                </a:extLst>
              </a:tr>
              <a:tr h="457426">
                <a:tc>
                  <a:txBody>
                    <a:bodyPr/>
                    <a:lstStyle/>
                    <a:p>
                      <a:pPr algn="ctr">
                        <a:lnSpc>
                          <a:spcPct val="107000"/>
                        </a:lnSpc>
                        <a:spcAft>
                          <a:spcPts val="0"/>
                        </a:spcAft>
                      </a:pPr>
                      <a:r>
                        <a:rPr lang="en-AU" sz="2000" b="1" cap="none" dirty="0">
                          <a:effectLst/>
                        </a:rPr>
                        <a:t>Calculated numeric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96513361"/>
                  </a:ext>
                </a:extLst>
              </a:tr>
            </a:tbl>
          </a:graphicData>
        </a:graphic>
      </p:graphicFrame>
    </p:spTree>
    <p:extLst>
      <p:ext uri="{BB962C8B-B14F-4D97-AF65-F5344CB8AC3E}">
        <p14:creationId xmlns:p14="http://schemas.microsoft.com/office/powerpoint/2010/main" val="12901790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sz="3200" b="0" i="0" u="none" strike="noStrike" baseline="0" dirty="0">
                <a:solidFill>
                  <a:srgbClr val="9D2135"/>
                </a:solidFill>
                <a:latin typeface="GothamNarrow-Book" pitchFamily="50" charset="0"/>
              </a:rPr>
              <a:t>Multiple Choice formatting – Word doc Example</a:t>
            </a:r>
            <a:endParaRPr lang="en-US" sz="3200" b="0" i="0" u="none" strike="noStrike" baseline="0" dirty="0">
              <a:solidFill>
                <a:srgbClr val="000000"/>
              </a:solidFill>
              <a:latin typeface="GothamNarrow-Book" pitchFamily="50" charset="0"/>
            </a:endParaRPr>
          </a:p>
        </p:txBody>
      </p:sp>
      <p:sp>
        <p:nvSpPr>
          <p:cNvPr id="10" name="TextBox 9">
            <a:extLst>
              <a:ext uri="{FF2B5EF4-FFF2-40B4-BE49-F238E27FC236}">
                <a16:creationId xmlns:a16="http://schemas.microsoft.com/office/drawing/2014/main" id="{8266C38C-03F8-0CFC-8C3C-1367B34BE520}"/>
              </a:ext>
            </a:extLst>
          </p:cNvPr>
          <p:cNvSpPr txBox="1"/>
          <p:nvPr/>
        </p:nvSpPr>
        <p:spPr>
          <a:xfrm>
            <a:off x="521209" y="1550459"/>
            <a:ext cx="11058235" cy="5262979"/>
          </a:xfrm>
          <a:prstGeom prst="rect">
            <a:avLst/>
          </a:prstGeom>
          <a:noFill/>
        </p:spPr>
        <p:txBody>
          <a:bodyPr wrap="square" rtlCol="0">
            <a:spAutoFit/>
          </a:bodyPr>
          <a:lstStyle/>
          <a:p>
            <a:r>
              <a:rPr lang="en-AU" sz="2800" b="1" dirty="0">
                <a:solidFill>
                  <a:srgbClr val="000000"/>
                </a:solidFill>
                <a:effectLst/>
                <a:highlight>
                  <a:srgbClr val="FFFF00"/>
                </a:highlight>
                <a:latin typeface="GothamNarrow-Book" pitchFamily="50" charset="0"/>
                <a:ea typeface="Times New Roman" panose="02020603050405020304" pitchFamily="18" charset="0"/>
              </a:rPr>
              <a:t>Title:</a:t>
            </a:r>
            <a:r>
              <a:rPr lang="en-AU" sz="2800" dirty="0">
                <a:solidFill>
                  <a:srgbClr val="000000"/>
                </a:solidFill>
                <a:effectLst/>
                <a:highlight>
                  <a:srgbClr val="FFFF00"/>
                </a:highlight>
                <a:latin typeface="GothamNarrow-Book" pitchFamily="50" charset="0"/>
                <a:ea typeface="Times New Roman" panose="02020603050405020304" pitchFamily="18" charset="0"/>
              </a:rPr>
              <a:t> </a:t>
            </a:r>
            <a:r>
              <a:rPr lang="en-AU" sz="2800" dirty="0">
                <a:solidFill>
                  <a:srgbClr val="000000"/>
                </a:solidFill>
                <a:effectLst/>
                <a:latin typeface="GothamNarrow-Book" pitchFamily="50" charset="0"/>
                <a:ea typeface="Times New Roman" panose="02020603050405020304" pitchFamily="18" charset="0"/>
              </a:rPr>
              <a:t>Effective vaccination program</a:t>
            </a:r>
            <a:endParaRPr lang="en-AU" sz="2800" dirty="0">
              <a:effectLst/>
              <a:latin typeface="GothamNarrow-Book" pitchFamily="50" charset="0"/>
              <a:ea typeface="Times New Roman" panose="02020603050405020304" pitchFamily="18" charset="0"/>
            </a:endParaRPr>
          </a:p>
          <a:p>
            <a:r>
              <a:rPr lang="en-AU" sz="2800" dirty="0">
                <a:solidFill>
                  <a:srgbClr val="000000"/>
                </a:solidFill>
                <a:effectLst/>
                <a:highlight>
                  <a:srgbClr val="FFFF00"/>
                </a:highlight>
                <a:latin typeface="GothamNarrow-Book" pitchFamily="50" charset="0"/>
                <a:ea typeface="Times New Roman" panose="02020603050405020304" pitchFamily="18" charset="0"/>
              </a:rPr>
              <a:t>1) </a:t>
            </a:r>
            <a:r>
              <a:rPr lang="en-AU" sz="2800" dirty="0">
                <a:solidFill>
                  <a:srgbClr val="000000"/>
                </a:solidFill>
                <a:effectLst/>
                <a:latin typeface="GothamNarrow-Book" pitchFamily="50" charset="0"/>
                <a:ea typeface="Times New Roman" panose="02020603050405020304" pitchFamily="18" charset="0"/>
              </a:rPr>
              <a:t>Which of the following is not a requirement for an effective vaccination program?</a:t>
            </a:r>
            <a:endParaRPr lang="en-AU" sz="2800" dirty="0">
              <a:effectLst/>
              <a:latin typeface="GothamNarrow-Book" pitchFamily="50" charset="0"/>
              <a:ea typeface="Times New Roman" panose="02020603050405020304" pitchFamily="18" charset="0"/>
            </a:endParaRPr>
          </a:p>
          <a:p>
            <a:r>
              <a:rPr lang="en-AU" sz="2800" dirty="0">
                <a:solidFill>
                  <a:srgbClr val="000000"/>
                </a:solidFill>
                <a:effectLst/>
                <a:latin typeface="GothamNarrow-Book" pitchFamily="50" charset="0"/>
                <a:ea typeface="Times New Roman" panose="02020603050405020304" pitchFamily="18" charset="0"/>
              </a:rPr>
              <a:t>~ Correct. </a:t>
            </a:r>
            <a:r>
              <a:rPr lang="en-AU" sz="2800" b="1" dirty="0">
                <a:solidFill>
                  <a:srgbClr val="000000"/>
                </a:solidFill>
                <a:effectLst/>
                <a:latin typeface="GothamNarrow-Book" pitchFamily="50" charset="0"/>
                <a:ea typeface="Times New Roman" panose="02020603050405020304" pitchFamily="18" charset="0"/>
              </a:rPr>
              <a:t>Well Done</a:t>
            </a:r>
            <a:endParaRPr lang="en-AU" sz="2800" dirty="0">
              <a:effectLst/>
              <a:latin typeface="GothamNarrow-Book" pitchFamily="50" charset="0"/>
              <a:ea typeface="Times New Roman" panose="02020603050405020304" pitchFamily="18" charset="0"/>
            </a:endParaRPr>
          </a:p>
          <a:p>
            <a:r>
              <a:rPr lang="en-AU" sz="2800" dirty="0">
                <a:solidFill>
                  <a:srgbClr val="000000"/>
                </a:solidFill>
                <a:effectLst/>
                <a:latin typeface="GothamNarrow-Book" pitchFamily="50" charset="0"/>
                <a:ea typeface="Times New Roman" panose="02020603050405020304" pitchFamily="18" charset="0"/>
              </a:rPr>
              <a:t>@ Incorrect. Please review chapter 10</a:t>
            </a:r>
            <a:endParaRPr lang="en-AU" sz="2800" dirty="0">
              <a:effectLst/>
              <a:latin typeface="GothamNarrow-Book" pitchFamily="50" charset="0"/>
              <a:ea typeface="Times New Roman" panose="02020603050405020304" pitchFamily="18" charset="0"/>
            </a:endParaRPr>
          </a:p>
          <a:p>
            <a:r>
              <a:rPr lang="en-AU" sz="2800" dirty="0">
                <a:solidFill>
                  <a:srgbClr val="000000"/>
                </a:solidFill>
                <a:effectLst/>
                <a:highlight>
                  <a:srgbClr val="FFFF00"/>
                </a:highlight>
                <a:latin typeface="GothamNarrow-Book" pitchFamily="50" charset="0"/>
                <a:ea typeface="Times New Roman" panose="02020603050405020304" pitchFamily="18" charset="0"/>
              </a:rPr>
              <a:t>*a) </a:t>
            </a:r>
            <a:r>
              <a:rPr lang="en-AU" sz="2800" dirty="0">
                <a:solidFill>
                  <a:srgbClr val="000000"/>
                </a:solidFill>
                <a:effectLst/>
                <a:latin typeface="GothamNarrow-Book" pitchFamily="50" charset="0"/>
                <a:ea typeface="Times New Roman" panose="02020603050405020304" pitchFamily="18" charset="0"/>
              </a:rPr>
              <a:t>Clear knowledge of the method of transmission of the infection</a:t>
            </a:r>
            <a:endParaRPr lang="en-AU" sz="2800" dirty="0">
              <a:effectLst/>
              <a:latin typeface="GothamNarrow-Book" pitchFamily="50" charset="0"/>
              <a:ea typeface="Times New Roman" panose="02020603050405020304" pitchFamily="18" charset="0"/>
            </a:endParaRPr>
          </a:p>
          <a:p>
            <a:r>
              <a:rPr lang="en-AU" sz="2800" dirty="0">
                <a:solidFill>
                  <a:srgbClr val="000000"/>
                </a:solidFill>
                <a:effectLst/>
                <a:latin typeface="GothamNarrow-Book" pitchFamily="50" charset="0"/>
                <a:ea typeface="Times New Roman" panose="02020603050405020304" pitchFamily="18" charset="0"/>
              </a:rPr>
              <a:t>b) A guarantee that there will be no adverse side effects to the vaccine</a:t>
            </a:r>
            <a:endParaRPr lang="en-AU" sz="2800" dirty="0">
              <a:effectLst/>
              <a:latin typeface="GothamNarrow-Book" pitchFamily="50" charset="0"/>
              <a:ea typeface="Times New Roman" panose="02020603050405020304" pitchFamily="18" charset="0"/>
            </a:endParaRPr>
          </a:p>
          <a:p>
            <a:r>
              <a:rPr lang="en-AU" sz="2800" dirty="0">
                <a:solidFill>
                  <a:srgbClr val="000000"/>
                </a:solidFill>
                <a:effectLst/>
                <a:latin typeface="GothamNarrow-Book" pitchFamily="50" charset="0"/>
                <a:ea typeface="Times New Roman" panose="02020603050405020304" pitchFamily="18" charset="0"/>
              </a:rPr>
              <a:t>c) Identification of high-risk individuals to prioritise for vaccination</a:t>
            </a:r>
            <a:endParaRPr lang="en-AU" sz="2800" dirty="0">
              <a:effectLst/>
              <a:latin typeface="GothamNarrow-Book" pitchFamily="50" charset="0"/>
              <a:ea typeface="Times New Roman" panose="02020603050405020304" pitchFamily="18" charset="0"/>
            </a:endParaRPr>
          </a:p>
          <a:p>
            <a:r>
              <a:rPr lang="en-AU" sz="2800" dirty="0">
                <a:solidFill>
                  <a:srgbClr val="000000"/>
                </a:solidFill>
                <a:effectLst/>
                <a:latin typeface="GothamNarrow-Book" pitchFamily="50" charset="0"/>
                <a:ea typeface="Times New Roman" panose="02020603050405020304" pitchFamily="18" charset="0"/>
              </a:rPr>
              <a:t>d) The vaccine must be able to stimulate an immune response and the formation of memory cells</a:t>
            </a:r>
            <a:endParaRPr lang="en-AU" sz="2800" dirty="0">
              <a:effectLst/>
              <a:latin typeface="GothamNarrow-Book" pitchFamily="50" charset="0"/>
              <a:ea typeface="Times New Roman" panose="02020603050405020304" pitchFamily="18" charset="0"/>
            </a:endParaRPr>
          </a:p>
          <a:p>
            <a:r>
              <a:rPr lang="en-AU" sz="2800" dirty="0">
                <a:solidFill>
                  <a:srgbClr val="000000"/>
                </a:solidFill>
                <a:effectLst/>
                <a:latin typeface="GothamNarrow-Book" pitchFamily="50" charset="0"/>
                <a:ea typeface="Times New Roman" panose="02020603050405020304" pitchFamily="18" charset="0"/>
              </a:rPr>
              <a:t>e) It must be possible to isolate the relevant antigens to create the vaccine</a:t>
            </a:r>
            <a:endParaRPr lang="en-AU" sz="2800" dirty="0">
              <a:effectLst/>
              <a:latin typeface="GothamNarrow-Book" pitchFamily="50" charset="0"/>
              <a:ea typeface="Times New Roman" panose="02020603050405020304" pitchFamily="18" charset="0"/>
            </a:endParaRPr>
          </a:p>
        </p:txBody>
      </p:sp>
    </p:spTree>
    <p:extLst>
      <p:ext uri="{BB962C8B-B14F-4D97-AF65-F5344CB8AC3E}">
        <p14:creationId xmlns:p14="http://schemas.microsoft.com/office/powerpoint/2010/main" val="200518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sz="3200" b="0" i="0" u="none" strike="noStrike" baseline="0" dirty="0">
                <a:solidFill>
                  <a:srgbClr val="9D2135"/>
                </a:solidFill>
                <a:latin typeface="GothamNarrow-Book" pitchFamily="50" charset="0"/>
              </a:rPr>
              <a:t>Multiple Answer formatting - Word doc Example</a:t>
            </a:r>
            <a:endParaRPr lang="en-US" sz="3200" b="0" i="0" u="none" strike="noStrike" baseline="0" dirty="0">
              <a:solidFill>
                <a:srgbClr val="000000"/>
              </a:solidFill>
              <a:latin typeface="GothamNarrow-Book" pitchFamily="50" charset="0"/>
            </a:endParaRPr>
          </a:p>
        </p:txBody>
      </p:sp>
      <p:sp>
        <p:nvSpPr>
          <p:cNvPr id="10" name="TextBox 9">
            <a:extLst>
              <a:ext uri="{FF2B5EF4-FFF2-40B4-BE49-F238E27FC236}">
                <a16:creationId xmlns:a16="http://schemas.microsoft.com/office/drawing/2014/main" id="{8266C38C-03F8-0CFC-8C3C-1367B34BE520}"/>
              </a:ext>
            </a:extLst>
          </p:cNvPr>
          <p:cNvSpPr txBox="1"/>
          <p:nvPr/>
        </p:nvSpPr>
        <p:spPr>
          <a:xfrm>
            <a:off x="521209" y="1550459"/>
            <a:ext cx="11058235" cy="4524315"/>
          </a:xfrm>
          <a:prstGeom prst="rect">
            <a:avLst/>
          </a:prstGeom>
          <a:noFill/>
        </p:spPr>
        <p:txBody>
          <a:bodyPr wrap="square" rtlCol="0">
            <a:spAutoFit/>
          </a:bodyPr>
          <a:lstStyle/>
          <a:p>
            <a:r>
              <a:rPr lang="en-AU" sz="3600" b="1" dirty="0">
                <a:effectLst/>
                <a:highlight>
                  <a:srgbClr val="FFFF00"/>
                </a:highlight>
                <a:latin typeface="GothamNarrow-Book" pitchFamily="50" charset="0"/>
                <a:ea typeface="Times New Roman" panose="02020603050405020304" pitchFamily="18" charset="0"/>
              </a:rPr>
              <a:t>Type: MA</a:t>
            </a:r>
            <a:endParaRPr lang="en-AU" sz="3600" dirty="0">
              <a:effectLst/>
              <a:highlight>
                <a:srgbClr val="FFFF00"/>
              </a:highlight>
              <a:latin typeface="GothamNarrow-Book" pitchFamily="50" charset="0"/>
              <a:ea typeface="Times New Roman" panose="02020603050405020304" pitchFamily="18" charset="0"/>
            </a:endParaRPr>
          </a:p>
          <a:p>
            <a:r>
              <a:rPr lang="en-AU" sz="3600" b="1" dirty="0">
                <a:effectLst/>
                <a:latin typeface="GothamNarrow-Book" pitchFamily="50" charset="0"/>
                <a:ea typeface="Times New Roman" panose="02020603050405020304" pitchFamily="18" charset="0"/>
              </a:rPr>
              <a:t>Title: </a:t>
            </a:r>
            <a:r>
              <a:rPr lang="en-AU" sz="3600" dirty="0">
                <a:effectLst/>
                <a:latin typeface="GothamNarrow-Book" pitchFamily="50" charset="0"/>
                <a:ea typeface="Times New Roman" panose="02020603050405020304" pitchFamily="18" charset="0"/>
              </a:rPr>
              <a:t>Signs of pregnancy</a:t>
            </a:r>
          </a:p>
          <a:p>
            <a:r>
              <a:rPr lang="en-AU" sz="3600" dirty="0">
                <a:effectLst/>
                <a:highlight>
                  <a:srgbClr val="FFFF00"/>
                </a:highlight>
                <a:latin typeface="GothamNarrow-Book" pitchFamily="50" charset="0"/>
                <a:ea typeface="Times New Roman" panose="02020603050405020304" pitchFamily="18" charset="0"/>
              </a:rPr>
              <a:t>10) </a:t>
            </a:r>
            <a:r>
              <a:rPr lang="en-AU" sz="3600" dirty="0">
                <a:effectLst/>
                <a:latin typeface="GothamNarrow-Book" pitchFamily="50" charset="0"/>
                <a:ea typeface="Times New Roman" panose="02020603050405020304" pitchFamily="18" charset="0"/>
              </a:rPr>
              <a:t>What are some common signs of pregnancy?</a:t>
            </a:r>
          </a:p>
          <a:p>
            <a:r>
              <a:rPr lang="en-AU" sz="3600" dirty="0">
                <a:effectLst/>
                <a:latin typeface="GothamNarrow-Book" pitchFamily="50" charset="0"/>
                <a:ea typeface="Times New Roman" panose="02020603050405020304" pitchFamily="18" charset="0"/>
              </a:rPr>
              <a:t>a) Excessive energy</a:t>
            </a:r>
          </a:p>
          <a:p>
            <a:r>
              <a:rPr lang="en-AU" sz="3600" dirty="0">
                <a:effectLst/>
                <a:highlight>
                  <a:srgbClr val="FFFF00"/>
                </a:highlight>
                <a:latin typeface="GothamNarrow-Book" pitchFamily="50" charset="0"/>
                <a:ea typeface="Times New Roman" panose="02020603050405020304" pitchFamily="18" charset="0"/>
              </a:rPr>
              <a:t>*</a:t>
            </a:r>
            <a:r>
              <a:rPr lang="en-AU" sz="3600" dirty="0">
                <a:effectLst/>
                <a:latin typeface="GothamNarrow-Book" pitchFamily="50" charset="0"/>
                <a:ea typeface="Times New Roman" panose="02020603050405020304" pitchFamily="18" charset="0"/>
              </a:rPr>
              <a:t>b) Slight bleeding</a:t>
            </a:r>
          </a:p>
          <a:p>
            <a:r>
              <a:rPr lang="en-AU" sz="3600" dirty="0">
                <a:effectLst/>
                <a:highlight>
                  <a:srgbClr val="FFFF00"/>
                </a:highlight>
                <a:latin typeface="GothamNarrow-Book" pitchFamily="50" charset="0"/>
                <a:ea typeface="Times New Roman" panose="02020603050405020304" pitchFamily="18" charset="0"/>
              </a:rPr>
              <a:t>*</a:t>
            </a:r>
            <a:r>
              <a:rPr lang="en-AU" sz="3600" dirty="0">
                <a:effectLst/>
                <a:latin typeface="GothamNarrow-Book" pitchFamily="50" charset="0"/>
                <a:ea typeface="Times New Roman" panose="02020603050405020304" pitchFamily="18" charset="0"/>
              </a:rPr>
              <a:t>c) Nausea and/or vomiting</a:t>
            </a:r>
          </a:p>
          <a:p>
            <a:r>
              <a:rPr lang="en-AU" sz="3600" dirty="0">
                <a:effectLst/>
                <a:highlight>
                  <a:srgbClr val="FFFF00"/>
                </a:highlight>
                <a:latin typeface="GothamNarrow-Book" pitchFamily="50" charset="0"/>
                <a:ea typeface="Times New Roman" panose="02020603050405020304" pitchFamily="18" charset="0"/>
              </a:rPr>
              <a:t>*</a:t>
            </a:r>
            <a:r>
              <a:rPr lang="en-AU" sz="3600" dirty="0">
                <a:effectLst/>
                <a:latin typeface="GothamNarrow-Book" pitchFamily="50" charset="0"/>
                <a:ea typeface="Times New Roman" panose="02020603050405020304" pitchFamily="18" charset="0"/>
              </a:rPr>
              <a:t>d) Mood swings</a:t>
            </a:r>
          </a:p>
          <a:p>
            <a:r>
              <a:rPr lang="en-AU" sz="3600" dirty="0">
                <a:effectLst/>
                <a:latin typeface="GothamNarrow-Book" pitchFamily="50" charset="0"/>
                <a:ea typeface="Times New Roman" panose="02020603050405020304" pitchFamily="18" charset="0"/>
              </a:rPr>
              <a:t>e) Hunger</a:t>
            </a:r>
          </a:p>
        </p:txBody>
      </p:sp>
    </p:spTree>
    <p:extLst>
      <p:ext uri="{BB962C8B-B14F-4D97-AF65-F5344CB8AC3E}">
        <p14:creationId xmlns:p14="http://schemas.microsoft.com/office/powerpoint/2010/main" val="2763319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Autofit/>
          </a:bodyPr>
          <a:lstStyle/>
          <a:p>
            <a:r>
              <a:rPr lang="en-US" sz="2800" b="0" i="0" u="none" strike="noStrike" baseline="0" dirty="0">
                <a:solidFill>
                  <a:srgbClr val="9D2135"/>
                </a:solidFill>
                <a:latin typeface="GothamNarrow-Book" pitchFamily="50" charset="0"/>
              </a:rPr>
              <a:t>Common Errors that show when trying to import to Respondus: </a:t>
            </a:r>
            <a:endParaRPr lang="en-US" sz="2800" b="0" i="0" u="none" strike="noStrike" baseline="0" dirty="0">
              <a:solidFill>
                <a:srgbClr val="000000"/>
              </a:solidFill>
              <a:latin typeface="GothamNarrow-Book" pitchFamily="50" charset="0"/>
            </a:endParaRPr>
          </a:p>
        </p:txBody>
      </p:sp>
      <p:sp>
        <p:nvSpPr>
          <p:cNvPr id="10" name="TextBox 9">
            <a:extLst>
              <a:ext uri="{FF2B5EF4-FFF2-40B4-BE49-F238E27FC236}">
                <a16:creationId xmlns:a16="http://schemas.microsoft.com/office/drawing/2014/main" id="{8266C38C-03F8-0CFC-8C3C-1367B34BE520}"/>
              </a:ext>
            </a:extLst>
          </p:cNvPr>
          <p:cNvSpPr txBox="1"/>
          <p:nvPr/>
        </p:nvSpPr>
        <p:spPr>
          <a:xfrm>
            <a:off x="607739" y="1305341"/>
            <a:ext cx="10976522" cy="4549835"/>
          </a:xfrm>
          <a:prstGeom prst="rect">
            <a:avLst/>
          </a:prstGeom>
          <a:noFill/>
        </p:spPr>
        <p:txBody>
          <a:bodyPr wrap="square" rtlCol="0">
            <a:spAutoFit/>
          </a:bodyPr>
          <a:lstStyle/>
          <a:p>
            <a:pPr>
              <a:lnSpc>
                <a:spcPct val="150000"/>
              </a:lnSpc>
            </a:pPr>
            <a:r>
              <a:rPr lang="en-US" sz="2800" b="0" i="0" u="none" strike="noStrike" baseline="0" dirty="0">
                <a:solidFill>
                  <a:srgbClr val="000000"/>
                </a:solidFill>
                <a:latin typeface="GothamNarrow-Book" pitchFamily="50" charset="0"/>
              </a:rPr>
              <a:t>• Space between the asterisks (*) and question letter. *</a:t>
            </a:r>
            <a:r>
              <a:rPr lang="en-US" sz="2800" b="0" i="0" u="none" strike="noStrike" baseline="0" dirty="0">
                <a:solidFill>
                  <a:srgbClr val="000000"/>
                </a:solidFill>
                <a:highlight>
                  <a:srgbClr val="FFFF00"/>
                </a:highlight>
                <a:latin typeface="GothamNarrow-Book" pitchFamily="50" charset="0"/>
              </a:rPr>
              <a:t> </a:t>
            </a:r>
            <a:r>
              <a:rPr lang="en-US" sz="2800" b="0" i="0" u="none" strike="noStrike" baseline="0" dirty="0">
                <a:solidFill>
                  <a:srgbClr val="000000"/>
                </a:solidFill>
                <a:latin typeface="GothamNarrow-Book" pitchFamily="50" charset="0"/>
              </a:rPr>
              <a:t>1) This is …… </a:t>
            </a:r>
          </a:p>
          <a:p>
            <a:pPr>
              <a:lnSpc>
                <a:spcPct val="150000"/>
              </a:lnSpc>
            </a:pPr>
            <a:r>
              <a:rPr lang="en-US" sz="2800" b="0" i="0" u="none" strike="noStrike" baseline="0" dirty="0">
                <a:solidFill>
                  <a:srgbClr val="000000"/>
                </a:solidFill>
                <a:latin typeface="GothamNarrow-Book" pitchFamily="50" charset="0"/>
              </a:rPr>
              <a:t>• Double space after the question letter and the start of the text. </a:t>
            </a:r>
          </a:p>
          <a:p>
            <a:pPr>
              <a:lnSpc>
                <a:spcPct val="150000"/>
              </a:lnSpc>
            </a:pPr>
            <a:r>
              <a:rPr lang="en-US" sz="2800" dirty="0">
                <a:solidFill>
                  <a:srgbClr val="000000"/>
                </a:solidFill>
                <a:latin typeface="GothamNarrow-Book" pitchFamily="50" charset="0"/>
              </a:rPr>
              <a:t>       </a:t>
            </a:r>
            <a:r>
              <a:rPr lang="en-US" sz="2800" b="0" i="0" u="none" strike="noStrike" baseline="0" dirty="0">
                <a:solidFill>
                  <a:srgbClr val="000000"/>
                </a:solidFill>
                <a:latin typeface="GothamNarrow-Book" pitchFamily="50" charset="0"/>
              </a:rPr>
              <a:t>*1)</a:t>
            </a:r>
            <a:r>
              <a:rPr lang="en-US" sz="2800" b="0" i="0" u="none" strike="noStrike" baseline="0" dirty="0">
                <a:solidFill>
                  <a:srgbClr val="000000"/>
                </a:solidFill>
                <a:highlight>
                  <a:srgbClr val="FFFF00"/>
                </a:highlight>
                <a:latin typeface="GothamNarrow-Book" pitchFamily="50" charset="0"/>
              </a:rPr>
              <a:t>  </a:t>
            </a:r>
            <a:r>
              <a:rPr lang="en-US" sz="2800" b="0" i="0" u="none" strike="noStrike" baseline="0" dirty="0">
                <a:solidFill>
                  <a:srgbClr val="000000"/>
                </a:solidFill>
                <a:latin typeface="GothamNarrow-Book" pitchFamily="50" charset="0"/>
              </a:rPr>
              <a:t>This is …… </a:t>
            </a:r>
          </a:p>
          <a:p>
            <a:pPr marL="442913" indent="-442913">
              <a:lnSpc>
                <a:spcPct val="150000"/>
              </a:lnSpc>
            </a:pPr>
            <a:r>
              <a:rPr lang="en-US" sz="2800" b="0" i="0" u="none" strike="noStrike" baseline="0" dirty="0">
                <a:solidFill>
                  <a:srgbClr val="000000"/>
                </a:solidFill>
                <a:latin typeface="GothamNarrow-Book" pitchFamily="50" charset="0"/>
              </a:rPr>
              <a:t>• Forgetting to number a question or having the question number repeated. </a:t>
            </a:r>
          </a:p>
          <a:p>
            <a:pPr>
              <a:lnSpc>
                <a:spcPct val="150000"/>
              </a:lnSpc>
            </a:pPr>
            <a:r>
              <a:rPr lang="en-US" sz="2800" b="0" i="0" u="none" strike="noStrike" baseline="0" dirty="0">
                <a:solidFill>
                  <a:srgbClr val="000000"/>
                </a:solidFill>
                <a:latin typeface="GothamNarrow-Book" pitchFamily="50" charset="0"/>
              </a:rPr>
              <a:t>• Correct answer not identified with an asterisk (*). </a:t>
            </a:r>
          </a:p>
          <a:p>
            <a:pPr marL="442913" indent="-442913">
              <a:lnSpc>
                <a:spcPct val="150000"/>
              </a:lnSpc>
            </a:pPr>
            <a:r>
              <a:rPr lang="en-US" sz="2800" b="0" i="0" u="none" strike="noStrike" baseline="0" dirty="0">
                <a:solidFill>
                  <a:srgbClr val="000000"/>
                </a:solidFill>
                <a:latin typeface="GothamNarrow-Book" pitchFamily="50" charset="0"/>
              </a:rPr>
              <a:t>• Using Auto-numbering or bulleting when writing the questions. </a:t>
            </a:r>
            <a:endParaRPr lang="en-AU" dirty="0">
              <a:latin typeface="GothamNarrow-Book" pitchFamily="50" charset="0"/>
            </a:endParaRPr>
          </a:p>
        </p:txBody>
      </p:sp>
    </p:spTree>
    <p:extLst>
      <p:ext uri="{BB962C8B-B14F-4D97-AF65-F5344CB8AC3E}">
        <p14:creationId xmlns:p14="http://schemas.microsoft.com/office/powerpoint/2010/main" val="331277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sz="3200" b="0" i="0" u="none" strike="noStrike" baseline="0" dirty="0">
                <a:solidFill>
                  <a:srgbClr val="9D2135"/>
                </a:solidFill>
                <a:latin typeface="GothamNarrow-Book" pitchFamily="50" charset="0"/>
              </a:rPr>
              <a:t>Turning off AutoCorrect</a:t>
            </a:r>
            <a:endParaRPr lang="en-US" sz="3200" b="0" i="0" u="none" strike="noStrike" baseline="0" dirty="0">
              <a:solidFill>
                <a:srgbClr val="000000"/>
              </a:solidFill>
              <a:latin typeface="GothamNarrow-Book" pitchFamily="50" charset="0"/>
            </a:endParaRPr>
          </a:p>
        </p:txBody>
      </p:sp>
      <p:sp>
        <p:nvSpPr>
          <p:cNvPr id="10" name="TextBox 9">
            <a:extLst>
              <a:ext uri="{FF2B5EF4-FFF2-40B4-BE49-F238E27FC236}">
                <a16:creationId xmlns:a16="http://schemas.microsoft.com/office/drawing/2014/main" id="{8266C38C-03F8-0CFC-8C3C-1367B34BE520}"/>
              </a:ext>
            </a:extLst>
          </p:cNvPr>
          <p:cNvSpPr txBox="1"/>
          <p:nvPr/>
        </p:nvSpPr>
        <p:spPr>
          <a:xfrm>
            <a:off x="521209" y="1800413"/>
            <a:ext cx="4573279" cy="3257174"/>
          </a:xfrm>
          <a:prstGeom prst="rect">
            <a:avLst/>
          </a:prstGeom>
          <a:noFill/>
        </p:spPr>
        <p:txBody>
          <a:bodyPr wrap="square" rtlCol="0">
            <a:spAutoFit/>
          </a:bodyPr>
          <a:lstStyle/>
          <a:p>
            <a:pPr>
              <a:lnSpc>
                <a:spcPct val="150000"/>
              </a:lnSpc>
            </a:pPr>
            <a:r>
              <a:rPr lang="en-US" sz="2800" b="0" i="0" u="none" strike="noStrike" baseline="0" dirty="0">
                <a:solidFill>
                  <a:srgbClr val="000000"/>
                </a:solidFill>
                <a:latin typeface="GothamNarrow-Book" pitchFamily="50" charset="0"/>
              </a:rPr>
              <a:t>File &gt; Options &gt;</a:t>
            </a:r>
          </a:p>
          <a:p>
            <a:pPr>
              <a:lnSpc>
                <a:spcPct val="150000"/>
              </a:lnSpc>
            </a:pPr>
            <a:r>
              <a:rPr lang="en-US" sz="2800" dirty="0">
                <a:solidFill>
                  <a:srgbClr val="000000"/>
                </a:solidFill>
                <a:latin typeface="GothamNarrow-Book" pitchFamily="50" charset="0"/>
              </a:rPr>
              <a:t>Proofing &gt; </a:t>
            </a:r>
            <a:r>
              <a:rPr lang="en-US" sz="2800" dirty="0" err="1">
                <a:solidFill>
                  <a:srgbClr val="000000"/>
                </a:solidFill>
                <a:latin typeface="GothamNarrow-Book" pitchFamily="50" charset="0"/>
              </a:rPr>
              <a:t>AutoCorrectOptions</a:t>
            </a:r>
            <a:r>
              <a:rPr lang="en-US" sz="2800" dirty="0">
                <a:solidFill>
                  <a:srgbClr val="000000"/>
                </a:solidFill>
                <a:latin typeface="GothamNarrow-Book" pitchFamily="50" charset="0"/>
              </a:rPr>
              <a:t>… &gt; </a:t>
            </a:r>
            <a:endParaRPr lang="en-US" sz="2800" b="0" i="0" u="none" strike="noStrike" baseline="0" dirty="0">
              <a:solidFill>
                <a:srgbClr val="000000"/>
              </a:solidFill>
              <a:latin typeface="GothamNarrow-Book" pitchFamily="50" charset="0"/>
            </a:endParaRPr>
          </a:p>
          <a:p>
            <a:pPr>
              <a:lnSpc>
                <a:spcPct val="150000"/>
              </a:lnSpc>
            </a:pPr>
            <a:r>
              <a:rPr lang="en-US" sz="2800" dirty="0">
                <a:solidFill>
                  <a:srgbClr val="000000"/>
                </a:solidFill>
                <a:latin typeface="GothamNarrow-Book" pitchFamily="50" charset="0"/>
              </a:rPr>
              <a:t>AutoFormat As You type &gt; Automatic numbered list.</a:t>
            </a:r>
            <a:endParaRPr lang="en-US" sz="2800" b="0" i="0" u="none" strike="noStrike" baseline="0" dirty="0">
              <a:solidFill>
                <a:srgbClr val="000000"/>
              </a:solidFill>
              <a:latin typeface="GothamNarrow-Book" pitchFamily="50"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66A728D6-4D94-62F6-DEA4-8F74C68B2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018" y="1305341"/>
            <a:ext cx="6306430" cy="4563112"/>
          </a:xfrm>
          <a:prstGeom prst="rect">
            <a:avLst/>
          </a:prstGeom>
        </p:spPr>
      </p:pic>
      <p:sp>
        <p:nvSpPr>
          <p:cNvPr id="5" name="Rectangle 4">
            <a:extLst>
              <a:ext uri="{FF2B5EF4-FFF2-40B4-BE49-F238E27FC236}">
                <a16:creationId xmlns:a16="http://schemas.microsoft.com/office/drawing/2014/main" id="{2C8CD0B0-89AB-BF1B-CCBA-E75E88ED7040}"/>
              </a:ext>
            </a:extLst>
          </p:cNvPr>
          <p:cNvSpPr/>
          <p:nvPr/>
        </p:nvSpPr>
        <p:spPr>
          <a:xfrm>
            <a:off x="5181018" y="2115403"/>
            <a:ext cx="1410851" cy="34119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A1BA187B-2136-4EF4-C66F-7E619EBAB998}"/>
              </a:ext>
            </a:extLst>
          </p:cNvPr>
          <p:cNvSpPr/>
          <p:nvPr/>
        </p:nvSpPr>
        <p:spPr>
          <a:xfrm>
            <a:off x="9710785" y="2456597"/>
            <a:ext cx="1410851" cy="34119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CA48DF8-E83B-7D41-5B7E-2FE4CC034916}"/>
              </a:ext>
            </a:extLst>
          </p:cNvPr>
          <p:cNvSpPr/>
          <p:nvPr/>
        </p:nvSpPr>
        <p:spPr>
          <a:xfrm>
            <a:off x="8380953" y="4981432"/>
            <a:ext cx="1732038" cy="34119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24210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Go to Live Demo   </a:t>
            </a:r>
          </a:p>
        </p:txBody>
      </p:sp>
      <p:pic>
        <p:nvPicPr>
          <p:cNvPr id="2" name="Picture 1">
            <a:extLst>
              <a:ext uri="{FF2B5EF4-FFF2-40B4-BE49-F238E27FC236}">
                <a16:creationId xmlns:a16="http://schemas.microsoft.com/office/drawing/2014/main" id="{5B08FAD4-8C13-BA75-A39D-7F122B24F25C}"/>
              </a:ext>
            </a:extLst>
          </p:cNvPr>
          <p:cNvPicPr>
            <a:picLocks noChangeAspect="1"/>
          </p:cNvPicPr>
          <p:nvPr/>
        </p:nvPicPr>
        <p:blipFill>
          <a:blip r:embed="rId3">
            <a:extLst>
              <a:ext uri="{28A0092B-C50C-407E-A947-70E740481C1C}">
                <a14:useLocalDpi xmlns:a14="http://schemas.microsoft.com/office/drawing/2010/main" val="0"/>
              </a:ext>
            </a:extLst>
          </a:blip>
          <a:srcRect l="4963" r="496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939035211"/>
      </p:ext>
    </p:extLst>
  </p:cSld>
  <p:clrMapOvr>
    <a:overrideClrMapping bg1="dk1" tx1="lt1" bg2="dk2" tx2="lt2" accent1="accent1" accent2="accent2" accent3="accent3" accent4="accent4" accent5="accent5" accent6="accent6" hlink="hlink" folHlink="folHlink"/>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108"/>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990033"/>
          </a:solidFill>
        </p:spPr>
        <p:txBody>
          <a:bodyPr wrap="square" lIns="0" tIns="0" rIns="0" bIns="0" rtlCol="0"/>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1013"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object 3"/>
          <p:cNvPicPr/>
          <p:nvPr/>
        </p:nvPicPr>
        <p:blipFill>
          <a:blip r:embed="rId3" cstate="print"/>
          <a:stretch>
            <a:fillRect/>
          </a:stretch>
        </p:blipFill>
        <p:spPr>
          <a:xfrm>
            <a:off x="6836229" y="2416630"/>
            <a:ext cx="5355771" cy="4431262"/>
          </a:xfrm>
          <a:prstGeom prst="rect">
            <a:avLst/>
          </a:prstGeom>
        </p:spPr>
      </p:pic>
      <p:sp>
        <p:nvSpPr>
          <p:cNvPr id="4" name="object 4"/>
          <p:cNvSpPr/>
          <p:nvPr/>
        </p:nvSpPr>
        <p:spPr>
          <a:xfrm>
            <a:off x="1763486" y="245873"/>
            <a:ext cx="506492" cy="632936"/>
          </a:xfrm>
          <a:custGeom>
            <a:avLst/>
            <a:gdLst/>
            <a:ahLst/>
            <a:cxnLst/>
            <a:rect l="l" t="t" r="r" b="b"/>
            <a:pathLst>
              <a:path w="900430" h="1125220">
                <a:moveTo>
                  <a:pt x="899998" y="0"/>
                </a:moveTo>
                <a:lnTo>
                  <a:pt x="0" y="0"/>
                </a:lnTo>
                <a:lnTo>
                  <a:pt x="0" y="676782"/>
                </a:lnTo>
                <a:lnTo>
                  <a:pt x="5728" y="725796"/>
                </a:lnTo>
                <a:lnTo>
                  <a:pt x="21849" y="773243"/>
                </a:lnTo>
                <a:lnTo>
                  <a:pt x="46764" y="818852"/>
                </a:lnTo>
                <a:lnTo>
                  <a:pt x="78875" y="862357"/>
                </a:lnTo>
                <a:lnTo>
                  <a:pt x="116584" y="903486"/>
                </a:lnTo>
                <a:lnTo>
                  <a:pt x="158293" y="941973"/>
                </a:lnTo>
                <a:lnTo>
                  <a:pt x="202404" y="977546"/>
                </a:lnTo>
                <a:lnTo>
                  <a:pt x="247319" y="1009939"/>
                </a:lnTo>
                <a:lnTo>
                  <a:pt x="291440" y="1038880"/>
                </a:lnTo>
                <a:lnTo>
                  <a:pt x="333168" y="1064102"/>
                </a:lnTo>
                <a:lnTo>
                  <a:pt x="370907" y="1085336"/>
                </a:lnTo>
                <a:lnTo>
                  <a:pt x="428021" y="1114761"/>
                </a:lnTo>
                <a:lnTo>
                  <a:pt x="449999" y="1125004"/>
                </a:lnTo>
                <a:lnTo>
                  <a:pt x="455798" y="1122415"/>
                </a:lnTo>
                <a:lnTo>
                  <a:pt x="496945" y="1102312"/>
                </a:lnTo>
                <a:lnTo>
                  <a:pt x="566834" y="1064102"/>
                </a:lnTo>
                <a:lnTo>
                  <a:pt x="608563" y="1038880"/>
                </a:lnTo>
                <a:lnTo>
                  <a:pt x="652683" y="1009939"/>
                </a:lnTo>
                <a:lnTo>
                  <a:pt x="697598" y="977546"/>
                </a:lnTo>
                <a:lnTo>
                  <a:pt x="741708" y="941973"/>
                </a:lnTo>
                <a:lnTo>
                  <a:pt x="783416" y="903486"/>
                </a:lnTo>
                <a:lnTo>
                  <a:pt x="821124" y="862357"/>
                </a:lnTo>
                <a:lnTo>
                  <a:pt x="853234" y="818852"/>
                </a:lnTo>
                <a:lnTo>
                  <a:pt x="238975" y="810183"/>
                </a:lnTo>
                <a:lnTo>
                  <a:pt x="90004" y="179997"/>
                </a:lnTo>
                <a:lnTo>
                  <a:pt x="899998" y="179997"/>
                </a:lnTo>
                <a:lnTo>
                  <a:pt x="899998" y="0"/>
                </a:lnTo>
                <a:close/>
              </a:path>
              <a:path w="900430" h="1125220">
                <a:moveTo>
                  <a:pt x="449630" y="378790"/>
                </a:moveTo>
                <a:lnTo>
                  <a:pt x="356882" y="767676"/>
                </a:lnTo>
                <a:lnTo>
                  <a:pt x="324800" y="775275"/>
                </a:lnTo>
                <a:lnTo>
                  <a:pt x="294328" y="784977"/>
                </a:lnTo>
                <a:lnTo>
                  <a:pt x="265657" y="796655"/>
                </a:lnTo>
                <a:lnTo>
                  <a:pt x="238975" y="810183"/>
                </a:lnTo>
                <a:lnTo>
                  <a:pt x="660577" y="810183"/>
                </a:lnTo>
                <a:lnTo>
                  <a:pt x="633894" y="796653"/>
                </a:lnTo>
                <a:lnTo>
                  <a:pt x="605218" y="784972"/>
                </a:lnTo>
                <a:lnTo>
                  <a:pt x="574742" y="775270"/>
                </a:lnTo>
                <a:lnTo>
                  <a:pt x="542658" y="767676"/>
                </a:lnTo>
                <a:lnTo>
                  <a:pt x="449630" y="378790"/>
                </a:lnTo>
                <a:close/>
              </a:path>
              <a:path w="900430" h="1125220">
                <a:moveTo>
                  <a:pt x="899998" y="179997"/>
                </a:moveTo>
                <a:lnTo>
                  <a:pt x="809244" y="179997"/>
                </a:lnTo>
                <a:lnTo>
                  <a:pt x="660577" y="810183"/>
                </a:lnTo>
                <a:lnTo>
                  <a:pt x="857970" y="810183"/>
                </a:lnTo>
                <a:lnTo>
                  <a:pt x="878149" y="773243"/>
                </a:lnTo>
                <a:lnTo>
                  <a:pt x="894269" y="725796"/>
                </a:lnTo>
                <a:lnTo>
                  <a:pt x="899998" y="676782"/>
                </a:lnTo>
                <a:lnTo>
                  <a:pt x="899998" y="179997"/>
                </a:lnTo>
                <a:close/>
              </a:path>
              <a:path w="900430" h="1125220">
                <a:moveTo>
                  <a:pt x="409905" y="179997"/>
                </a:moveTo>
                <a:lnTo>
                  <a:pt x="183451" y="179997"/>
                </a:lnTo>
                <a:lnTo>
                  <a:pt x="297091" y="652005"/>
                </a:lnTo>
                <a:lnTo>
                  <a:pt x="409905" y="179997"/>
                </a:lnTo>
                <a:close/>
              </a:path>
              <a:path w="900430" h="1125220">
                <a:moveTo>
                  <a:pt x="716102" y="179997"/>
                </a:moveTo>
                <a:lnTo>
                  <a:pt x="489343" y="179997"/>
                </a:lnTo>
                <a:lnTo>
                  <a:pt x="604545" y="652005"/>
                </a:lnTo>
                <a:lnTo>
                  <a:pt x="716102" y="179997"/>
                </a:lnTo>
                <a:close/>
              </a:path>
            </a:pathLst>
          </a:custGeom>
          <a:solidFill>
            <a:srgbClr val="FFFFFF"/>
          </a:solidFill>
        </p:spPr>
        <p:txBody>
          <a:bodyPr wrap="square" lIns="0" tIns="0" rIns="0" bIns="0" rtlCol="0"/>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38126" y="1144898"/>
            <a:ext cx="4486275" cy="5713102"/>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42" normalizeH="0" baseline="0" noProof="0" dirty="0">
                <a:ln>
                  <a:noFill/>
                </a:ln>
                <a:solidFill>
                  <a:prstClr val="white"/>
                </a:solidFill>
                <a:effectLst/>
                <a:uLnTx/>
                <a:uFillTx/>
                <a:latin typeface="Cronicle"/>
                <a:ea typeface="+mn-ea"/>
                <a:cs typeface="+mn-cs"/>
              </a:rPr>
              <a:t>ACKNOWLEDGEMENT OF COUNTRY</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mn-cs"/>
              </a:rPr>
              <a:t>With respect for Aboriginal cultural protocol and out of recognition that its campuses occupy their traditional lands, Western Sydney University acknowledges the Darug, Eora, Dharawal (also referred to as Tharawal) and Wiradjuri peoples and thank them for their support of its work on their lands (Greater Western Sydney and beyond).</a:t>
            </a:r>
            <a:endParaRPr kumimoji="0" lang="en-AU"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0" normalizeH="0" baseline="0" noProof="0" dirty="0">
              <a:ln>
                <a:noFill/>
              </a:ln>
              <a:solidFill>
                <a:prstClr val="black"/>
              </a:solidFill>
              <a:effectLst/>
              <a:uLnTx/>
              <a:uFillTx/>
              <a:latin typeface="Cronicle"/>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1FFAAA-84B2-4715-8180-85373963B977}"/>
              </a:ext>
            </a:extLst>
          </p:cNvPr>
          <p:cNvSpPr>
            <a:spLocks noGrp="1"/>
          </p:cNvSpPr>
          <p:nvPr>
            <p:ph type="title"/>
          </p:nvPr>
        </p:nvSpPr>
        <p:spPr>
          <a:xfrm>
            <a:off x="513253" y="2295981"/>
            <a:ext cx="9953068" cy="2336516"/>
          </a:xfrm>
        </p:spPr>
        <p:txBody>
          <a:bodyPr>
            <a:normAutofit/>
          </a:bodyPr>
          <a:lstStyle/>
          <a:p>
            <a:r>
              <a:rPr lang="en-AU" sz="6400" b="1" dirty="0">
                <a:latin typeface="GothamNarrow-Book" pitchFamily="50" charset="0"/>
              </a:rPr>
              <a:t>Feedback</a:t>
            </a:r>
          </a:p>
        </p:txBody>
      </p:sp>
      <p:sp>
        <p:nvSpPr>
          <p:cNvPr id="5" name="TextBox 4">
            <a:extLst>
              <a:ext uri="{FF2B5EF4-FFF2-40B4-BE49-F238E27FC236}">
                <a16:creationId xmlns:a16="http://schemas.microsoft.com/office/drawing/2014/main" id="{8E7BF906-8F60-4583-BB82-6503D0918AD3}"/>
              </a:ext>
            </a:extLst>
          </p:cNvPr>
          <p:cNvSpPr txBox="1"/>
          <p:nvPr/>
        </p:nvSpPr>
        <p:spPr>
          <a:xfrm>
            <a:off x="5489787" y="5055215"/>
            <a:ext cx="6096000" cy="1107996"/>
          </a:xfrm>
          <a:prstGeom prst="rect">
            <a:avLst/>
          </a:prstGeom>
          <a:noFill/>
        </p:spPr>
        <p:txBody>
          <a:bodyPr wrap="square">
            <a:spAutoFit/>
          </a:bodyPr>
          <a:lstStyle/>
          <a:p>
            <a:pPr algn="r"/>
            <a:r>
              <a:rPr lang="en-AU" sz="2200" dirty="0"/>
              <a:t>Presenter:</a:t>
            </a:r>
            <a:r>
              <a:rPr lang="en-AU" sz="2200" i="1" dirty="0"/>
              <a:t> Robert Ycasiano</a:t>
            </a:r>
          </a:p>
          <a:p>
            <a:pPr algn="r"/>
            <a:r>
              <a:rPr lang="en-AU" sz="2200" i="1" dirty="0"/>
              <a:t>Digital Learning Administration Officer,</a:t>
            </a:r>
          </a:p>
          <a:p>
            <a:pPr algn="r"/>
            <a:r>
              <a:rPr lang="en-AU" sz="2200" i="1" dirty="0"/>
              <a:t>Learning Futures</a:t>
            </a:r>
          </a:p>
        </p:txBody>
      </p:sp>
    </p:spTree>
    <p:extLst>
      <p:ext uri="{BB962C8B-B14F-4D97-AF65-F5344CB8AC3E}">
        <p14:creationId xmlns:p14="http://schemas.microsoft.com/office/powerpoint/2010/main" val="148911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66E9-5633-46F0-B768-4C215AF5B60E}"/>
              </a:ext>
            </a:extLst>
          </p:cNvPr>
          <p:cNvSpPr>
            <a:spLocks noGrp="1"/>
          </p:cNvSpPr>
          <p:nvPr>
            <p:ph type="title"/>
          </p:nvPr>
        </p:nvSpPr>
        <p:spPr>
          <a:xfrm>
            <a:off x="660071" y="553932"/>
            <a:ext cx="9919028" cy="793840"/>
          </a:xfrm>
        </p:spPr>
        <p:txBody>
          <a:bodyPr/>
          <a:lstStyle/>
          <a:p>
            <a:r>
              <a:rPr lang="en-AU" sz="5751" dirty="0">
                <a:latin typeface="Gothamnarrow-book" pitchFamily="50" charset="0"/>
                <a:ea typeface="Open Sans" panose="020B0606030504020204" pitchFamily="34" charset="0"/>
                <a:cs typeface="Open Sans" panose="020B0606030504020204" pitchFamily="34" charset="0"/>
              </a:rPr>
              <a:t>Tell us what you think!</a:t>
            </a:r>
          </a:p>
        </p:txBody>
      </p:sp>
      <p:sp>
        <p:nvSpPr>
          <p:cNvPr id="3" name="Content Placeholder 2">
            <a:extLst>
              <a:ext uri="{FF2B5EF4-FFF2-40B4-BE49-F238E27FC236}">
                <a16:creationId xmlns:a16="http://schemas.microsoft.com/office/drawing/2014/main" id="{14A594E9-DE9D-4B74-99AC-177243F452E8}"/>
              </a:ext>
            </a:extLst>
          </p:cNvPr>
          <p:cNvSpPr>
            <a:spLocks noGrp="1"/>
          </p:cNvSpPr>
          <p:nvPr>
            <p:ph idx="1"/>
          </p:nvPr>
        </p:nvSpPr>
        <p:spPr>
          <a:xfrm>
            <a:off x="434783" y="2100777"/>
            <a:ext cx="6256924" cy="3352800"/>
          </a:xfrm>
        </p:spPr>
        <p:txBody>
          <a:bodyPr>
            <a:normAutofit/>
          </a:bodyPr>
          <a:lstStyle/>
          <a:p>
            <a:pPr hangingPunct="1">
              <a:lnSpc>
                <a:spcPct val="100000"/>
              </a:lnSpc>
            </a:pPr>
            <a:r>
              <a:rPr lang="en-AU" b="0" noProof="0" dirty="0">
                <a:solidFill>
                  <a:srgbClr val="3A3537"/>
                </a:solidFill>
                <a:latin typeface="Gothamnarrow-book" pitchFamily="50" charset="0"/>
                <a:ea typeface="Open Sans" panose="020B0606030504020204" pitchFamily="34" charset="0"/>
                <a:cs typeface="Open Sans" panose="020B0606030504020204" pitchFamily="34" charset="0"/>
              </a:rPr>
              <a:t>Did you like the workshop design and delivery?</a:t>
            </a:r>
          </a:p>
          <a:p>
            <a:pPr hangingPunct="1">
              <a:lnSpc>
                <a:spcPct val="100000"/>
              </a:lnSpc>
            </a:pPr>
            <a:r>
              <a:rPr lang="en-AU" b="0" noProof="0" dirty="0">
                <a:solidFill>
                  <a:srgbClr val="3A3537"/>
                </a:solidFill>
                <a:latin typeface="Gothamnarrow-book" pitchFamily="50" charset="0"/>
                <a:ea typeface="Open Sans" panose="020B0606030504020204" pitchFamily="34" charset="0"/>
                <a:cs typeface="Open Sans" panose="020B0606030504020204" pitchFamily="34" charset="0"/>
              </a:rPr>
              <a:t>What would you like to know more about?</a:t>
            </a:r>
            <a:endParaRPr lang="en-AU" b="0" noProof="0" dirty="0">
              <a:latin typeface="Gothamnarrow-book" pitchFamily="50" charset="0"/>
              <a:ea typeface="Open Sans" panose="020B0606030504020204" pitchFamily="34" charset="0"/>
              <a:cs typeface="Open Sans" panose="020B0606030504020204" pitchFamily="34" charset="0"/>
            </a:endParaRPr>
          </a:p>
          <a:p>
            <a:pPr algn="ctr" hangingPunct="1">
              <a:lnSpc>
                <a:spcPct val="100000"/>
              </a:lnSpc>
              <a:buFont typeface="Arial" panose="020B0604020202020204" pitchFamily="34" charset="0"/>
              <a:buNone/>
            </a:pPr>
            <a:r>
              <a:rPr lang="en-AU" b="0" noProof="0" dirty="0">
                <a:solidFill>
                  <a:srgbClr val="3A3537"/>
                </a:solidFill>
                <a:latin typeface="Gothamnarrow-book" pitchFamily="50" charset="0"/>
                <a:ea typeface="Open Sans" panose="020B0606030504020204" pitchFamily="34" charset="0"/>
                <a:cs typeface="Open Sans" panose="020B0606030504020204" pitchFamily="34" charset="0"/>
              </a:rPr>
              <a:t>It should only take 3 minutes</a:t>
            </a:r>
            <a:endParaRPr lang="en-AU" b="0" i="1" noProof="0" dirty="0">
              <a:solidFill>
                <a:srgbClr val="3A3537"/>
              </a:solidFill>
              <a:latin typeface="Gothamnarrow-book" pitchFamily="50" charset="0"/>
              <a:ea typeface="Open Sans" panose="020B0606030504020204" pitchFamily="34" charset="0"/>
              <a:cs typeface="Open Sans" panose="020B0606030504020204" pitchFamily="34" charset="0"/>
            </a:endParaRPr>
          </a:p>
          <a:p>
            <a:endParaRPr lang="en-AU" noProof="0" dirty="0"/>
          </a:p>
        </p:txBody>
      </p:sp>
      <p:sp>
        <p:nvSpPr>
          <p:cNvPr id="5" name="Rectangle 4">
            <a:extLst>
              <a:ext uri="{FF2B5EF4-FFF2-40B4-BE49-F238E27FC236}">
                <a16:creationId xmlns:a16="http://schemas.microsoft.com/office/drawing/2014/main" id="{B53EFD93-3ACA-430C-A797-4294D6D9CF27}"/>
              </a:ext>
            </a:extLst>
          </p:cNvPr>
          <p:cNvSpPr/>
          <p:nvPr/>
        </p:nvSpPr>
        <p:spPr>
          <a:xfrm>
            <a:off x="2494858" y="5942431"/>
            <a:ext cx="7694797" cy="769441"/>
          </a:xfrm>
          <a:prstGeom prst="rect">
            <a:avLst/>
          </a:prstGeom>
        </p:spPr>
        <p:txBody>
          <a:bodyPr wrap="square">
            <a:spAutoFit/>
          </a:bodyPr>
          <a:lstStyle/>
          <a:p>
            <a:pPr algn="ctr"/>
            <a:r>
              <a:rPr lang="en-AU" sz="2200" dirty="0">
                <a:solidFill>
                  <a:srgbClr val="3A3537"/>
                </a:solidFill>
                <a:latin typeface="Open Sans" panose="020B0606030504020204" pitchFamily="34" charset="0"/>
                <a:ea typeface="Open Sans" panose="020B0606030504020204" pitchFamily="34" charset="0"/>
                <a:cs typeface="Open Sans" panose="020B0606030504020204" pitchFamily="34" charset="0"/>
              </a:rPr>
              <a:t>**We use your feedback to fine-tune, create and schedule future workshops**</a:t>
            </a:r>
          </a:p>
        </p:txBody>
      </p:sp>
      <p:pic>
        <p:nvPicPr>
          <p:cNvPr id="4" name="Picture 2">
            <a:extLst>
              <a:ext uri="{FF2B5EF4-FFF2-40B4-BE49-F238E27FC236}">
                <a16:creationId xmlns:a16="http://schemas.microsoft.com/office/drawing/2014/main" id="{3FF7FBA3-6ABF-417B-9A48-A973CD3BFC1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995" y="2100778"/>
            <a:ext cx="4743888" cy="308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79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1FFAAA-84B2-4715-8180-85373963B977}"/>
              </a:ext>
            </a:extLst>
          </p:cNvPr>
          <p:cNvSpPr>
            <a:spLocks noGrp="1"/>
          </p:cNvSpPr>
          <p:nvPr>
            <p:ph type="title"/>
          </p:nvPr>
        </p:nvSpPr>
        <p:spPr>
          <a:xfrm>
            <a:off x="513253" y="2295981"/>
            <a:ext cx="9953068" cy="2336516"/>
          </a:xfrm>
        </p:spPr>
        <p:txBody>
          <a:bodyPr>
            <a:normAutofit/>
          </a:bodyPr>
          <a:lstStyle/>
          <a:p>
            <a:r>
              <a:rPr lang="en-AU" sz="6400" b="1" dirty="0">
                <a:latin typeface="GothamNarrow-Book" pitchFamily="50" charset="0"/>
              </a:rPr>
              <a:t>Support &amp; Resources</a:t>
            </a:r>
          </a:p>
        </p:txBody>
      </p:sp>
      <p:sp>
        <p:nvSpPr>
          <p:cNvPr id="5" name="TextBox 4">
            <a:extLst>
              <a:ext uri="{FF2B5EF4-FFF2-40B4-BE49-F238E27FC236}">
                <a16:creationId xmlns:a16="http://schemas.microsoft.com/office/drawing/2014/main" id="{8E7BF906-8F60-4583-BB82-6503D0918AD3}"/>
              </a:ext>
            </a:extLst>
          </p:cNvPr>
          <p:cNvSpPr txBox="1"/>
          <p:nvPr/>
        </p:nvSpPr>
        <p:spPr>
          <a:xfrm>
            <a:off x="5489787" y="5055215"/>
            <a:ext cx="6096000" cy="1107996"/>
          </a:xfrm>
          <a:prstGeom prst="rect">
            <a:avLst/>
          </a:prstGeom>
          <a:noFill/>
        </p:spPr>
        <p:txBody>
          <a:bodyPr wrap="square">
            <a:spAutoFit/>
          </a:bodyPr>
          <a:lstStyle/>
          <a:p>
            <a:pPr algn="r"/>
            <a:r>
              <a:rPr lang="en-AU" sz="2200" dirty="0"/>
              <a:t>Presenter:</a:t>
            </a:r>
            <a:r>
              <a:rPr lang="en-AU" sz="2200" i="1" dirty="0"/>
              <a:t> Robert Ycasiano</a:t>
            </a:r>
          </a:p>
          <a:p>
            <a:pPr algn="r"/>
            <a:r>
              <a:rPr lang="en-AU" sz="2200" i="1" dirty="0"/>
              <a:t>Digital Learning Administration Officer,</a:t>
            </a:r>
          </a:p>
          <a:p>
            <a:pPr algn="r"/>
            <a:r>
              <a:rPr lang="en-AU" sz="2200" i="1" dirty="0"/>
              <a:t>Learning Futures</a:t>
            </a:r>
          </a:p>
        </p:txBody>
      </p:sp>
    </p:spTree>
    <p:extLst>
      <p:ext uri="{BB962C8B-B14F-4D97-AF65-F5344CB8AC3E}">
        <p14:creationId xmlns:p14="http://schemas.microsoft.com/office/powerpoint/2010/main" val="103253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1609-388A-43CC-8BD1-DEE4F0C08014}"/>
              </a:ext>
            </a:extLst>
          </p:cNvPr>
          <p:cNvSpPr>
            <a:spLocks noGrp="1"/>
          </p:cNvSpPr>
          <p:nvPr>
            <p:ph type="title"/>
          </p:nvPr>
        </p:nvSpPr>
        <p:spPr>
          <a:xfrm>
            <a:off x="378320" y="316983"/>
            <a:ext cx="7324271" cy="808108"/>
          </a:xfrm>
        </p:spPr>
        <p:txBody>
          <a:bodyPr/>
          <a:lstStyle/>
          <a:p>
            <a:pPr rtl="0" eaLnBrk="1" fontAlgn="auto" latinLnBrk="0" hangingPunct="1"/>
            <a:r>
              <a:rPr lang="en-AU" sz="4800" b="1" spc="151" dirty="0">
                <a:solidFill>
                  <a:srgbClr val="990033"/>
                </a:solidFill>
                <a:latin typeface="GothamNarrow-Book" pitchFamily="50" charset="0"/>
              </a:rPr>
              <a:t>Further Information </a:t>
            </a:r>
            <a:endParaRPr lang="en-AU" b="1" noProof="0" dirty="0">
              <a:effectLst/>
              <a:latin typeface="GothamNarrow-Book" pitchFamily="50" charset="0"/>
              <a:ea typeface="Open Sans" panose="020B0606030504020204" pitchFamily="34" charset="0"/>
              <a:cs typeface="Open Sans" panose="020B0606030504020204" pitchFamily="34" charset="0"/>
            </a:endParaRPr>
          </a:p>
        </p:txBody>
      </p:sp>
      <p:sp>
        <p:nvSpPr>
          <p:cNvPr id="44" name="Text Placeholder 3"/>
          <p:cNvSpPr>
            <a:spLocks noGrp="1"/>
          </p:cNvSpPr>
          <p:nvPr>
            <p:ph type="body" sz="quarter" idx="11"/>
          </p:nvPr>
        </p:nvSpPr>
        <p:spPr>
          <a:xfrm>
            <a:off x="378320" y="1386094"/>
            <a:ext cx="6632080" cy="4408869"/>
          </a:xfrm>
          <a:prstGeom prst="rect">
            <a:avLst/>
          </a:prstGeom>
        </p:spPr>
        <p:txBody>
          <a:bodyPr>
            <a:noAutofit/>
          </a:bodyPr>
          <a:lstStyle/>
          <a:p>
            <a:pPr marL="0" indent="0" hangingPunct="1">
              <a:buNone/>
            </a:pPr>
            <a:r>
              <a:rPr lang="en-AU" sz="2400" dirty="0">
                <a:latin typeface="GothamNarrow-Book" pitchFamily="50" charset="0"/>
              </a:rPr>
              <a:t>You can also find other </a:t>
            </a:r>
            <a:r>
              <a:rPr lang="en-AU" sz="2400" b="1" dirty="0">
                <a:latin typeface="GothamNarrow-Book" pitchFamily="50" charset="0"/>
              </a:rPr>
              <a:t>Training Sessions </a:t>
            </a:r>
            <a:r>
              <a:rPr lang="en-AU" sz="2400" dirty="0">
                <a:latin typeface="GothamNarrow-Book" pitchFamily="50" charset="0"/>
              </a:rPr>
              <a:t>on the </a:t>
            </a:r>
            <a:r>
              <a:rPr lang="en-AU" sz="2400" dirty="0">
                <a:solidFill>
                  <a:srgbClr val="990033"/>
                </a:solidFill>
                <a:latin typeface="GothamNarrow-Book" pitchFamily="50"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Learning Futures Workshop Schedule </a:t>
            </a:r>
            <a:r>
              <a:rPr lang="en-AU" sz="2400" dirty="0">
                <a:latin typeface="GothamNarrow-Book" pitchFamily="50" charset="0"/>
              </a:rPr>
              <a:t>website.</a:t>
            </a:r>
          </a:p>
          <a:p>
            <a:pPr marL="0" lvl="1" indent="0">
              <a:lnSpc>
                <a:spcPct val="150000"/>
              </a:lnSpc>
              <a:buNone/>
            </a:pPr>
            <a:r>
              <a:rPr lang="en-AU" b="1" noProof="0" dirty="0">
                <a:solidFill>
                  <a:schemeClr val="tx1"/>
                </a:solidFill>
                <a:latin typeface="GothamNarrow-Book" pitchFamily="50" charset="0"/>
              </a:rPr>
              <a:t>Self help </a:t>
            </a:r>
            <a:r>
              <a:rPr lang="en-AU" noProof="0" dirty="0">
                <a:solidFill>
                  <a:schemeClr val="tx1"/>
                </a:solidFill>
                <a:latin typeface="GothamNarrow-Book" pitchFamily="50" charset="0"/>
              </a:rPr>
              <a:t>articles (vUWS support):</a:t>
            </a:r>
            <a:r>
              <a:rPr lang="en-AU" noProof="0" dirty="0">
                <a:solidFill>
                  <a:schemeClr val="tx1">
                    <a:lumMod val="75000"/>
                    <a:lumOff val="25000"/>
                  </a:schemeClr>
                </a:solidFill>
                <a:latin typeface="GothamNarrow-Book" pitchFamily="50" charset="0"/>
              </a:rPr>
              <a:t> </a:t>
            </a:r>
            <a:r>
              <a:rPr lang="en-AU" noProof="0" dirty="0">
                <a:solidFill>
                  <a:srgbClr val="990033"/>
                </a:solidFill>
                <a:latin typeface="GothamNarrow-Book" pitchFamily="50" charset="0"/>
                <a:hlinkClick r:id="rId4">
                  <a:extLst>
                    <a:ext uri="{A12FA001-AC4F-418D-AE19-62706E023703}">
                      <ahyp:hlinkClr xmlns:ahyp="http://schemas.microsoft.com/office/drawing/2018/hyperlinkcolor" val="tx"/>
                    </a:ext>
                  </a:extLst>
                </a:hlinkClick>
              </a:rPr>
              <a:t>https://lf.westernsydney.edu.au/support/ </a:t>
            </a:r>
            <a:endParaRPr lang="en-AU" dirty="0">
              <a:solidFill>
                <a:srgbClr val="990033"/>
              </a:solidFill>
              <a:latin typeface="GothamNarrow-Book" pitchFamily="50" charset="0"/>
            </a:endParaRPr>
          </a:p>
          <a:p>
            <a:pPr marL="0" lvl="1" indent="0">
              <a:lnSpc>
                <a:spcPct val="150000"/>
              </a:lnSpc>
              <a:buNone/>
            </a:pPr>
            <a:r>
              <a:rPr lang="en-AU" b="1" dirty="0">
                <a:solidFill>
                  <a:schemeClr val="tx1"/>
                </a:solidFill>
                <a:latin typeface="GothamNarrow-Book" pitchFamily="50" charset="0"/>
              </a:rPr>
              <a:t>Support - </a:t>
            </a:r>
            <a:r>
              <a:rPr lang="en-AU" dirty="0">
                <a:solidFill>
                  <a:schemeClr val="tx1"/>
                </a:solidFill>
                <a:latin typeface="GothamNarrow-Book" pitchFamily="50" charset="0"/>
              </a:rPr>
              <a:t>Contact us at </a:t>
            </a:r>
            <a:r>
              <a:rPr lang="en-AU" dirty="0">
                <a:solidFill>
                  <a:srgbClr val="990033"/>
                </a:solidFill>
                <a:latin typeface="GothamNarrow-Book" pitchFamily="50" charset="0"/>
                <a:hlinkClick r:id="rId5">
                  <a:extLst>
                    <a:ext uri="{A12FA001-AC4F-418D-AE19-62706E023703}">
                      <ahyp:hlinkClr xmlns:ahyp="http://schemas.microsoft.com/office/drawing/2018/hyperlinkcolor" val="tx"/>
                    </a:ext>
                  </a:extLst>
                </a:hlinkClick>
              </a:rPr>
              <a:t>Western Now</a:t>
            </a:r>
            <a:r>
              <a:rPr lang="en-AU" dirty="0">
                <a:solidFill>
                  <a:srgbClr val="990033"/>
                </a:solidFill>
                <a:latin typeface="GothamNarrow-Book" pitchFamily="50" charset="0"/>
              </a:rPr>
              <a:t> </a:t>
            </a:r>
          </a:p>
          <a:p>
            <a:pPr marL="0" lvl="1" indent="0">
              <a:lnSpc>
                <a:spcPct val="150000"/>
              </a:lnSpc>
              <a:buNone/>
            </a:pPr>
            <a:r>
              <a:rPr lang="en-AU" b="1" dirty="0">
                <a:solidFill>
                  <a:schemeClr val="tx1"/>
                </a:solidFill>
                <a:latin typeface="GothamNarrow-Book" pitchFamily="50" charset="0"/>
              </a:rPr>
              <a:t>101 – </a:t>
            </a:r>
            <a:r>
              <a:rPr lang="en-AU" dirty="0">
                <a:solidFill>
                  <a:schemeClr val="tx1"/>
                </a:solidFill>
                <a:latin typeface="GothamNarrow-Book" pitchFamily="50" charset="0"/>
              </a:rPr>
              <a:t>Schedule a </a:t>
            </a:r>
            <a:r>
              <a:rPr lang="en-AU" dirty="0">
                <a:solidFill>
                  <a:srgbClr val="990033"/>
                </a:solidFill>
                <a:latin typeface="GothamNarrow-Book" pitchFamily="50" charset="0"/>
                <a:hlinkClick r:id="rId6">
                  <a:extLst>
                    <a:ext uri="{A12FA001-AC4F-418D-AE19-62706E023703}">
                      <ahyp:hlinkClr xmlns:ahyp="http://schemas.microsoft.com/office/drawing/2018/hyperlinkcolor" val="tx"/>
                    </a:ext>
                  </a:extLst>
                </a:hlinkClick>
              </a:rPr>
              <a:t>Booking</a:t>
            </a:r>
            <a:r>
              <a:rPr lang="en-AU" dirty="0">
                <a:solidFill>
                  <a:schemeClr val="tx1"/>
                </a:solidFill>
                <a:latin typeface="GothamNarrow-Book" pitchFamily="50" charset="0"/>
              </a:rPr>
              <a:t> </a:t>
            </a:r>
            <a:endParaRPr lang="en-AU" dirty="0">
              <a:solidFill>
                <a:srgbClr val="990033"/>
              </a:solidFill>
              <a:latin typeface="GothamNarrow-Book" pitchFamily="50" charset="0"/>
            </a:endParaRPr>
          </a:p>
          <a:p>
            <a:pPr marL="0" lvl="1" indent="0">
              <a:lnSpc>
                <a:spcPct val="150000"/>
              </a:lnSpc>
              <a:buNone/>
            </a:pPr>
            <a:r>
              <a:rPr lang="en-AU" b="1" dirty="0">
                <a:latin typeface="GothamNarrow-Book" pitchFamily="50" charset="0"/>
              </a:rPr>
              <a:t>Digital Learning Support - </a:t>
            </a:r>
            <a:r>
              <a:rPr lang="en-AU" dirty="0">
                <a:solidFill>
                  <a:srgbClr val="990033"/>
                </a:solidFill>
                <a:latin typeface="GothamNarrow-Book" pitchFamily="50" charset="0"/>
                <a:hlinkClick r:id="rId7">
                  <a:extLst>
                    <a:ext uri="{A12FA001-AC4F-418D-AE19-62706E023703}">
                      <ahyp:hlinkClr xmlns:ahyp="http://schemas.microsoft.com/office/drawing/2018/hyperlinkcolor" val="tx"/>
                    </a:ext>
                  </a:extLst>
                </a:hlinkClick>
              </a:rPr>
              <a:t>Website</a:t>
            </a:r>
            <a:endParaRPr lang="en-AU" dirty="0">
              <a:solidFill>
                <a:srgbClr val="990033"/>
              </a:solidFill>
              <a:latin typeface="GothamNarrow-Book" pitchFamily="50" charset="0"/>
            </a:endParaRPr>
          </a:p>
        </p:txBody>
      </p:sp>
      <p:pic>
        <p:nvPicPr>
          <p:cNvPr id="5" name="Picture 4">
            <a:extLst>
              <a:ext uri="{FF2B5EF4-FFF2-40B4-BE49-F238E27FC236}">
                <a16:creationId xmlns:a16="http://schemas.microsoft.com/office/drawing/2014/main" id="{B8C69990-D23F-4839-A9DE-4C7E3C11A0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7342942" y="0"/>
            <a:ext cx="4849058" cy="6858000"/>
          </a:xfrm>
          <a:prstGeom prst="rect">
            <a:avLst/>
          </a:prstGeom>
          <a:noFill/>
          <a:ln>
            <a:noFill/>
          </a:ln>
        </p:spPr>
      </p:pic>
    </p:spTree>
    <p:extLst>
      <p:ext uri="{BB962C8B-B14F-4D97-AF65-F5344CB8AC3E}">
        <p14:creationId xmlns:p14="http://schemas.microsoft.com/office/powerpoint/2010/main" val="286053688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F8D5C-72D3-47C7-94D5-3A02EFDC76B4}"/>
              </a:ext>
            </a:extLst>
          </p:cNvPr>
          <p:cNvSpPr>
            <a:spLocks noGrp="1"/>
          </p:cNvSpPr>
          <p:nvPr>
            <p:ph type="title"/>
          </p:nvPr>
        </p:nvSpPr>
        <p:spPr/>
        <p:txBody>
          <a:bodyPr>
            <a:normAutofit fontScale="90000"/>
          </a:bodyPr>
          <a:lstStyle/>
          <a:p>
            <a:r>
              <a:rPr lang="en-AU" dirty="0"/>
              <a:t>End </a:t>
            </a:r>
          </a:p>
        </p:txBody>
      </p:sp>
    </p:spTree>
    <p:extLst>
      <p:ext uri="{BB962C8B-B14F-4D97-AF65-F5344CB8AC3E}">
        <p14:creationId xmlns:p14="http://schemas.microsoft.com/office/powerpoint/2010/main" val="374515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email&#10;&#10;Description automatically generated">
            <a:extLst>
              <a:ext uri="{FF2B5EF4-FFF2-40B4-BE49-F238E27FC236}">
                <a16:creationId xmlns:a16="http://schemas.microsoft.com/office/drawing/2014/main" id="{38ADA8FF-30A2-5840-B181-C4E91247798D}"/>
              </a:ext>
            </a:extLst>
          </p:cNvPr>
          <p:cNvPicPr>
            <a:picLocks noChangeAspect="1"/>
          </p:cNvPicPr>
          <p:nvPr/>
        </p:nvPicPr>
        <p:blipFill rotWithShape="1">
          <a:blip r:embed="rId3"/>
          <a:srcRect l="14568" t="1657" r="14235" b="11670"/>
          <a:stretch/>
        </p:blipFill>
        <p:spPr>
          <a:xfrm>
            <a:off x="1279302" y="130670"/>
            <a:ext cx="9633395" cy="6596659"/>
          </a:xfrm>
          <a:prstGeom prst="rect">
            <a:avLst/>
          </a:prstGeom>
        </p:spPr>
      </p:pic>
    </p:spTree>
    <p:extLst>
      <p:ext uri="{BB962C8B-B14F-4D97-AF65-F5344CB8AC3E}">
        <p14:creationId xmlns:p14="http://schemas.microsoft.com/office/powerpoint/2010/main" val="164046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B7FD-1FBB-4C7F-9218-A7D1663AEE33}"/>
              </a:ext>
            </a:extLst>
          </p:cNvPr>
          <p:cNvSpPr>
            <a:spLocks noGrp="1"/>
          </p:cNvSpPr>
          <p:nvPr>
            <p:ph type="title" idx="4294967295"/>
          </p:nvPr>
        </p:nvSpPr>
        <p:spPr>
          <a:xfrm>
            <a:off x="616428" y="805964"/>
            <a:ext cx="8241360" cy="611807"/>
          </a:xfrm>
        </p:spPr>
        <p:txBody>
          <a:bodyPr>
            <a:normAutofit fontScale="90000"/>
          </a:bodyPr>
          <a:lstStyle/>
          <a:p>
            <a:pPr rtl="0" fontAlgn="auto" latinLnBrk="0" hangingPunct="1"/>
            <a:r>
              <a:rPr lang="en-AU" b="1" noProof="0" dirty="0">
                <a:solidFill>
                  <a:srgbClr val="990033"/>
                </a:solidFill>
                <a:latin typeface="Gothamnarrow-book" pitchFamily="50" charset="0"/>
              </a:rPr>
              <a:t>Welcome!</a:t>
            </a:r>
          </a:p>
        </p:txBody>
      </p:sp>
      <p:sp>
        <p:nvSpPr>
          <p:cNvPr id="220" name="Shape 220"/>
          <p:cNvSpPr/>
          <p:nvPr/>
        </p:nvSpPr>
        <p:spPr>
          <a:xfrm>
            <a:off x="689577" y="1690728"/>
            <a:ext cx="6277280" cy="351740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noAutofit/>
          </a:bodyPr>
          <a:lstStyle/>
          <a:p>
            <a:pPr>
              <a:lnSpc>
                <a:spcPct val="107000"/>
              </a:lnSpc>
              <a:spcAft>
                <a:spcPts val="400"/>
              </a:spcAft>
            </a:pPr>
            <a:r>
              <a:rPr lang="en-AU" sz="3600" dirty="0">
                <a:solidFill>
                  <a:srgbClr val="000000"/>
                </a:solidFill>
                <a:latin typeface="Gothamnarrow-book" pitchFamily="50" charset="0"/>
                <a:ea typeface="Open Sans" panose="020B0606030504020204" pitchFamily="34" charset="0"/>
                <a:cs typeface="Open Sans" panose="020B0606030504020204" pitchFamily="34" charset="0"/>
              </a:rPr>
              <a:t>Today we will cover:</a:t>
            </a:r>
          </a:p>
          <a:p>
            <a:pPr marL="571500" indent="-571500">
              <a:lnSpc>
                <a:spcPct val="107000"/>
              </a:lnSpc>
              <a:spcAft>
                <a:spcPts val="400"/>
              </a:spcAft>
              <a:buFont typeface="Arial" panose="020B0604020202020204" pitchFamily="34" charset="0"/>
              <a:buChar char="•"/>
            </a:pPr>
            <a:r>
              <a:rPr lang="en-AU" sz="3600" dirty="0">
                <a:solidFill>
                  <a:srgbClr val="000000"/>
                </a:solidFill>
                <a:latin typeface="Gothamnarrow-book" pitchFamily="50" charset="0"/>
                <a:ea typeface="Open Sans" panose="020B0606030504020204" pitchFamily="34" charset="0"/>
                <a:cs typeface="Open Sans" panose="020B0606030504020204" pitchFamily="34" charset="0"/>
              </a:rPr>
              <a:t>Where to find and download </a:t>
            </a:r>
            <a:r>
              <a:rPr lang="en-AU" sz="3600" dirty="0" err="1">
                <a:solidFill>
                  <a:srgbClr val="000000"/>
                </a:solidFill>
                <a:latin typeface="Gothamnarrow-book" pitchFamily="50" charset="0"/>
                <a:ea typeface="Open Sans" panose="020B0606030504020204" pitchFamily="34" charset="0"/>
                <a:cs typeface="Open Sans" panose="020B0606030504020204" pitchFamily="34" charset="0"/>
              </a:rPr>
              <a:t>Respondus</a:t>
            </a:r>
            <a:r>
              <a:rPr lang="en-AU" sz="3600" dirty="0">
                <a:solidFill>
                  <a:srgbClr val="000000"/>
                </a:solidFill>
                <a:latin typeface="Gothamnarrow-book" pitchFamily="50" charset="0"/>
                <a:ea typeface="Open Sans" panose="020B0606030504020204" pitchFamily="34" charset="0"/>
                <a:cs typeface="Open Sans" panose="020B0606030504020204" pitchFamily="34" charset="0"/>
              </a:rPr>
              <a:t> 4.</a:t>
            </a:r>
          </a:p>
          <a:p>
            <a:pPr marL="571500" indent="-571500">
              <a:lnSpc>
                <a:spcPct val="107000"/>
              </a:lnSpc>
              <a:spcAft>
                <a:spcPts val="400"/>
              </a:spcAft>
              <a:buFont typeface="Arial" panose="020B0604020202020204" pitchFamily="34" charset="0"/>
              <a:buChar char="•"/>
            </a:pPr>
            <a:r>
              <a:rPr lang="en-AU" sz="3600" dirty="0">
                <a:solidFill>
                  <a:srgbClr val="000000"/>
                </a:solidFill>
                <a:latin typeface="Gothamnarrow-book" pitchFamily="50" charset="0"/>
                <a:ea typeface="Open Sans" panose="020B0606030504020204" pitchFamily="34" charset="0"/>
                <a:cs typeface="Open Sans" panose="020B0606030504020204" pitchFamily="34" charset="0"/>
              </a:rPr>
              <a:t>Creating quiz questions offline – Word Doc</a:t>
            </a:r>
          </a:p>
          <a:p>
            <a:pPr marL="571500" indent="-571500">
              <a:lnSpc>
                <a:spcPct val="107000"/>
              </a:lnSpc>
              <a:spcAft>
                <a:spcPts val="400"/>
              </a:spcAft>
              <a:buFont typeface="Arial" panose="020B0604020202020204" pitchFamily="34" charset="0"/>
              <a:buChar char="•"/>
            </a:pPr>
            <a:r>
              <a:rPr lang="en-AU" sz="3600" dirty="0">
                <a:solidFill>
                  <a:srgbClr val="000000"/>
                </a:solidFill>
                <a:latin typeface="Gothamnarrow-book" pitchFamily="50" charset="0"/>
                <a:ea typeface="Open Sans" panose="020B0606030504020204" pitchFamily="34" charset="0"/>
                <a:cs typeface="Open Sans" panose="020B0606030504020204" pitchFamily="34" charset="0"/>
              </a:rPr>
              <a:t>Bulk uploading of quiz questions into a question pool in vUWS</a:t>
            </a:r>
          </a:p>
          <a:p>
            <a:pPr marL="571500" indent="-571500">
              <a:lnSpc>
                <a:spcPct val="107000"/>
              </a:lnSpc>
              <a:spcAft>
                <a:spcPts val="400"/>
              </a:spcAft>
              <a:buFont typeface="Arial" panose="020B0604020202020204" pitchFamily="34" charset="0"/>
              <a:buChar char="•"/>
            </a:pPr>
            <a:endParaRPr lang="en-AU" sz="3600" dirty="0">
              <a:solidFill>
                <a:srgbClr val="000000"/>
              </a:solidFill>
              <a:latin typeface="Gothamnarrow-book" pitchFamily="50" charset="0"/>
              <a:ea typeface="Open Sans" panose="020B0606030504020204" pitchFamily="34" charset="0"/>
              <a:cs typeface="Open Sans" panose="020B0606030504020204" pitchFamily="34" charset="0"/>
            </a:endParaRPr>
          </a:p>
          <a:p>
            <a:pPr marL="571500" indent="-571500">
              <a:lnSpc>
                <a:spcPct val="107000"/>
              </a:lnSpc>
              <a:spcAft>
                <a:spcPts val="400"/>
              </a:spcAft>
              <a:buFont typeface="Arial" panose="020B0604020202020204" pitchFamily="34" charset="0"/>
              <a:buChar char="•"/>
            </a:pPr>
            <a:endParaRPr lang="en-AU" sz="3600" dirty="0">
              <a:solidFill>
                <a:srgbClr val="000000"/>
              </a:solidFill>
              <a:latin typeface="Gothamnarrow-book" pitchFamily="50" charset="0"/>
              <a:ea typeface="Open Sans" panose="020B0606030504020204" pitchFamily="34" charset="0"/>
              <a:cs typeface="Open Sans" panose="020B0606030504020204" pitchFamily="34" charset="0"/>
            </a:endParaRPr>
          </a:p>
          <a:p>
            <a:pPr marL="571500" indent="-571500">
              <a:lnSpc>
                <a:spcPct val="107000"/>
              </a:lnSpc>
              <a:spcAft>
                <a:spcPts val="400"/>
              </a:spcAft>
              <a:buFont typeface="Arial" panose="020B0604020202020204" pitchFamily="34" charset="0"/>
              <a:buChar char="•"/>
            </a:pPr>
            <a:endParaRPr lang="en-AU" sz="3600" dirty="0">
              <a:solidFill>
                <a:srgbClr val="000000"/>
              </a:solidFill>
              <a:latin typeface="Gothamnarrow-book" pitchFamily="50" charset="0"/>
              <a:ea typeface="Open Sans" panose="020B0606030504020204" pitchFamily="34" charset="0"/>
              <a:cs typeface="Open Sans" panose="020B0606030504020204" pitchFamily="34" charset="0"/>
            </a:endParaRPr>
          </a:p>
          <a:p>
            <a:pPr defTabSz="412740" hangingPunct="0">
              <a:spcAft>
                <a:spcPts val="300"/>
              </a:spcAft>
              <a:defRPr/>
            </a:pPr>
            <a:endParaRPr lang="en-AU"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defTabSz="412740" hangingPunct="0">
              <a:spcAft>
                <a:spcPts val="300"/>
              </a:spcAft>
              <a:defRPr/>
            </a:pPr>
            <a:br>
              <a:rPr lang="en-AU" sz="2800" b="1" kern="0" dirty="0">
                <a:solidFill>
                  <a:srgbClr val="000000">
                    <a:lumMod val="75000"/>
                    <a:lumOff val="25000"/>
                  </a:srgbClr>
                </a:solidFill>
                <a:sym typeface="Avenir Book"/>
              </a:rPr>
            </a:br>
            <a:endParaRPr lang="en-AU" sz="2000" kern="0" dirty="0">
              <a:solidFill>
                <a:srgbClr val="000000">
                  <a:lumMod val="75000"/>
                  <a:lumOff val="25000"/>
                </a:srgbClr>
              </a:solidFill>
              <a:sym typeface="Avenir Book"/>
            </a:endParaRPr>
          </a:p>
        </p:txBody>
      </p:sp>
      <p:pic>
        <p:nvPicPr>
          <p:cNvPr id="1026" name="Picture 2" descr="UBC Respondus Quiz Instructor Guide | Learning Technology Hub">
            <a:extLst>
              <a:ext uri="{FF2B5EF4-FFF2-40B4-BE49-F238E27FC236}">
                <a16:creationId xmlns:a16="http://schemas.microsoft.com/office/drawing/2014/main" id="{4292182D-3900-1220-D974-6F1F1D1C4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699" y="1857829"/>
            <a:ext cx="3996871" cy="39968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4444453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B7FD-1FBB-4C7F-9218-A7D1663AEE33}"/>
              </a:ext>
            </a:extLst>
          </p:cNvPr>
          <p:cNvSpPr>
            <a:spLocks noGrp="1"/>
          </p:cNvSpPr>
          <p:nvPr>
            <p:ph type="title" idx="4294967295"/>
          </p:nvPr>
        </p:nvSpPr>
        <p:spPr>
          <a:xfrm>
            <a:off x="616428" y="805964"/>
            <a:ext cx="8241360" cy="611807"/>
          </a:xfrm>
        </p:spPr>
        <p:txBody>
          <a:bodyPr>
            <a:normAutofit fontScale="90000"/>
          </a:bodyPr>
          <a:lstStyle/>
          <a:p>
            <a:pPr rtl="0" fontAlgn="auto" latinLnBrk="0" hangingPunct="1"/>
            <a:r>
              <a:rPr lang="en-AU" b="1" noProof="0" dirty="0">
                <a:solidFill>
                  <a:srgbClr val="990033"/>
                </a:solidFill>
                <a:latin typeface="Gothamnarrow-book" pitchFamily="50" charset="0"/>
              </a:rPr>
              <a:t>Why use </a:t>
            </a:r>
            <a:r>
              <a:rPr lang="en-AU" b="1" noProof="0" dirty="0" err="1">
                <a:solidFill>
                  <a:srgbClr val="990033"/>
                </a:solidFill>
                <a:latin typeface="Gothamnarrow-book" pitchFamily="50" charset="0"/>
              </a:rPr>
              <a:t>Respondus</a:t>
            </a:r>
            <a:r>
              <a:rPr lang="en-AU" b="1" noProof="0" dirty="0">
                <a:solidFill>
                  <a:srgbClr val="990033"/>
                </a:solidFill>
                <a:latin typeface="Gothamnarrow-book" pitchFamily="50" charset="0"/>
              </a:rPr>
              <a:t>?</a:t>
            </a:r>
          </a:p>
        </p:txBody>
      </p:sp>
      <p:sp>
        <p:nvSpPr>
          <p:cNvPr id="220" name="Shape 220"/>
          <p:cNvSpPr/>
          <p:nvPr/>
        </p:nvSpPr>
        <p:spPr>
          <a:xfrm>
            <a:off x="689577" y="1690728"/>
            <a:ext cx="6277280" cy="3517401"/>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9051" tIns="19051" rIns="19051" bIns="19051" numCol="1" anchor="t">
            <a:noAutofit/>
          </a:bodyPr>
          <a:lstStyle/>
          <a:p>
            <a:pPr marL="457200" indent="-457200">
              <a:lnSpc>
                <a:spcPct val="107000"/>
              </a:lnSpc>
              <a:spcAft>
                <a:spcPts val="400"/>
              </a:spcAft>
              <a:buFont typeface="Arial" panose="020B0604020202020204" pitchFamily="34" charset="0"/>
              <a:buChar char="•"/>
            </a:pPr>
            <a:r>
              <a:rPr lang="en-AU" sz="2800" b="0" i="0" dirty="0" err="1">
                <a:solidFill>
                  <a:srgbClr val="2B2627"/>
                </a:solidFill>
                <a:effectLst/>
                <a:latin typeface="GothamNarrow-Book" pitchFamily="50" charset="0"/>
              </a:rPr>
              <a:t>Respondus</a:t>
            </a:r>
            <a:r>
              <a:rPr lang="en-AU" sz="2800" b="0" i="0" dirty="0">
                <a:solidFill>
                  <a:srgbClr val="2B2627"/>
                </a:solidFill>
                <a:effectLst/>
                <a:latin typeface="GothamNarrow-Book" pitchFamily="50" charset="0"/>
              </a:rPr>
              <a:t> is a powerful tool for creating and managing exams that can be printed to paper or published directly to vUWS. </a:t>
            </a:r>
          </a:p>
          <a:p>
            <a:pPr marL="457200" indent="-457200">
              <a:lnSpc>
                <a:spcPct val="107000"/>
              </a:lnSpc>
              <a:spcAft>
                <a:spcPts val="400"/>
              </a:spcAft>
              <a:buFont typeface="Arial" panose="020B0604020202020204" pitchFamily="34" charset="0"/>
              <a:buChar char="•"/>
            </a:pPr>
            <a:r>
              <a:rPr lang="en-AU" sz="2800" b="0" i="0" dirty="0">
                <a:solidFill>
                  <a:srgbClr val="2B2627"/>
                </a:solidFill>
                <a:effectLst/>
                <a:latin typeface="GothamNarrow-Book" pitchFamily="50" charset="0"/>
              </a:rPr>
              <a:t>Exams can be created </a:t>
            </a:r>
            <a:r>
              <a:rPr lang="en-AU" sz="2800" b="1" i="0" dirty="0">
                <a:solidFill>
                  <a:srgbClr val="2B2627"/>
                </a:solidFill>
                <a:effectLst/>
                <a:latin typeface="GothamNarrow-Book" pitchFamily="50" charset="0"/>
              </a:rPr>
              <a:t>offline</a:t>
            </a:r>
            <a:r>
              <a:rPr lang="en-AU" sz="2800" b="0" i="0" dirty="0">
                <a:solidFill>
                  <a:srgbClr val="2B2627"/>
                </a:solidFill>
                <a:effectLst/>
                <a:latin typeface="GothamNarrow-Book" pitchFamily="50" charset="0"/>
              </a:rPr>
              <a:t> using a familiar Windows environment.</a:t>
            </a:r>
          </a:p>
          <a:p>
            <a:pPr marL="457200" indent="-457200">
              <a:lnSpc>
                <a:spcPct val="107000"/>
              </a:lnSpc>
              <a:spcAft>
                <a:spcPts val="400"/>
              </a:spcAft>
              <a:buFont typeface="Arial" panose="020B0604020202020204" pitchFamily="34" charset="0"/>
              <a:buChar char="•"/>
            </a:pPr>
            <a:r>
              <a:rPr lang="en-AU" sz="2800" dirty="0">
                <a:solidFill>
                  <a:srgbClr val="2B2627"/>
                </a:solidFill>
                <a:latin typeface="GothamNarrow-Book" pitchFamily="50" charset="0"/>
                <a:ea typeface="Open Sans" panose="020B0606030504020204" pitchFamily="34" charset="0"/>
                <a:cs typeface="Open Sans" panose="020B0606030504020204" pitchFamily="34" charset="0"/>
              </a:rPr>
              <a:t>Can import existing questions from </a:t>
            </a:r>
            <a:r>
              <a:rPr lang="en-AU" sz="2800" dirty="0" err="1">
                <a:solidFill>
                  <a:srgbClr val="2B2627"/>
                </a:solidFill>
                <a:latin typeface="GothamNarrow-Book" pitchFamily="50" charset="0"/>
                <a:ea typeface="Open Sans" panose="020B0606030504020204" pitchFamily="34" charset="0"/>
                <a:cs typeface="Open Sans" panose="020B0606030504020204" pitchFamily="34" charset="0"/>
              </a:rPr>
              <a:t>Respondus</a:t>
            </a:r>
            <a:r>
              <a:rPr lang="en-AU" sz="2800" dirty="0">
                <a:solidFill>
                  <a:srgbClr val="2B2627"/>
                </a:solidFill>
                <a:latin typeface="GothamNarrow-Book" pitchFamily="50" charset="0"/>
                <a:ea typeface="Open Sans" panose="020B0606030504020204" pitchFamily="34" charset="0"/>
                <a:cs typeface="Open Sans" panose="020B0606030504020204" pitchFamily="34" charset="0"/>
              </a:rPr>
              <a:t> into new pools</a:t>
            </a:r>
            <a:endParaRPr lang="en-AU" sz="2800" dirty="0">
              <a:solidFill>
                <a:srgbClr val="000000"/>
              </a:solidFill>
              <a:latin typeface="Gothamnarrow-book" pitchFamily="50" charset="0"/>
              <a:ea typeface="Open Sans" panose="020B0606030504020204" pitchFamily="34" charset="0"/>
              <a:cs typeface="Open Sans" panose="020B0606030504020204" pitchFamily="34" charset="0"/>
            </a:endParaRPr>
          </a:p>
          <a:p>
            <a:pPr>
              <a:lnSpc>
                <a:spcPct val="107000"/>
              </a:lnSpc>
              <a:spcAft>
                <a:spcPts val="400"/>
              </a:spcAft>
            </a:pPr>
            <a:endParaRPr lang="en-AU" sz="2400" dirty="0">
              <a:solidFill>
                <a:srgbClr val="000000"/>
              </a:solidFill>
              <a:latin typeface="Gothamnarrow-book" pitchFamily="50" charset="0"/>
              <a:ea typeface="Open Sans" panose="020B0606030504020204" pitchFamily="34" charset="0"/>
              <a:cs typeface="Open Sans" panose="020B0606030504020204" pitchFamily="34" charset="0"/>
            </a:endParaRPr>
          </a:p>
          <a:p>
            <a:pPr>
              <a:lnSpc>
                <a:spcPct val="107000"/>
              </a:lnSpc>
              <a:spcAft>
                <a:spcPts val="400"/>
              </a:spcAft>
            </a:pPr>
            <a:r>
              <a:rPr lang="en-AU" sz="2400" dirty="0">
                <a:solidFill>
                  <a:srgbClr val="000000"/>
                </a:solidFill>
                <a:latin typeface="Gothamnarrow-book" pitchFamily="50" charset="0"/>
                <a:ea typeface="Open Sans" panose="020B0606030504020204" pitchFamily="34" charset="0"/>
                <a:cs typeface="Open Sans" panose="020B0606030504020204" pitchFamily="34" charset="0"/>
              </a:rPr>
              <a:t>More information can be found on The Hub</a:t>
            </a:r>
          </a:p>
          <a:p>
            <a:pPr marL="571500" indent="-571500">
              <a:lnSpc>
                <a:spcPct val="107000"/>
              </a:lnSpc>
              <a:spcAft>
                <a:spcPts val="400"/>
              </a:spcAft>
              <a:buFont typeface="Arial" panose="020B0604020202020204" pitchFamily="34" charset="0"/>
              <a:buChar char="•"/>
            </a:pPr>
            <a:endParaRPr lang="en-AU" sz="3600" dirty="0">
              <a:solidFill>
                <a:srgbClr val="000000"/>
              </a:solidFill>
              <a:latin typeface="Gothamnarrow-book" pitchFamily="50" charset="0"/>
              <a:ea typeface="Open Sans" panose="020B0606030504020204" pitchFamily="34" charset="0"/>
              <a:cs typeface="Open Sans" panose="020B0606030504020204" pitchFamily="34" charset="0"/>
            </a:endParaRPr>
          </a:p>
          <a:p>
            <a:pPr defTabSz="412740" hangingPunct="0">
              <a:spcAft>
                <a:spcPts val="300"/>
              </a:spcAft>
              <a:defRPr/>
            </a:pPr>
            <a:endParaRPr lang="en-AU"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defTabSz="412740" hangingPunct="0">
              <a:spcAft>
                <a:spcPts val="300"/>
              </a:spcAft>
              <a:defRPr/>
            </a:pPr>
            <a:br>
              <a:rPr lang="en-AU" sz="2800" b="1" kern="0" dirty="0">
                <a:solidFill>
                  <a:srgbClr val="000000">
                    <a:lumMod val="75000"/>
                    <a:lumOff val="25000"/>
                  </a:srgbClr>
                </a:solidFill>
                <a:sym typeface="Avenir Book"/>
              </a:rPr>
            </a:br>
            <a:endParaRPr lang="en-AU" sz="2000" kern="0" dirty="0">
              <a:solidFill>
                <a:srgbClr val="000000">
                  <a:lumMod val="75000"/>
                  <a:lumOff val="25000"/>
                </a:srgbClr>
              </a:solidFill>
              <a:sym typeface="Avenir Book"/>
            </a:endParaRPr>
          </a:p>
        </p:txBody>
      </p:sp>
      <p:pic>
        <p:nvPicPr>
          <p:cNvPr id="1026" name="Picture 2" descr="UBC Respondus Quiz Instructor Guide | Learning Technology Hub">
            <a:extLst>
              <a:ext uri="{FF2B5EF4-FFF2-40B4-BE49-F238E27FC236}">
                <a16:creationId xmlns:a16="http://schemas.microsoft.com/office/drawing/2014/main" id="{4292182D-3900-1220-D974-6F1F1D1C4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699" y="1857829"/>
            <a:ext cx="3996871" cy="39968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340120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txBox="1">
            <a:spLocks/>
          </p:cNvSpPr>
          <p:nvPr/>
        </p:nvSpPr>
        <p:spPr>
          <a:xfrm>
            <a:off x="0" y="-607674"/>
            <a:ext cx="4416137" cy="399856"/>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mj-lt"/>
                <a:ea typeface="Bebas"/>
                <a:cs typeface="Bebas"/>
                <a:sym typeface="Bebas"/>
              </a:defRPr>
            </a:lvl1pPr>
            <a:lvl2pPr marL="0" marR="0" indent="2286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2pPr>
            <a:lvl3pPr marL="0" marR="0" indent="4572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3pPr>
            <a:lvl4pPr marL="0" marR="0" indent="6858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4pPr>
            <a:lvl5pPr marL="0" marR="0" indent="9144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5pPr>
            <a:lvl6pPr marL="0" marR="0" indent="11430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6pPr>
            <a:lvl7pPr marL="0" marR="0" indent="13716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7pPr>
            <a:lvl8pPr marL="0" marR="0" indent="16002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8pPr>
            <a:lvl9pPr marL="0" marR="0" indent="18288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9pPr>
          </a:lstStyle>
          <a:p>
            <a:pPr algn="ctr" defTabSz="412750">
              <a:defRPr/>
            </a:pPr>
            <a:r>
              <a:rPr lang="en-AU" sz="1800" kern="0" dirty="0">
                <a:solidFill>
                  <a:srgbClr val="990033"/>
                </a:solidFill>
                <a:latin typeface="Open Sans Semibold"/>
              </a:rPr>
              <a:t>Respondus Versus… </a:t>
            </a:r>
          </a:p>
        </p:txBody>
      </p:sp>
      <p:graphicFrame>
        <p:nvGraphicFramePr>
          <p:cNvPr id="2" name="Table 4">
            <a:extLst>
              <a:ext uri="{FF2B5EF4-FFF2-40B4-BE49-F238E27FC236}">
                <a16:creationId xmlns:a16="http://schemas.microsoft.com/office/drawing/2014/main" id="{6A82A648-6EBC-4A93-9CF9-E7A21D9F8246}"/>
              </a:ext>
            </a:extLst>
          </p:cNvPr>
          <p:cNvGraphicFramePr>
            <a:graphicFrameLocks noGrp="1"/>
          </p:cNvGraphicFramePr>
          <p:nvPr>
            <p:extLst>
              <p:ext uri="{D42A27DB-BD31-4B8C-83A1-F6EECF244321}">
                <p14:modId xmlns:p14="http://schemas.microsoft.com/office/powerpoint/2010/main" val="713966283"/>
              </p:ext>
            </p:extLst>
          </p:nvPr>
        </p:nvGraphicFramePr>
        <p:xfrm>
          <a:off x="280219" y="250723"/>
          <a:ext cx="11636174" cy="6448569"/>
        </p:xfrm>
        <a:graphic>
          <a:graphicData uri="http://schemas.openxmlformats.org/drawingml/2006/table">
            <a:tbl>
              <a:tblPr firstRow="1" bandRow="1">
                <a:tableStyleId>{5940675A-B579-460E-94D1-54222C63F5DA}</a:tableStyleId>
              </a:tblPr>
              <a:tblGrid>
                <a:gridCol w="4055807">
                  <a:extLst>
                    <a:ext uri="{9D8B030D-6E8A-4147-A177-3AD203B41FA5}">
                      <a16:colId xmlns:a16="http://schemas.microsoft.com/office/drawing/2014/main" val="3514506059"/>
                    </a:ext>
                  </a:extLst>
                </a:gridCol>
                <a:gridCol w="3937819">
                  <a:extLst>
                    <a:ext uri="{9D8B030D-6E8A-4147-A177-3AD203B41FA5}">
                      <a16:colId xmlns:a16="http://schemas.microsoft.com/office/drawing/2014/main" val="1814052313"/>
                    </a:ext>
                  </a:extLst>
                </a:gridCol>
                <a:gridCol w="3642548">
                  <a:extLst>
                    <a:ext uri="{9D8B030D-6E8A-4147-A177-3AD203B41FA5}">
                      <a16:colId xmlns:a16="http://schemas.microsoft.com/office/drawing/2014/main" val="1552196760"/>
                    </a:ext>
                  </a:extLst>
                </a:gridCol>
              </a:tblGrid>
              <a:tr h="549288">
                <a:tc>
                  <a:txBody>
                    <a:bodyPr/>
                    <a:lstStyle/>
                    <a:p>
                      <a:r>
                        <a:rPr lang="en-AU" sz="2000" b="1" i="0" u="none" strike="noStrike" cap="none" spc="0" baseline="0" dirty="0">
                          <a:ln>
                            <a:noFill/>
                          </a:ln>
                          <a:solidFill>
                            <a:schemeClr val="bg1"/>
                          </a:solidFill>
                          <a:uFillTx/>
                          <a:latin typeface="+mn-lt"/>
                          <a:ea typeface="+mn-ea"/>
                          <a:cs typeface="+mn-cs"/>
                          <a:sym typeface="Bebas"/>
                        </a:rPr>
                        <a:t>Respondus 4</a:t>
                      </a:r>
                    </a:p>
                  </a:txBody>
                  <a:tcPr marL="74168" marR="74168" marT="37084" marB="37084"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solidFill>
                      <a:srgbClr val="990033"/>
                    </a:solidFill>
                  </a:tcPr>
                </a:tc>
                <a:tc>
                  <a:txBody>
                    <a:bodyPr/>
                    <a:lstStyle/>
                    <a:p>
                      <a:r>
                        <a:rPr lang="en-AU" sz="2000" b="1" i="0" u="none" strike="noStrike" cap="none" spc="0" baseline="0" dirty="0">
                          <a:ln>
                            <a:noFill/>
                          </a:ln>
                          <a:solidFill>
                            <a:schemeClr val="bg1"/>
                          </a:solidFill>
                          <a:uFillTx/>
                          <a:latin typeface="+mn-lt"/>
                          <a:ea typeface="+mn-ea"/>
                          <a:cs typeface="+mn-cs"/>
                          <a:sym typeface="Bebas"/>
                        </a:rPr>
                        <a:t>Excel Spreadsheet </a:t>
                      </a:r>
                    </a:p>
                  </a:txBody>
                  <a:tcPr marL="74168" marR="74168" marT="37084" marB="37084"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solidFill>
                      <a:srgbClr val="990033"/>
                    </a:solidFill>
                  </a:tcPr>
                </a:tc>
                <a:tc>
                  <a:txBody>
                    <a:bodyPr/>
                    <a:lstStyle/>
                    <a:p>
                      <a:pPr marL="86995"/>
                      <a:r>
                        <a:rPr lang="en-AU" sz="2000" b="1" i="0" u="none" strike="noStrike" cap="none" spc="0" baseline="0" dirty="0">
                          <a:ln>
                            <a:noFill/>
                          </a:ln>
                          <a:solidFill>
                            <a:schemeClr val="bg1"/>
                          </a:solidFill>
                          <a:uFillTx/>
                          <a:latin typeface="+mn-lt"/>
                          <a:ea typeface="+mn-ea"/>
                          <a:cs typeface="+mn-cs"/>
                          <a:sym typeface="Bebas"/>
                        </a:rPr>
                        <a:t>Quiz generator: </a:t>
                      </a:r>
                      <a:endParaRPr lang="en-AU" sz="2000" b="1" i="0" u="none" strike="noStrike" cap="none" spc="0" baseline="0" dirty="0">
                        <a:ln>
                          <a:noFill/>
                        </a:ln>
                        <a:solidFill>
                          <a:schemeClr val="bg1"/>
                        </a:solidFill>
                        <a:uFillTx/>
                        <a:latin typeface="+mn-lt"/>
                        <a:ea typeface="+mn-ea"/>
                        <a:cs typeface="+mn-cs"/>
                        <a:sym typeface="Bebas"/>
                        <a:hlinkClick r:id="rId3">
                          <a:extLst>
                            <a:ext uri="{A12FA001-AC4F-418D-AE19-62706E023703}">
                              <ahyp:hlinkClr xmlns:ahyp="http://schemas.microsoft.com/office/drawing/2018/hyperlinkcolor" val="tx"/>
                            </a:ext>
                          </a:extLst>
                        </a:hlinkClick>
                      </a:endParaRPr>
                    </a:p>
                    <a:p>
                      <a:pPr marL="86995"/>
                      <a:r>
                        <a:rPr lang="en-AU" sz="900" u="sng" dirty="0">
                          <a:solidFill>
                            <a:schemeClr val="bg1"/>
                          </a:solidFill>
                          <a:effectLst/>
                          <a:hlinkClick r:id="rId3">
                            <a:extLst>
                              <a:ext uri="{A12FA001-AC4F-418D-AE19-62706E023703}">
                                <ahyp:hlinkClr xmlns:ahyp="http://schemas.microsoft.com/office/drawing/2018/hyperlinkcolor" val="tx"/>
                              </a:ext>
                            </a:extLst>
                          </a:hlinkClick>
                        </a:rPr>
                        <a:t>https://lf.westernsydney.edu.au/quiz/</a:t>
                      </a:r>
                      <a:endParaRPr lang="en-AU" sz="900" dirty="0">
                        <a:solidFill>
                          <a:schemeClr val="bg1"/>
                        </a:solidFill>
                        <a:effectLst/>
                        <a:latin typeface="Calibri" panose="020F0502020204030204" pitchFamily="34" charset="0"/>
                        <a:ea typeface="Calibri" panose="020F0502020204030204" pitchFamily="34" charset="0"/>
                      </a:endParaRPr>
                    </a:p>
                  </a:txBody>
                  <a:tcPr marL="0" marR="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solidFill>
                      <a:srgbClr val="990033"/>
                    </a:solidFill>
                  </a:tcPr>
                </a:tc>
                <a:extLst>
                  <a:ext uri="{0D108BD9-81ED-4DB2-BD59-A6C34878D82A}">
                    <a16:rowId xmlns:a16="http://schemas.microsoft.com/office/drawing/2014/main" val="647950777"/>
                  </a:ext>
                </a:extLst>
              </a:tr>
              <a:tr h="369710">
                <a:tc>
                  <a:txBody>
                    <a:bodyPr/>
                    <a:lstStyle/>
                    <a:p>
                      <a:pPr marL="185738" indent="0" algn="ctr"/>
                      <a:r>
                        <a:rPr lang="en-AU" sz="2000" b="1" i="0" u="none" strike="noStrike" cap="none" spc="0" baseline="0" dirty="0">
                          <a:ln>
                            <a:noFill/>
                          </a:ln>
                          <a:solidFill>
                            <a:schemeClr val="tx1">
                              <a:lumMod val="75000"/>
                              <a:lumOff val="25000"/>
                            </a:schemeClr>
                          </a:solidFill>
                          <a:highlight>
                            <a:srgbClr val="FFFF00"/>
                          </a:highlight>
                          <a:uFillTx/>
                          <a:latin typeface="+mn-lt"/>
                          <a:ea typeface="+mn-ea"/>
                          <a:cs typeface="+mn-cs"/>
                          <a:sym typeface="Avenir Book"/>
                        </a:rPr>
                        <a:t>PC </a:t>
                      </a:r>
                      <a:r>
                        <a:rPr lang="en-AU" sz="2000" b="1" i="0" u="sng" strike="noStrike" cap="none" spc="0" baseline="0" dirty="0">
                          <a:ln>
                            <a:noFill/>
                          </a:ln>
                          <a:solidFill>
                            <a:schemeClr val="tx1">
                              <a:lumMod val="75000"/>
                              <a:lumOff val="25000"/>
                            </a:schemeClr>
                          </a:solidFill>
                          <a:highlight>
                            <a:srgbClr val="FFFF00"/>
                          </a:highlight>
                          <a:uFillTx/>
                          <a:latin typeface="+mn-lt"/>
                          <a:ea typeface="+mn-ea"/>
                          <a:cs typeface="+mn-cs"/>
                          <a:sym typeface="Avenir Book"/>
                        </a:rPr>
                        <a:t>user only</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5738" indent="0" algn="ctr"/>
                      <a:r>
                        <a:rPr lang="en-AU" sz="2000" b="1" i="0" u="none" strike="noStrike" cap="none" spc="0" baseline="0" dirty="0">
                          <a:ln>
                            <a:noFill/>
                          </a:ln>
                          <a:solidFill>
                            <a:schemeClr val="tx1">
                              <a:lumMod val="75000"/>
                              <a:lumOff val="25000"/>
                            </a:schemeClr>
                          </a:solidFill>
                          <a:uFillTx/>
                          <a:latin typeface="+mn-lt"/>
                          <a:ea typeface="+mn-ea"/>
                          <a:cs typeface="+mn-cs"/>
                          <a:sym typeface="Bebas"/>
                        </a:rPr>
                        <a:t>PC or Mac</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2000" b="1" i="0" u="none" strike="noStrike" cap="none" spc="0" baseline="0" dirty="0">
                          <a:ln>
                            <a:noFill/>
                          </a:ln>
                          <a:solidFill>
                            <a:schemeClr val="tx1">
                              <a:lumMod val="75000"/>
                              <a:lumOff val="25000"/>
                            </a:schemeClr>
                          </a:solidFill>
                          <a:uFillTx/>
                          <a:latin typeface="+mn-lt"/>
                          <a:ea typeface="+mn-ea"/>
                          <a:cs typeface="+mn-cs"/>
                          <a:sym typeface="Bebas"/>
                        </a:rPr>
                        <a:t>PC or Mac</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6746084"/>
                  </a:ext>
                </a:extLst>
              </a:tr>
              <a:tr h="369710">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Avenir Book"/>
                        </a:rPr>
                        <a:t>Download app on desktop</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Microsoft Excel file</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In-Browser</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779871"/>
                  </a:ext>
                </a:extLst>
              </a:tr>
              <a:tr h="1012683">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From within Respondus you get access to multiplied pools from desktop</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 Have to open multiple files</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Generated on file at a time</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3114849"/>
                  </a:ext>
                </a:extLst>
              </a:tr>
              <a:tr h="1012683">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You can import from a pool within Respondus, Word, CSV file, text file or vUWS</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Copy and past from another location into the file</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Copy and paste from another location into the Browser</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4265712"/>
                  </a:ext>
                </a:extLst>
              </a:tr>
              <a:tr h="691196">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You can export to vUWS, Zip file, Word Documents </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5738" marR="0" lvl="0" indent="0" algn="l" defTabSz="825500" rtl="0" eaLnBrk="1" fontAlgn="auto" latinLnBrk="0" hangingPunct="1">
                        <a:lnSpc>
                          <a:spcPct val="100000"/>
                        </a:lnSpc>
                        <a:spcBef>
                          <a:spcPts val="0"/>
                        </a:spcBef>
                        <a:spcAft>
                          <a:spcPts val="0"/>
                        </a:spcAft>
                        <a:buClrTx/>
                        <a:buSzTx/>
                        <a:buFontTx/>
                        <a:buNone/>
                        <a:tabLst/>
                        <a:defRPr/>
                      </a:pPr>
                      <a:r>
                        <a:rPr lang="en-AU" sz="1800" b="0" i="0" u="none" strike="noStrike" cap="none" spc="0" baseline="0" dirty="0">
                          <a:ln>
                            <a:noFill/>
                          </a:ln>
                          <a:solidFill>
                            <a:schemeClr val="tx1">
                              <a:lumMod val="75000"/>
                              <a:lumOff val="25000"/>
                            </a:schemeClr>
                          </a:solidFill>
                          <a:uFillTx/>
                          <a:latin typeface="+mn-lt"/>
                          <a:ea typeface="+mn-ea"/>
                          <a:cs typeface="+mn-cs"/>
                          <a:sym typeface="Bebas"/>
                        </a:rPr>
                        <a:t>You can export as Text delaminated file.</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You can export as a Zipped file.</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6276567"/>
                  </a:ext>
                </a:extLst>
              </a:tr>
              <a:tr h="691196">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Large range of text formatting options (bullets etc.)</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 Basic text formatting options</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Basic text formatting options</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63243"/>
                  </a:ext>
                </a:extLst>
              </a:tr>
              <a:tr h="1012683">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Add images/video/audio</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 would have to be done individually in each question in vUWS after uploading</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 would have to be done individually in each question in vUWS after uploading</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5672062"/>
                  </a:ext>
                </a:extLst>
              </a:tr>
              <a:tr h="369710">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Preview before uploading </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55372"/>
                  </a:ext>
                </a:extLst>
              </a:tr>
              <a:tr h="369710">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Merge Pools</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5889166"/>
                  </a:ext>
                </a:extLst>
              </a:tr>
            </a:tbl>
          </a:graphicData>
        </a:graphic>
      </p:graphicFrame>
    </p:spTree>
    <p:extLst>
      <p:ext uri="{BB962C8B-B14F-4D97-AF65-F5344CB8AC3E}">
        <p14:creationId xmlns:p14="http://schemas.microsoft.com/office/powerpoint/2010/main" val="150547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dirty="0">
                <a:solidFill>
                  <a:srgbClr val="990033"/>
                </a:solidFill>
                <a:latin typeface="GothamNarrow-Book" pitchFamily="50" charset="0"/>
              </a:rPr>
              <a:t>Find Respondus 4 in vUWS.</a:t>
            </a:r>
            <a:endParaRPr lang="en-AU" dirty="0">
              <a:solidFill>
                <a:srgbClr val="990033"/>
              </a:solidFill>
              <a:latin typeface="GothamNarrow-Book" pitchFamily="50" charset="0"/>
            </a:endParaRPr>
          </a:p>
        </p:txBody>
      </p:sp>
      <p:pic>
        <p:nvPicPr>
          <p:cNvPr id="4" name="Picture 3">
            <a:extLst>
              <a:ext uri="{FF2B5EF4-FFF2-40B4-BE49-F238E27FC236}">
                <a16:creationId xmlns:a16="http://schemas.microsoft.com/office/drawing/2014/main" id="{80CA9569-32C9-43BA-BB44-B81A3CB58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9" y="1383673"/>
            <a:ext cx="10784581" cy="1108804"/>
          </a:xfrm>
          <a:prstGeom prst="rect">
            <a:avLst/>
          </a:prstGeom>
        </p:spPr>
      </p:pic>
      <p:sp>
        <p:nvSpPr>
          <p:cNvPr id="10" name="TextBox 9">
            <a:extLst>
              <a:ext uri="{FF2B5EF4-FFF2-40B4-BE49-F238E27FC236}">
                <a16:creationId xmlns:a16="http://schemas.microsoft.com/office/drawing/2014/main" id="{8266C38C-03F8-0CFC-8C3C-1367B34BE520}"/>
              </a:ext>
            </a:extLst>
          </p:cNvPr>
          <p:cNvSpPr txBox="1"/>
          <p:nvPr/>
        </p:nvSpPr>
        <p:spPr>
          <a:xfrm>
            <a:off x="521209" y="2639961"/>
            <a:ext cx="3748296" cy="3323987"/>
          </a:xfrm>
          <a:prstGeom prst="rect">
            <a:avLst/>
          </a:prstGeom>
          <a:noFill/>
        </p:spPr>
        <p:txBody>
          <a:bodyPr wrap="square" rtlCol="0">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noProof="0" dirty="0">
                <a:solidFill>
                  <a:srgbClr val="3A3537"/>
                </a:solidFill>
                <a:latin typeface="GothamNarrow-Book" pitchFamily="50" charset="0"/>
                <a:ea typeface="Open Sans" panose="020B0606030504020204" pitchFamily="34" charset="0"/>
                <a:cs typeface="Open Sans" panose="020B0606030504020204" pitchFamily="34" charset="0"/>
              </a:rPr>
              <a:t>Login into vUWS</a:t>
            </a:r>
          </a:p>
          <a:p>
            <a:pPr marR="0" lvl="0" algn="l" defTabSz="685800" rtl="0" eaLnBrk="1" fontAlgn="auto" latinLnBrk="0" hangingPunct="1">
              <a:lnSpc>
                <a:spcPct val="100000"/>
              </a:lnSpc>
              <a:spcBef>
                <a:spcPts val="0"/>
              </a:spcBef>
              <a:spcAft>
                <a:spcPts val="0"/>
              </a:spcAft>
              <a:buClrTx/>
              <a:buSzTx/>
              <a:tabLst/>
              <a:defRPr/>
            </a:pPr>
            <a:endParaRPr lang="en-US" sz="2400" b="0" noProof="0" dirty="0">
              <a:solidFill>
                <a:srgbClr val="3A3537"/>
              </a:solidFill>
              <a:latin typeface="GothamNarrow-Book" pitchFamily="50" charset="0"/>
              <a:ea typeface="Open Sans" panose="020B0606030504020204" pitchFamily="34" charset="0"/>
              <a:cs typeface="Open Sans" panose="020B060603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noProof="0" dirty="0">
                <a:solidFill>
                  <a:srgbClr val="3A3537"/>
                </a:solidFill>
                <a:latin typeface="GothamNarrow-Book" pitchFamily="50" charset="0"/>
                <a:ea typeface="Open Sans" panose="020B0606030504020204" pitchFamily="34" charset="0"/>
                <a:cs typeface="Open Sans" panose="020B0606030504020204" pitchFamily="34" charset="0"/>
              </a:rPr>
              <a:t>Select </a:t>
            </a:r>
            <a:r>
              <a:rPr lang="en-US" sz="2400" b="1" noProof="0" dirty="0">
                <a:solidFill>
                  <a:srgbClr val="3A3537"/>
                </a:solidFill>
                <a:latin typeface="GothamNarrow-Book" pitchFamily="50" charset="0"/>
                <a:ea typeface="Open Sans" panose="020B0606030504020204" pitchFamily="34" charset="0"/>
                <a:cs typeface="Open Sans" panose="020B0606030504020204" pitchFamily="34" charset="0"/>
              </a:rPr>
              <a:t>Staff Support </a:t>
            </a:r>
            <a:r>
              <a:rPr lang="en-US" sz="2400" b="0" noProof="0" dirty="0">
                <a:solidFill>
                  <a:srgbClr val="3A3537"/>
                </a:solidFill>
                <a:latin typeface="GothamNarrow-Book" pitchFamily="50" charset="0"/>
                <a:ea typeface="Open Sans" panose="020B0606030504020204" pitchFamily="34" charset="0"/>
                <a:cs typeface="Open Sans" panose="020B0606030504020204" pitchFamily="34" charset="0"/>
              </a:rPr>
              <a:t>from the top right menu</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noProof="0" dirty="0">
              <a:solidFill>
                <a:srgbClr val="3A3537"/>
              </a:solidFill>
              <a:latin typeface="GothamNarrow-Book" pitchFamily="50" charset="0"/>
              <a:ea typeface="Open Sans" panose="020B0606030504020204" pitchFamily="34" charset="0"/>
              <a:cs typeface="Open Sans" panose="020B060603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noProof="0" dirty="0">
                <a:solidFill>
                  <a:srgbClr val="3A3537"/>
                </a:solidFill>
                <a:latin typeface="GothamNarrow-Book" pitchFamily="50" charset="0"/>
                <a:ea typeface="Open Sans" panose="020B0606030504020204" pitchFamily="34" charset="0"/>
                <a:cs typeface="Open Sans" panose="020B0606030504020204" pitchFamily="34" charset="0"/>
              </a:rPr>
              <a:t>Centre panel, you will find the </a:t>
            </a:r>
            <a:r>
              <a:rPr lang="en-US" sz="2400" b="1" noProof="0" dirty="0">
                <a:solidFill>
                  <a:srgbClr val="3A3537"/>
                </a:solidFill>
                <a:latin typeface="GothamNarrow-Book" pitchFamily="50" charset="0"/>
                <a:ea typeface="Open Sans" panose="020B0606030504020204" pitchFamily="34" charset="0"/>
                <a:cs typeface="Open Sans" panose="020B0606030504020204" pitchFamily="34" charset="0"/>
              </a:rPr>
              <a:t>download link </a:t>
            </a:r>
            <a:r>
              <a:rPr lang="en-US" sz="2400" b="0" noProof="0" dirty="0">
                <a:solidFill>
                  <a:srgbClr val="3A3537"/>
                </a:solidFill>
                <a:latin typeface="GothamNarrow-Book" pitchFamily="50" charset="0"/>
                <a:ea typeface="Open Sans" panose="020B0606030504020204" pitchFamily="34" charset="0"/>
                <a:cs typeface="Open Sans" panose="020B0606030504020204" pitchFamily="34" charset="0"/>
              </a:rPr>
              <a:t>for Respondus 4.</a:t>
            </a:r>
          </a:p>
          <a:p>
            <a:endParaRPr lang="en-AU" dirty="0"/>
          </a:p>
        </p:txBody>
      </p:sp>
      <p:pic>
        <p:nvPicPr>
          <p:cNvPr id="9" name="Picture 8" descr="Graphical user interface, text, application, website&#10;&#10;Description automatically generated">
            <a:extLst>
              <a:ext uri="{FF2B5EF4-FFF2-40B4-BE49-F238E27FC236}">
                <a16:creationId xmlns:a16="http://schemas.microsoft.com/office/drawing/2014/main" id="{70523F6F-245C-A51B-938B-676793631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2346" y="2492477"/>
            <a:ext cx="8003539" cy="3651561"/>
          </a:xfrm>
          <a:prstGeom prst="rect">
            <a:avLst/>
          </a:prstGeom>
        </p:spPr>
      </p:pic>
    </p:spTree>
    <p:extLst>
      <p:ext uri="{BB962C8B-B14F-4D97-AF65-F5344CB8AC3E}">
        <p14:creationId xmlns:p14="http://schemas.microsoft.com/office/powerpoint/2010/main" val="257671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dirty="0">
                <a:solidFill>
                  <a:srgbClr val="990033"/>
                </a:solidFill>
                <a:latin typeface="GothamNarrow-Book" pitchFamily="50" charset="0"/>
              </a:rPr>
              <a:t>Respondus 4 license info</a:t>
            </a:r>
            <a:endParaRPr lang="en-AU" dirty="0">
              <a:solidFill>
                <a:srgbClr val="990033"/>
              </a:solidFill>
              <a:latin typeface="GothamNarrow-Book" pitchFamily="50" charset="0"/>
            </a:endParaRPr>
          </a:p>
        </p:txBody>
      </p:sp>
      <p:sp>
        <p:nvSpPr>
          <p:cNvPr id="6" name="TextBox 5">
            <a:extLst>
              <a:ext uri="{FF2B5EF4-FFF2-40B4-BE49-F238E27FC236}">
                <a16:creationId xmlns:a16="http://schemas.microsoft.com/office/drawing/2014/main" id="{4AA8C7AE-173F-F264-F470-315DAB68F00F}"/>
              </a:ext>
            </a:extLst>
          </p:cNvPr>
          <p:cNvSpPr txBox="1"/>
          <p:nvPr/>
        </p:nvSpPr>
        <p:spPr>
          <a:xfrm>
            <a:off x="680500" y="1993808"/>
            <a:ext cx="4788210" cy="4431983"/>
          </a:xfrm>
          <a:prstGeom prst="rect">
            <a:avLst/>
          </a:prstGeom>
          <a:noFill/>
        </p:spPr>
        <p:txBody>
          <a:bodyPr wrap="square" rtlCol="0">
            <a:spAutoFit/>
          </a:bodyPr>
          <a:lstStyle/>
          <a:p>
            <a:r>
              <a:rPr lang="en-US" sz="2400" b="0" noProof="0" dirty="0">
                <a:solidFill>
                  <a:srgbClr val="3A3537"/>
                </a:solidFill>
                <a:latin typeface="GothamNarrow-Book" pitchFamily="50" charset="0"/>
                <a:ea typeface="Open Sans" panose="020B0606030504020204" pitchFamily="34" charset="0"/>
                <a:cs typeface="Open Sans" panose="020B0606030504020204" pitchFamily="34" charset="0"/>
              </a:rPr>
              <a:t>When you open Respondus 4 for the first time, you will be asked for the license detail. </a:t>
            </a:r>
          </a:p>
          <a:p>
            <a:endParaRPr lang="en-US" sz="2400" dirty="0">
              <a:solidFill>
                <a:srgbClr val="3A3537"/>
              </a:solidFill>
              <a:latin typeface="GothamNarrow-Book" pitchFamily="50" charset="0"/>
              <a:ea typeface="Open Sans" panose="020B0606030504020204" pitchFamily="34" charset="0"/>
              <a:cs typeface="Open Sans" panose="020B0606030504020204" pitchFamily="34" charset="0"/>
            </a:endParaRPr>
          </a:p>
          <a:p>
            <a:r>
              <a:rPr lang="en-US" sz="2400" b="0" noProof="0" dirty="0">
                <a:solidFill>
                  <a:srgbClr val="3A3537"/>
                </a:solidFill>
                <a:latin typeface="GothamNarrow-Book" pitchFamily="50" charset="0"/>
                <a:ea typeface="Open Sans" panose="020B0606030504020204" pitchFamily="34" charset="0"/>
                <a:cs typeface="Open Sans" panose="020B0606030504020204" pitchFamily="34" charset="0"/>
              </a:rPr>
              <a:t>You will find them just under the download link. </a:t>
            </a:r>
          </a:p>
          <a:p>
            <a:endParaRPr lang="en-US" sz="2400" dirty="0">
              <a:solidFill>
                <a:srgbClr val="3A3537"/>
              </a:solidFill>
              <a:latin typeface="GothamNarrow-Book" pitchFamily="50" charset="0"/>
              <a:ea typeface="Open Sans" panose="020B0606030504020204" pitchFamily="34" charset="0"/>
              <a:cs typeface="Open Sans" panose="020B0606030504020204" pitchFamily="34" charset="0"/>
            </a:endParaRPr>
          </a:p>
          <a:p>
            <a:r>
              <a:rPr lang="en-US" sz="2400" b="0" noProof="0" dirty="0">
                <a:solidFill>
                  <a:srgbClr val="3A3537"/>
                </a:solidFill>
                <a:latin typeface="GothamNarrow-Book" pitchFamily="50" charset="0"/>
                <a:ea typeface="Open Sans" panose="020B0606030504020204" pitchFamily="34" charset="0"/>
                <a:cs typeface="Open Sans" panose="020B0606030504020204" pitchFamily="34" charset="0"/>
              </a:rPr>
              <a:t>ITDS will also add a note with any instructions you may need to do before or after updating the license.</a:t>
            </a:r>
          </a:p>
          <a:p>
            <a:endParaRPr lang="en-AU" dirty="0"/>
          </a:p>
        </p:txBody>
      </p:sp>
      <p:pic>
        <p:nvPicPr>
          <p:cNvPr id="4" name="Picture 3" descr="Graphical user interface, text, application&#10;&#10;Description automatically generated">
            <a:extLst>
              <a:ext uri="{FF2B5EF4-FFF2-40B4-BE49-F238E27FC236}">
                <a16:creationId xmlns:a16="http://schemas.microsoft.com/office/drawing/2014/main" id="{63EA2478-8A5F-576F-7D54-FB8DD9C25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10" y="1663957"/>
            <a:ext cx="6511119" cy="4745987"/>
          </a:xfrm>
          <a:prstGeom prst="rect">
            <a:avLst/>
          </a:prstGeom>
        </p:spPr>
      </p:pic>
    </p:spTree>
    <p:extLst>
      <p:ext uri="{BB962C8B-B14F-4D97-AF65-F5344CB8AC3E}">
        <p14:creationId xmlns:p14="http://schemas.microsoft.com/office/powerpoint/2010/main" val="134605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dirty="0">
                <a:solidFill>
                  <a:srgbClr val="990033"/>
                </a:solidFill>
                <a:latin typeface="GothamNarrow-Book" pitchFamily="50" charset="0"/>
              </a:rPr>
              <a:t>Downloading </a:t>
            </a:r>
            <a:r>
              <a:rPr lang="en-US" dirty="0" err="1">
                <a:solidFill>
                  <a:srgbClr val="990033"/>
                </a:solidFill>
                <a:latin typeface="GothamNarrow-Book" pitchFamily="50" charset="0"/>
              </a:rPr>
              <a:t>Respondus</a:t>
            </a:r>
            <a:endParaRPr lang="en-AU" dirty="0">
              <a:solidFill>
                <a:srgbClr val="990033"/>
              </a:solidFill>
              <a:latin typeface="GothamNarrow-Book" pitchFamily="50" charset="0"/>
            </a:endParaRPr>
          </a:p>
        </p:txBody>
      </p:sp>
      <p:pic>
        <p:nvPicPr>
          <p:cNvPr id="5" name="Picture 4" descr="Graphical user interface, text, application, website&#10;&#10;Description automatically generated">
            <a:extLst>
              <a:ext uri="{FF2B5EF4-FFF2-40B4-BE49-F238E27FC236}">
                <a16:creationId xmlns:a16="http://schemas.microsoft.com/office/drawing/2014/main" id="{C87890EC-9D03-32F0-894A-F2D4AEDA4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4409" y="1803441"/>
            <a:ext cx="7543472" cy="3441659"/>
          </a:xfrm>
          <a:prstGeom prst="rect">
            <a:avLst/>
          </a:prstGeom>
        </p:spPr>
      </p:pic>
      <p:pic>
        <p:nvPicPr>
          <p:cNvPr id="8" name="Picture 7">
            <a:extLst>
              <a:ext uri="{FF2B5EF4-FFF2-40B4-BE49-F238E27FC236}">
                <a16:creationId xmlns:a16="http://schemas.microsoft.com/office/drawing/2014/main" id="{E78CC698-2AFC-2CE5-D677-4B9C28C8E690}"/>
              </a:ext>
            </a:extLst>
          </p:cNvPr>
          <p:cNvPicPr>
            <a:picLocks noChangeAspect="1"/>
          </p:cNvPicPr>
          <p:nvPr/>
        </p:nvPicPr>
        <p:blipFill>
          <a:blip r:embed="rId4"/>
          <a:stretch>
            <a:fillRect/>
          </a:stretch>
        </p:blipFill>
        <p:spPr>
          <a:xfrm>
            <a:off x="2794181" y="5688942"/>
            <a:ext cx="5753100" cy="542925"/>
          </a:xfrm>
          <a:prstGeom prst="rect">
            <a:avLst/>
          </a:prstGeom>
        </p:spPr>
      </p:pic>
    </p:spTree>
    <p:extLst>
      <p:ext uri="{BB962C8B-B14F-4D97-AF65-F5344CB8AC3E}">
        <p14:creationId xmlns:p14="http://schemas.microsoft.com/office/powerpoint/2010/main" val="211763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 xmlns="6a7e7065-82f1-4b73-b0d2-d420dd51b7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70808C6CA3F94DB3D066DEABCA68FE" ma:contentTypeVersion="14" ma:contentTypeDescription="Create a new document." ma:contentTypeScope="" ma:versionID="703b8a3de949fffb6e1179c9cff3af53">
  <xsd:schema xmlns:xsd="http://www.w3.org/2001/XMLSchema" xmlns:xs="http://www.w3.org/2001/XMLSchema" xmlns:p="http://schemas.microsoft.com/office/2006/metadata/properties" xmlns:ns2="6a7e7065-82f1-4b73-b0d2-d420dd51b77c" xmlns:ns3="d1451e70-cd14-4910-9f66-b2809bf32abb" targetNamespace="http://schemas.microsoft.com/office/2006/metadata/properties" ma:root="true" ma:fieldsID="107cfad8b4749180f4e7da0c1402470b" ns2:_="" ns3:_="">
    <xsd:import namespace="6a7e7065-82f1-4b73-b0d2-d420dd51b77c"/>
    <xsd:import namespace="d1451e70-cd14-4910-9f66-b2809bf32a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Imag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e7065-82f1-4b73-b0d2-d420dd51b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451e70-cd14-4910-9f66-b2809bf32ab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D8085F-E1ED-4B6A-AA52-9E9DAEE77C68}">
  <ds:schemaRefs>
    <ds:schemaRef ds:uri="http://schemas.microsoft.com/office/2006/metadata/properties"/>
    <ds:schemaRef ds:uri="http://schemas.microsoft.com/office/infopath/2007/PartnerControls"/>
    <ds:schemaRef ds:uri="6a7e7065-82f1-4b73-b0d2-d420dd51b77c"/>
  </ds:schemaRefs>
</ds:datastoreItem>
</file>

<file path=customXml/itemProps2.xml><?xml version="1.0" encoding="utf-8"?>
<ds:datastoreItem xmlns:ds="http://schemas.openxmlformats.org/officeDocument/2006/customXml" ds:itemID="{22D3C41D-9505-4CDD-883A-DCF6A6C98656}">
  <ds:schemaRefs>
    <ds:schemaRef ds:uri="http://schemas.microsoft.com/sharepoint/v3/contenttype/forms"/>
  </ds:schemaRefs>
</ds:datastoreItem>
</file>

<file path=customXml/itemProps3.xml><?xml version="1.0" encoding="utf-8"?>
<ds:datastoreItem xmlns:ds="http://schemas.openxmlformats.org/officeDocument/2006/customXml" ds:itemID="{B5582791-A911-4D67-A3DB-76FC52EF6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e7065-82f1-4b73-b0d2-d420dd51b77c"/>
    <ds:schemaRef ds:uri="d1451e70-cd14-4910-9f66-b2809bf32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4697</TotalTime>
  <Words>2449</Words>
  <Application>Microsoft Office PowerPoint</Application>
  <PresentationFormat>Widescreen</PresentationFormat>
  <Paragraphs>304</Paragraphs>
  <Slides>24</Slides>
  <Notes>24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Arial</vt:lpstr>
      <vt:lpstr>Calibri</vt:lpstr>
      <vt:lpstr>Calibri Light</vt:lpstr>
      <vt:lpstr>Chronicle Text G1</vt:lpstr>
      <vt:lpstr>Chronicle Text G1 Roman</vt:lpstr>
      <vt:lpstr>Cronicle</vt:lpstr>
      <vt:lpstr>Gotham Narrow</vt:lpstr>
      <vt:lpstr>Gotham Narrow Bold</vt:lpstr>
      <vt:lpstr>Gotham Narrow Book</vt:lpstr>
      <vt:lpstr>Gotham Narrow Light</vt:lpstr>
      <vt:lpstr>Gothamnarrow-book</vt:lpstr>
      <vt:lpstr>Gothamnarrow-book</vt:lpstr>
      <vt:lpstr>Helvetica Light</vt:lpstr>
      <vt:lpstr>Open Sans</vt:lpstr>
      <vt:lpstr>Open Sans Semibold</vt:lpstr>
      <vt:lpstr>Office Theme</vt:lpstr>
      <vt:lpstr>Respondus 4</vt:lpstr>
      <vt:lpstr>PowerPoint Presentation</vt:lpstr>
      <vt:lpstr>PowerPoint Presentation</vt:lpstr>
      <vt:lpstr>Welcome!</vt:lpstr>
      <vt:lpstr>Why use Respondus?</vt:lpstr>
      <vt:lpstr>PowerPoint Presentation</vt:lpstr>
      <vt:lpstr>Find Respondus 4 in vUWS.</vt:lpstr>
      <vt:lpstr>Respondus 4 license info</vt:lpstr>
      <vt:lpstr>Downloading Respondus</vt:lpstr>
      <vt:lpstr>Downloading Respondus</vt:lpstr>
      <vt:lpstr>Downloading Respondus</vt:lpstr>
      <vt:lpstr>Downloading Respondus</vt:lpstr>
      <vt:lpstr>Downloading Respondus</vt:lpstr>
      <vt:lpstr>PowerPoint Presentation</vt:lpstr>
      <vt:lpstr>Multiple Choice formatting – Word doc Example</vt:lpstr>
      <vt:lpstr>Multiple Answer formatting - Word doc Example</vt:lpstr>
      <vt:lpstr>Common Errors that show when trying to import to Respondus: </vt:lpstr>
      <vt:lpstr>Turning off AutoCorrect</vt:lpstr>
      <vt:lpstr>Go to Live Demo   </vt:lpstr>
      <vt:lpstr>Feedback</vt:lpstr>
      <vt:lpstr>Tell us what you think!</vt:lpstr>
      <vt:lpstr>Support &amp; Resources</vt:lpstr>
      <vt:lpstr>Further Information </vt:lpstr>
      <vt:lpstr>End </vt:lpstr>
    </vt:vector>
  </TitlesOfParts>
  <Company>Western Sydney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Noshir Bulsara</dc:creator>
  <cp:lastModifiedBy>Robert Ycasiano</cp:lastModifiedBy>
  <cp:revision>167</cp:revision>
  <dcterms:created xsi:type="dcterms:W3CDTF">2020-01-17T03:03:51Z</dcterms:created>
  <dcterms:modified xsi:type="dcterms:W3CDTF">2023-03-15T02:14:23Z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0x010100F570808C6CA3F94DB3D066DEABCA68FE</vt:lpwstr>
  </property>
</Properties>
</file>