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1" r:id="rId4"/>
    <p:sldId id="262" r:id="rId5"/>
    <p:sldId id="267" r:id="rId6"/>
    <p:sldId id="258" r:id="rId7"/>
    <p:sldId id="265" r:id="rId8"/>
    <p:sldId id="259" r:id="rId9"/>
    <p:sldId id="260" r:id="rId10"/>
    <p:sldId id="264" r:id="rId11"/>
    <p:sldId id="266"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69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whs@westernsydney.edu.au" TargetMode="External"/><Relationship Id="rId1" Type="http://schemas.openxmlformats.org/officeDocument/2006/relationships/hyperlink" Target="https://www.westernsydney.edu.au/whs/whs" TargetMode="Externa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hyperlink" Target="mailto:whs@westernsydney.edu.au" TargetMode="External"/><Relationship Id="rId5" Type="http://schemas.openxmlformats.org/officeDocument/2006/relationships/hyperlink" Target="https://www.westernsydney.edu.au/whs/whs" TargetMode="External"/><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9CDBE3-94F1-4A97-968F-8713CD351ED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93CD82E-402F-4D86-B68B-2CD2213AC5DC}">
      <dgm:prSet/>
      <dgm:spPr/>
      <dgm:t>
        <a:bodyPr/>
        <a:lstStyle/>
        <a:p>
          <a:r>
            <a:rPr lang="en-AU" b="1" dirty="0"/>
            <a:t>Biological:</a:t>
          </a:r>
          <a:r>
            <a:rPr lang="en-AU" dirty="0"/>
            <a:t> Biological hazards include viruses, bacteria, insects, animals, etc., that can cause adverse health impacts. For example, mould, blood and other bodily fluids, harmful plants, sewage, dust and vermin.</a:t>
          </a:r>
          <a:endParaRPr lang="en-US" dirty="0"/>
        </a:p>
      </dgm:t>
    </dgm:pt>
    <dgm:pt modelId="{ADCB5CD0-E404-4CA3-A13B-B81E8BA1B775}" type="parTrans" cxnId="{52D19689-7F8D-4F0B-9A72-D236A9C28414}">
      <dgm:prSet/>
      <dgm:spPr/>
      <dgm:t>
        <a:bodyPr/>
        <a:lstStyle/>
        <a:p>
          <a:endParaRPr lang="en-US"/>
        </a:p>
      </dgm:t>
    </dgm:pt>
    <dgm:pt modelId="{2A8DE563-C373-48D8-A153-AE81B4B3DDC8}" type="sibTrans" cxnId="{52D19689-7F8D-4F0B-9A72-D236A9C28414}">
      <dgm:prSet/>
      <dgm:spPr/>
      <dgm:t>
        <a:bodyPr/>
        <a:lstStyle/>
        <a:p>
          <a:endParaRPr lang="en-US"/>
        </a:p>
      </dgm:t>
    </dgm:pt>
    <dgm:pt modelId="{D75105C1-1184-496F-8EDE-07B3BCAB5A6F}">
      <dgm:prSet/>
      <dgm:spPr/>
      <dgm:t>
        <a:bodyPr/>
        <a:lstStyle/>
        <a:p>
          <a:r>
            <a:rPr lang="en-AU" b="1" dirty="0"/>
            <a:t>Chemical:</a:t>
          </a:r>
          <a:r>
            <a:rPr lang="en-AU" dirty="0"/>
            <a:t> Chemical hazards are hazardous substances that can cause harm. These hazards can result in both health and physical impacts, such as skin irritation, respiratory system irritation, blindness, corrosion and explosions.</a:t>
          </a:r>
          <a:endParaRPr lang="en-US" dirty="0"/>
        </a:p>
      </dgm:t>
    </dgm:pt>
    <dgm:pt modelId="{B88E29C9-73D6-4375-9C99-48EBF716F3F2}" type="parTrans" cxnId="{5CCEDC7C-78C6-44A0-AAF1-22BB93C4102D}">
      <dgm:prSet/>
      <dgm:spPr/>
      <dgm:t>
        <a:bodyPr/>
        <a:lstStyle/>
        <a:p>
          <a:endParaRPr lang="en-US"/>
        </a:p>
      </dgm:t>
    </dgm:pt>
    <dgm:pt modelId="{05BF9C15-208D-4D8A-A29B-179EBCC151ED}" type="sibTrans" cxnId="{5CCEDC7C-78C6-44A0-AAF1-22BB93C4102D}">
      <dgm:prSet/>
      <dgm:spPr/>
      <dgm:t>
        <a:bodyPr/>
        <a:lstStyle/>
        <a:p>
          <a:endParaRPr lang="en-US"/>
        </a:p>
      </dgm:t>
    </dgm:pt>
    <dgm:pt modelId="{4F968007-F872-4EA3-A0DE-C01904123A32}">
      <dgm:prSet/>
      <dgm:spPr/>
      <dgm:t>
        <a:bodyPr/>
        <a:lstStyle/>
        <a:p>
          <a:r>
            <a:rPr lang="en-AU" b="1"/>
            <a:t>Physical: </a:t>
          </a:r>
          <a:r>
            <a:rPr lang="en-AU"/>
            <a:t>Physical hazards are environmental factors that can harm an employee without necessarily touching them, including heights, noise, radiation and pressure.</a:t>
          </a:r>
          <a:endParaRPr lang="en-US"/>
        </a:p>
      </dgm:t>
    </dgm:pt>
    <dgm:pt modelId="{6E3A9EEF-3F45-4805-889C-95A471BB0982}" type="parTrans" cxnId="{4BD12FD9-5787-43CB-807F-1DCF038B1B82}">
      <dgm:prSet/>
      <dgm:spPr/>
      <dgm:t>
        <a:bodyPr/>
        <a:lstStyle/>
        <a:p>
          <a:endParaRPr lang="en-US"/>
        </a:p>
      </dgm:t>
    </dgm:pt>
    <dgm:pt modelId="{D5836AA8-BF7A-4264-B5B1-C56D208EDC30}" type="sibTrans" cxnId="{4BD12FD9-5787-43CB-807F-1DCF038B1B82}">
      <dgm:prSet/>
      <dgm:spPr/>
      <dgm:t>
        <a:bodyPr/>
        <a:lstStyle/>
        <a:p>
          <a:endParaRPr lang="en-US"/>
        </a:p>
      </dgm:t>
    </dgm:pt>
    <dgm:pt modelId="{F5D4BBBE-D9CC-44CF-AE47-C1CDCC1C0BEC}">
      <dgm:prSet/>
      <dgm:spPr/>
      <dgm:t>
        <a:bodyPr/>
        <a:lstStyle/>
        <a:p>
          <a:r>
            <a:rPr lang="en-AU" b="1" dirty="0"/>
            <a:t>Safety: </a:t>
          </a:r>
          <a:r>
            <a:rPr lang="en-AU" dirty="0"/>
            <a:t>These are hazards that create unsafe working conditions. For example, exposed wires or a damaged carpet might result in a tripping hazard. These are sometimes included under the category of physical hazards.</a:t>
          </a:r>
          <a:endParaRPr lang="en-US" dirty="0"/>
        </a:p>
      </dgm:t>
    </dgm:pt>
    <dgm:pt modelId="{97A7A8B8-29CF-4D7E-B0A2-4F3634DB72A4}" type="parTrans" cxnId="{F95DCD12-B9A9-45EC-AFC9-610289233A93}">
      <dgm:prSet/>
      <dgm:spPr/>
      <dgm:t>
        <a:bodyPr/>
        <a:lstStyle/>
        <a:p>
          <a:endParaRPr lang="en-US"/>
        </a:p>
      </dgm:t>
    </dgm:pt>
    <dgm:pt modelId="{AADFEC44-156F-4D07-AD55-333AAC3F7B7B}" type="sibTrans" cxnId="{F95DCD12-B9A9-45EC-AFC9-610289233A93}">
      <dgm:prSet/>
      <dgm:spPr/>
      <dgm:t>
        <a:bodyPr/>
        <a:lstStyle/>
        <a:p>
          <a:endParaRPr lang="en-US"/>
        </a:p>
      </dgm:t>
    </dgm:pt>
    <dgm:pt modelId="{1072343C-4D21-427E-831D-FCEFE8E9F47A}">
      <dgm:prSet/>
      <dgm:spPr/>
      <dgm:t>
        <a:bodyPr/>
        <a:lstStyle/>
        <a:p>
          <a:r>
            <a:rPr lang="en-AU" b="1"/>
            <a:t>Ergonomic: </a:t>
          </a:r>
          <a:r>
            <a:rPr lang="en-AU"/>
            <a:t>Ergonomic hazards are a result of physical factors that can result in musculoskeletal injuries. For example, a poor workstation setup in an office, poor posture and manual handling.</a:t>
          </a:r>
          <a:endParaRPr lang="en-US"/>
        </a:p>
      </dgm:t>
    </dgm:pt>
    <dgm:pt modelId="{CCC71574-602F-42AC-895F-45714E8F4B90}" type="parTrans" cxnId="{ECC983D6-D867-411B-8D5F-05740105D170}">
      <dgm:prSet/>
      <dgm:spPr/>
      <dgm:t>
        <a:bodyPr/>
        <a:lstStyle/>
        <a:p>
          <a:endParaRPr lang="en-US"/>
        </a:p>
      </dgm:t>
    </dgm:pt>
    <dgm:pt modelId="{DA319B14-0559-48CD-A8F2-06BF0D975396}" type="sibTrans" cxnId="{ECC983D6-D867-411B-8D5F-05740105D170}">
      <dgm:prSet/>
      <dgm:spPr/>
      <dgm:t>
        <a:bodyPr/>
        <a:lstStyle/>
        <a:p>
          <a:endParaRPr lang="en-US"/>
        </a:p>
      </dgm:t>
    </dgm:pt>
    <dgm:pt modelId="{0C7BD985-172D-4FEF-9273-E9B429A51E11}">
      <dgm:prSet/>
      <dgm:spPr/>
      <dgm:t>
        <a:bodyPr/>
        <a:lstStyle/>
        <a:p>
          <a:r>
            <a:rPr lang="en-AU" b="1"/>
            <a:t>Psychosocial:</a:t>
          </a:r>
          <a:r>
            <a:rPr lang="en-AU"/>
            <a:t> Psychosocial hazards include those that can have an adverse effect on an employee’s mental health or wellbeing. For example, sexual harassment, victimisation, stress and workplace violence.</a:t>
          </a:r>
          <a:endParaRPr lang="en-US"/>
        </a:p>
      </dgm:t>
    </dgm:pt>
    <dgm:pt modelId="{8D55C7AF-357C-4798-AB58-47FBE9251D86}" type="parTrans" cxnId="{92D2CE79-6832-4D47-8325-CCDA043BE9CF}">
      <dgm:prSet/>
      <dgm:spPr/>
      <dgm:t>
        <a:bodyPr/>
        <a:lstStyle/>
        <a:p>
          <a:endParaRPr lang="en-US"/>
        </a:p>
      </dgm:t>
    </dgm:pt>
    <dgm:pt modelId="{2A2A657D-998C-4EB4-BB0F-7C8562C7E011}" type="sibTrans" cxnId="{92D2CE79-6832-4D47-8325-CCDA043BE9CF}">
      <dgm:prSet/>
      <dgm:spPr/>
      <dgm:t>
        <a:bodyPr/>
        <a:lstStyle/>
        <a:p>
          <a:endParaRPr lang="en-US"/>
        </a:p>
      </dgm:t>
    </dgm:pt>
    <dgm:pt modelId="{B527130E-0062-4B39-A75A-F0DE8C3D8C4E}" type="pres">
      <dgm:prSet presAssocID="{219CDBE3-94F1-4A97-968F-8713CD351ED7}" presName="linear" presStyleCnt="0">
        <dgm:presLayoutVars>
          <dgm:animLvl val="lvl"/>
          <dgm:resizeHandles val="exact"/>
        </dgm:presLayoutVars>
      </dgm:prSet>
      <dgm:spPr/>
    </dgm:pt>
    <dgm:pt modelId="{B9DB8D94-63A9-46DF-A4A4-57836F37DF78}" type="pres">
      <dgm:prSet presAssocID="{F93CD82E-402F-4D86-B68B-2CD2213AC5DC}" presName="parentText" presStyleLbl="node1" presStyleIdx="0" presStyleCnt="6">
        <dgm:presLayoutVars>
          <dgm:chMax val="0"/>
          <dgm:bulletEnabled val="1"/>
        </dgm:presLayoutVars>
      </dgm:prSet>
      <dgm:spPr/>
    </dgm:pt>
    <dgm:pt modelId="{66675226-6EB9-4324-9EB5-4303C09035DE}" type="pres">
      <dgm:prSet presAssocID="{2A8DE563-C373-48D8-A153-AE81B4B3DDC8}" presName="spacer" presStyleCnt="0"/>
      <dgm:spPr/>
    </dgm:pt>
    <dgm:pt modelId="{6050A501-6C72-45AC-A688-0461EE9AE65B}" type="pres">
      <dgm:prSet presAssocID="{D75105C1-1184-496F-8EDE-07B3BCAB5A6F}" presName="parentText" presStyleLbl="node1" presStyleIdx="1" presStyleCnt="6">
        <dgm:presLayoutVars>
          <dgm:chMax val="0"/>
          <dgm:bulletEnabled val="1"/>
        </dgm:presLayoutVars>
      </dgm:prSet>
      <dgm:spPr/>
    </dgm:pt>
    <dgm:pt modelId="{95D0D6FE-4E83-4D35-8714-032BA690E4DE}" type="pres">
      <dgm:prSet presAssocID="{05BF9C15-208D-4D8A-A29B-179EBCC151ED}" presName="spacer" presStyleCnt="0"/>
      <dgm:spPr/>
    </dgm:pt>
    <dgm:pt modelId="{B1B259A3-5719-4C72-AC9D-94C1D8856F94}" type="pres">
      <dgm:prSet presAssocID="{4F968007-F872-4EA3-A0DE-C01904123A32}" presName="parentText" presStyleLbl="node1" presStyleIdx="2" presStyleCnt="6">
        <dgm:presLayoutVars>
          <dgm:chMax val="0"/>
          <dgm:bulletEnabled val="1"/>
        </dgm:presLayoutVars>
      </dgm:prSet>
      <dgm:spPr/>
    </dgm:pt>
    <dgm:pt modelId="{2CE78C7F-32E2-43B3-819C-92A224E51FA3}" type="pres">
      <dgm:prSet presAssocID="{D5836AA8-BF7A-4264-B5B1-C56D208EDC30}" presName="spacer" presStyleCnt="0"/>
      <dgm:spPr/>
    </dgm:pt>
    <dgm:pt modelId="{63D7B801-CA17-406D-8C1D-731C2916AD64}" type="pres">
      <dgm:prSet presAssocID="{F5D4BBBE-D9CC-44CF-AE47-C1CDCC1C0BEC}" presName="parentText" presStyleLbl="node1" presStyleIdx="3" presStyleCnt="6">
        <dgm:presLayoutVars>
          <dgm:chMax val="0"/>
          <dgm:bulletEnabled val="1"/>
        </dgm:presLayoutVars>
      </dgm:prSet>
      <dgm:spPr/>
    </dgm:pt>
    <dgm:pt modelId="{D11834BD-7A4B-428C-AA3A-4F6A3903B467}" type="pres">
      <dgm:prSet presAssocID="{AADFEC44-156F-4D07-AD55-333AAC3F7B7B}" presName="spacer" presStyleCnt="0"/>
      <dgm:spPr/>
    </dgm:pt>
    <dgm:pt modelId="{55087A51-18D3-491B-B122-7C60FB30D9EA}" type="pres">
      <dgm:prSet presAssocID="{1072343C-4D21-427E-831D-FCEFE8E9F47A}" presName="parentText" presStyleLbl="node1" presStyleIdx="4" presStyleCnt="6">
        <dgm:presLayoutVars>
          <dgm:chMax val="0"/>
          <dgm:bulletEnabled val="1"/>
        </dgm:presLayoutVars>
      </dgm:prSet>
      <dgm:spPr/>
    </dgm:pt>
    <dgm:pt modelId="{C9B068B0-22AE-48A8-9931-4D1E8AE41961}" type="pres">
      <dgm:prSet presAssocID="{DA319B14-0559-48CD-A8F2-06BF0D975396}" presName="spacer" presStyleCnt="0"/>
      <dgm:spPr/>
    </dgm:pt>
    <dgm:pt modelId="{ACEAFDBD-33E6-4341-BF9E-DB344F9F0897}" type="pres">
      <dgm:prSet presAssocID="{0C7BD985-172D-4FEF-9273-E9B429A51E11}" presName="parentText" presStyleLbl="node1" presStyleIdx="5" presStyleCnt="6">
        <dgm:presLayoutVars>
          <dgm:chMax val="0"/>
          <dgm:bulletEnabled val="1"/>
        </dgm:presLayoutVars>
      </dgm:prSet>
      <dgm:spPr/>
    </dgm:pt>
  </dgm:ptLst>
  <dgm:cxnLst>
    <dgm:cxn modelId="{F95DCD12-B9A9-45EC-AFC9-610289233A93}" srcId="{219CDBE3-94F1-4A97-968F-8713CD351ED7}" destId="{F5D4BBBE-D9CC-44CF-AE47-C1CDCC1C0BEC}" srcOrd="3" destOrd="0" parTransId="{97A7A8B8-29CF-4D7E-B0A2-4F3634DB72A4}" sibTransId="{AADFEC44-156F-4D07-AD55-333AAC3F7B7B}"/>
    <dgm:cxn modelId="{C3FFC241-E0C2-40AA-8B0A-695A855B705E}" type="presOf" srcId="{1072343C-4D21-427E-831D-FCEFE8E9F47A}" destId="{55087A51-18D3-491B-B122-7C60FB30D9EA}" srcOrd="0" destOrd="0" presId="urn:microsoft.com/office/officeart/2005/8/layout/vList2"/>
    <dgm:cxn modelId="{92D2CE79-6832-4D47-8325-CCDA043BE9CF}" srcId="{219CDBE3-94F1-4A97-968F-8713CD351ED7}" destId="{0C7BD985-172D-4FEF-9273-E9B429A51E11}" srcOrd="5" destOrd="0" parTransId="{8D55C7AF-357C-4798-AB58-47FBE9251D86}" sibTransId="{2A2A657D-998C-4EB4-BB0F-7C8562C7E011}"/>
    <dgm:cxn modelId="{5CCEDC7C-78C6-44A0-AAF1-22BB93C4102D}" srcId="{219CDBE3-94F1-4A97-968F-8713CD351ED7}" destId="{D75105C1-1184-496F-8EDE-07B3BCAB5A6F}" srcOrd="1" destOrd="0" parTransId="{B88E29C9-73D6-4375-9C99-48EBF716F3F2}" sibTransId="{05BF9C15-208D-4D8A-A29B-179EBCC151ED}"/>
    <dgm:cxn modelId="{52D19689-7F8D-4F0B-9A72-D236A9C28414}" srcId="{219CDBE3-94F1-4A97-968F-8713CD351ED7}" destId="{F93CD82E-402F-4D86-B68B-2CD2213AC5DC}" srcOrd="0" destOrd="0" parTransId="{ADCB5CD0-E404-4CA3-A13B-B81E8BA1B775}" sibTransId="{2A8DE563-C373-48D8-A153-AE81B4B3DDC8}"/>
    <dgm:cxn modelId="{600F15A3-AF36-4C4F-9986-1858D0DE29F8}" type="presOf" srcId="{0C7BD985-172D-4FEF-9273-E9B429A51E11}" destId="{ACEAFDBD-33E6-4341-BF9E-DB344F9F0897}" srcOrd="0" destOrd="0" presId="urn:microsoft.com/office/officeart/2005/8/layout/vList2"/>
    <dgm:cxn modelId="{9BBD46A4-BF5C-42DF-A0F8-10DE98144373}" type="presOf" srcId="{F5D4BBBE-D9CC-44CF-AE47-C1CDCC1C0BEC}" destId="{63D7B801-CA17-406D-8C1D-731C2916AD64}" srcOrd="0" destOrd="0" presId="urn:microsoft.com/office/officeart/2005/8/layout/vList2"/>
    <dgm:cxn modelId="{0E1C88F0-0FBC-46D2-BEE3-AE14A14DE84A}" type="presOf" srcId="{219CDBE3-94F1-4A97-968F-8713CD351ED7}" destId="{B527130E-0062-4B39-A75A-F0DE8C3D8C4E}" srcOrd="0" destOrd="0" presId="urn:microsoft.com/office/officeart/2005/8/layout/vList2"/>
    <dgm:cxn modelId="{8CB041F2-D707-4DE1-B0CF-00D0E80E1A39}" type="presOf" srcId="{D75105C1-1184-496F-8EDE-07B3BCAB5A6F}" destId="{6050A501-6C72-45AC-A688-0461EE9AE65B}" srcOrd="0" destOrd="0" presId="urn:microsoft.com/office/officeart/2005/8/layout/vList2"/>
    <dgm:cxn modelId="{ECC983D6-D867-411B-8D5F-05740105D170}" srcId="{219CDBE3-94F1-4A97-968F-8713CD351ED7}" destId="{1072343C-4D21-427E-831D-FCEFE8E9F47A}" srcOrd="4" destOrd="0" parTransId="{CCC71574-602F-42AC-895F-45714E8F4B90}" sibTransId="{DA319B14-0559-48CD-A8F2-06BF0D975396}"/>
    <dgm:cxn modelId="{4BD12FD9-5787-43CB-807F-1DCF038B1B82}" srcId="{219CDBE3-94F1-4A97-968F-8713CD351ED7}" destId="{4F968007-F872-4EA3-A0DE-C01904123A32}" srcOrd="2" destOrd="0" parTransId="{6E3A9EEF-3F45-4805-889C-95A471BB0982}" sibTransId="{D5836AA8-BF7A-4264-B5B1-C56D208EDC30}"/>
    <dgm:cxn modelId="{4DACB0DB-D0A3-4424-8E6D-FF7EC7EDBA32}" type="presOf" srcId="{4F968007-F872-4EA3-A0DE-C01904123A32}" destId="{B1B259A3-5719-4C72-AC9D-94C1D8856F94}" srcOrd="0" destOrd="0" presId="urn:microsoft.com/office/officeart/2005/8/layout/vList2"/>
    <dgm:cxn modelId="{8ADC299F-4F3A-49D6-9FEF-9398E4B38548}" type="presOf" srcId="{F93CD82E-402F-4D86-B68B-2CD2213AC5DC}" destId="{B9DB8D94-63A9-46DF-A4A4-57836F37DF78}" srcOrd="0" destOrd="0" presId="urn:microsoft.com/office/officeart/2005/8/layout/vList2"/>
    <dgm:cxn modelId="{E0ED5A69-1182-4E58-9931-BB3012C7E42C}" type="presParOf" srcId="{B527130E-0062-4B39-A75A-F0DE8C3D8C4E}" destId="{B9DB8D94-63A9-46DF-A4A4-57836F37DF78}" srcOrd="0" destOrd="0" presId="urn:microsoft.com/office/officeart/2005/8/layout/vList2"/>
    <dgm:cxn modelId="{664F4A28-CCC3-4A61-8102-CD33906C2DD7}" type="presParOf" srcId="{B527130E-0062-4B39-A75A-F0DE8C3D8C4E}" destId="{66675226-6EB9-4324-9EB5-4303C09035DE}" srcOrd="1" destOrd="0" presId="urn:microsoft.com/office/officeart/2005/8/layout/vList2"/>
    <dgm:cxn modelId="{0D2757A5-3A49-4752-8516-D25DC23313FF}" type="presParOf" srcId="{B527130E-0062-4B39-A75A-F0DE8C3D8C4E}" destId="{6050A501-6C72-45AC-A688-0461EE9AE65B}" srcOrd="2" destOrd="0" presId="urn:microsoft.com/office/officeart/2005/8/layout/vList2"/>
    <dgm:cxn modelId="{51367DF4-0F36-4CD8-B068-C51CE887D7D7}" type="presParOf" srcId="{B527130E-0062-4B39-A75A-F0DE8C3D8C4E}" destId="{95D0D6FE-4E83-4D35-8714-032BA690E4DE}" srcOrd="3" destOrd="0" presId="urn:microsoft.com/office/officeart/2005/8/layout/vList2"/>
    <dgm:cxn modelId="{E55DE534-02B5-4053-9BE6-6605CD073832}" type="presParOf" srcId="{B527130E-0062-4B39-A75A-F0DE8C3D8C4E}" destId="{B1B259A3-5719-4C72-AC9D-94C1D8856F94}" srcOrd="4" destOrd="0" presId="urn:microsoft.com/office/officeart/2005/8/layout/vList2"/>
    <dgm:cxn modelId="{A747F84A-B4EB-4A1B-8E56-030C4F72E217}" type="presParOf" srcId="{B527130E-0062-4B39-A75A-F0DE8C3D8C4E}" destId="{2CE78C7F-32E2-43B3-819C-92A224E51FA3}" srcOrd="5" destOrd="0" presId="urn:microsoft.com/office/officeart/2005/8/layout/vList2"/>
    <dgm:cxn modelId="{11BE06DC-D7B9-4B59-BCFC-D742A89B9722}" type="presParOf" srcId="{B527130E-0062-4B39-A75A-F0DE8C3D8C4E}" destId="{63D7B801-CA17-406D-8C1D-731C2916AD64}" srcOrd="6" destOrd="0" presId="urn:microsoft.com/office/officeart/2005/8/layout/vList2"/>
    <dgm:cxn modelId="{91D71284-1BCA-4C35-A9F3-828E470C7286}" type="presParOf" srcId="{B527130E-0062-4B39-A75A-F0DE8C3D8C4E}" destId="{D11834BD-7A4B-428C-AA3A-4F6A3903B467}" srcOrd="7" destOrd="0" presId="urn:microsoft.com/office/officeart/2005/8/layout/vList2"/>
    <dgm:cxn modelId="{A0B6F8B5-B206-4270-816C-D98D5B226D42}" type="presParOf" srcId="{B527130E-0062-4B39-A75A-F0DE8C3D8C4E}" destId="{55087A51-18D3-491B-B122-7C60FB30D9EA}" srcOrd="8" destOrd="0" presId="urn:microsoft.com/office/officeart/2005/8/layout/vList2"/>
    <dgm:cxn modelId="{81397E0D-1FD8-44B2-BF56-1E1E197AC955}" type="presParOf" srcId="{B527130E-0062-4B39-A75A-F0DE8C3D8C4E}" destId="{C9B068B0-22AE-48A8-9931-4D1E8AE41961}" srcOrd="9" destOrd="0" presId="urn:microsoft.com/office/officeart/2005/8/layout/vList2"/>
    <dgm:cxn modelId="{F95DD417-BBC2-499F-B0C4-5D8DA0A52E5F}" type="presParOf" srcId="{B527130E-0062-4B39-A75A-F0DE8C3D8C4E}" destId="{ACEAFDBD-33E6-4341-BF9E-DB344F9F0897}"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37EF7B-3879-4114-BF58-DD2271BA0991}"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9709B2D-4D06-4C1B-A2D6-641717F50E2E}">
      <dgm:prSet/>
      <dgm:spPr/>
      <dgm:t>
        <a:bodyPr/>
        <a:lstStyle/>
        <a:p>
          <a:r>
            <a:rPr lang="en-AU" dirty="0"/>
            <a:t>Thank you for partaking in our Workplace Inspections and Record Keeping Training presentation, We hope you enjoyed it.</a:t>
          </a:r>
          <a:endParaRPr lang="en-US" dirty="0"/>
        </a:p>
      </dgm:t>
    </dgm:pt>
    <dgm:pt modelId="{5137691B-6E2C-4D6C-AB23-DCB68BE76002}" type="parTrans" cxnId="{86349AA4-6B5C-404A-81CC-BC191FA3E558}">
      <dgm:prSet/>
      <dgm:spPr/>
      <dgm:t>
        <a:bodyPr/>
        <a:lstStyle/>
        <a:p>
          <a:endParaRPr lang="en-US"/>
        </a:p>
      </dgm:t>
    </dgm:pt>
    <dgm:pt modelId="{AF4F422E-BD10-4B76-8562-1C7BEF3287CF}" type="sibTrans" cxnId="{86349AA4-6B5C-404A-81CC-BC191FA3E558}">
      <dgm:prSet/>
      <dgm:spPr/>
      <dgm:t>
        <a:bodyPr/>
        <a:lstStyle/>
        <a:p>
          <a:endParaRPr lang="en-US"/>
        </a:p>
      </dgm:t>
    </dgm:pt>
    <dgm:pt modelId="{85289930-7D05-48D6-8D22-F16D7349FEAE}">
      <dgm:prSet/>
      <dgm:spPr/>
      <dgm:t>
        <a:bodyPr/>
        <a:lstStyle/>
        <a:p>
          <a:r>
            <a:rPr lang="en-AU" dirty="0"/>
            <a:t>If you would like further information regarding this presentation or anything Work Health Safety &amp; Wellbeing related, </a:t>
          </a:r>
        </a:p>
        <a:p>
          <a:r>
            <a:rPr lang="en-AU" dirty="0"/>
            <a:t>Please visit our webpage: </a:t>
          </a:r>
          <a:r>
            <a:rPr lang="en-AU" b="1" dirty="0">
              <a:hlinkClick xmlns:r="http://schemas.openxmlformats.org/officeDocument/2006/relationships" r:id="rId1"/>
            </a:rPr>
            <a:t>Work Health Safety &amp; Wellbeing | Western Sydney University</a:t>
          </a:r>
          <a:r>
            <a:rPr lang="en-AU" b="1" dirty="0"/>
            <a:t> </a:t>
          </a:r>
        </a:p>
        <a:p>
          <a:r>
            <a:rPr lang="en-AU" b="0" dirty="0"/>
            <a:t>or</a:t>
          </a:r>
        </a:p>
        <a:p>
          <a:r>
            <a:rPr lang="en-AU" dirty="0"/>
            <a:t>Email us at </a:t>
          </a:r>
          <a:r>
            <a:rPr lang="en-AU" b="1" dirty="0">
              <a:hlinkClick xmlns:r="http://schemas.openxmlformats.org/officeDocument/2006/relationships" r:id="rId2"/>
            </a:rPr>
            <a:t>whs@westernsydney.edu.au</a:t>
          </a:r>
          <a:endParaRPr lang="en-US" dirty="0"/>
        </a:p>
      </dgm:t>
    </dgm:pt>
    <dgm:pt modelId="{9C74A427-4F07-4503-8A8D-CE873F5D8BE1}" type="parTrans" cxnId="{4AA1AF9A-164E-4128-8040-53C6E436319D}">
      <dgm:prSet/>
      <dgm:spPr/>
      <dgm:t>
        <a:bodyPr/>
        <a:lstStyle/>
        <a:p>
          <a:endParaRPr lang="en-US"/>
        </a:p>
      </dgm:t>
    </dgm:pt>
    <dgm:pt modelId="{2944E550-4898-49DF-8C1A-B815E08490CD}" type="sibTrans" cxnId="{4AA1AF9A-164E-4128-8040-53C6E436319D}">
      <dgm:prSet/>
      <dgm:spPr/>
      <dgm:t>
        <a:bodyPr/>
        <a:lstStyle/>
        <a:p>
          <a:endParaRPr lang="en-US"/>
        </a:p>
      </dgm:t>
    </dgm:pt>
    <dgm:pt modelId="{B5725C61-908F-4A36-B46E-847E28427F58}" type="pres">
      <dgm:prSet presAssocID="{9037EF7B-3879-4114-BF58-DD2271BA0991}" presName="root" presStyleCnt="0">
        <dgm:presLayoutVars>
          <dgm:dir/>
          <dgm:resizeHandles val="exact"/>
        </dgm:presLayoutVars>
      </dgm:prSet>
      <dgm:spPr/>
    </dgm:pt>
    <dgm:pt modelId="{CAF57747-68D7-4DD7-890A-55334A4EF39C}" type="pres">
      <dgm:prSet presAssocID="{79709B2D-4D06-4C1B-A2D6-641717F50E2E}" presName="compNode" presStyleCnt="0"/>
      <dgm:spPr/>
    </dgm:pt>
    <dgm:pt modelId="{409E2680-B531-4A6A-BD11-D0A28D1376DD}" type="pres">
      <dgm:prSet presAssocID="{79709B2D-4D06-4C1B-A2D6-641717F50E2E}"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pping Hands"/>
        </a:ext>
      </dgm:extLst>
    </dgm:pt>
    <dgm:pt modelId="{87E14EF9-C1E2-4717-9829-72CDAFB6022F}" type="pres">
      <dgm:prSet presAssocID="{79709B2D-4D06-4C1B-A2D6-641717F50E2E}" presName="spaceRect" presStyleCnt="0"/>
      <dgm:spPr/>
    </dgm:pt>
    <dgm:pt modelId="{7C3B7010-0F32-4F88-99D6-8970BD0054CC}" type="pres">
      <dgm:prSet presAssocID="{79709B2D-4D06-4C1B-A2D6-641717F50E2E}" presName="textRect" presStyleLbl="revTx" presStyleIdx="0" presStyleCnt="2">
        <dgm:presLayoutVars>
          <dgm:chMax val="1"/>
          <dgm:chPref val="1"/>
        </dgm:presLayoutVars>
      </dgm:prSet>
      <dgm:spPr/>
    </dgm:pt>
    <dgm:pt modelId="{6864EA67-CB0E-49AA-9F66-BE6C96437208}" type="pres">
      <dgm:prSet presAssocID="{AF4F422E-BD10-4B76-8562-1C7BEF3287CF}" presName="sibTrans" presStyleCnt="0"/>
      <dgm:spPr/>
    </dgm:pt>
    <dgm:pt modelId="{174EEC3D-101D-46B1-9AEA-07536703FB65}" type="pres">
      <dgm:prSet presAssocID="{85289930-7D05-48D6-8D22-F16D7349FEAE}" presName="compNode" presStyleCnt="0"/>
      <dgm:spPr/>
    </dgm:pt>
    <dgm:pt modelId="{4D293B68-5626-4DA0-9CF8-2BAC19DDD87F}" type="pres">
      <dgm:prSet presAssocID="{85289930-7D05-48D6-8D22-F16D7349FEAE}"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mputer"/>
        </a:ext>
      </dgm:extLst>
    </dgm:pt>
    <dgm:pt modelId="{B9A9F19D-B3BF-4C88-B891-28CCB3DFADEB}" type="pres">
      <dgm:prSet presAssocID="{85289930-7D05-48D6-8D22-F16D7349FEAE}" presName="spaceRect" presStyleCnt="0"/>
      <dgm:spPr/>
    </dgm:pt>
    <dgm:pt modelId="{8EB77BF6-32D4-40E3-AD78-DFD57170C00D}" type="pres">
      <dgm:prSet presAssocID="{85289930-7D05-48D6-8D22-F16D7349FEAE}" presName="textRect" presStyleLbl="revTx" presStyleIdx="1" presStyleCnt="2" custScaleX="103001">
        <dgm:presLayoutVars>
          <dgm:chMax val="1"/>
          <dgm:chPref val="1"/>
        </dgm:presLayoutVars>
      </dgm:prSet>
      <dgm:spPr/>
    </dgm:pt>
  </dgm:ptLst>
  <dgm:cxnLst>
    <dgm:cxn modelId="{24AC6133-8052-464B-A2FA-2E97349F50B7}" type="presOf" srcId="{85289930-7D05-48D6-8D22-F16D7349FEAE}" destId="{8EB77BF6-32D4-40E3-AD78-DFD57170C00D}" srcOrd="0" destOrd="0" presId="urn:microsoft.com/office/officeart/2018/2/layout/IconLabelList"/>
    <dgm:cxn modelId="{71B8FF4A-3449-4AAF-84E1-7A20DAFE7040}" type="presOf" srcId="{79709B2D-4D06-4C1B-A2D6-641717F50E2E}" destId="{7C3B7010-0F32-4F88-99D6-8970BD0054CC}" srcOrd="0" destOrd="0" presId="urn:microsoft.com/office/officeart/2018/2/layout/IconLabelList"/>
    <dgm:cxn modelId="{77E99657-03DD-4FC0-AFA4-7D6FC11934F3}" type="presOf" srcId="{9037EF7B-3879-4114-BF58-DD2271BA0991}" destId="{B5725C61-908F-4A36-B46E-847E28427F58}" srcOrd="0" destOrd="0" presId="urn:microsoft.com/office/officeart/2018/2/layout/IconLabelList"/>
    <dgm:cxn modelId="{4AA1AF9A-164E-4128-8040-53C6E436319D}" srcId="{9037EF7B-3879-4114-BF58-DD2271BA0991}" destId="{85289930-7D05-48D6-8D22-F16D7349FEAE}" srcOrd="1" destOrd="0" parTransId="{9C74A427-4F07-4503-8A8D-CE873F5D8BE1}" sibTransId="{2944E550-4898-49DF-8C1A-B815E08490CD}"/>
    <dgm:cxn modelId="{86349AA4-6B5C-404A-81CC-BC191FA3E558}" srcId="{9037EF7B-3879-4114-BF58-DD2271BA0991}" destId="{79709B2D-4D06-4C1B-A2D6-641717F50E2E}" srcOrd="0" destOrd="0" parTransId="{5137691B-6E2C-4D6C-AB23-DCB68BE76002}" sibTransId="{AF4F422E-BD10-4B76-8562-1C7BEF3287CF}"/>
    <dgm:cxn modelId="{B25285A0-A87E-4CFD-BF67-6A408CF9F116}" type="presParOf" srcId="{B5725C61-908F-4A36-B46E-847E28427F58}" destId="{CAF57747-68D7-4DD7-890A-55334A4EF39C}" srcOrd="0" destOrd="0" presId="urn:microsoft.com/office/officeart/2018/2/layout/IconLabelList"/>
    <dgm:cxn modelId="{B74ED396-9650-44CE-B24D-073D20BE3E3E}" type="presParOf" srcId="{CAF57747-68D7-4DD7-890A-55334A4EF39C}" destId="{409E2680-B531-4A6A-BD11-D0A28D1376DD}" srcOrd="0" destOrd="0" presId="urn:microsoft.com/office/officeart/2018/2/layout/IconLabelList"/>
    <dgm:cxn modelId="{F849E4F7-F3C6-463D-91CF-540E60250D81}" type="presParOf" srcId="{CAF57747-68D7-4DD7-890A-55334A4EF39C}" destId="{87E14EF9-C1E2-4717-9829-72CDAFB6022F}" srcOrd="1" destOrd="0" presId="urn:microsoft.com/office/officeart/2018/2/layout/IconLabelList"/>
    <dgm:cxn modelId="{6FB64F3F-3DA2-45EA-B074-05AAFE8EAA0C}" type="presParOf" srcId="{CAF57747-68D7-4DD7-890A-55334A4EF39C}" destId="{7C3B7010-0F32-4F88-99D6-8970BD0054CC}" srcOrd="2" destOrd="0" presId="urn:microsoft.com/office/officeart/2018/2/layout/IconLabelList"/>
    <dgm:cxn modelId="{79E0F8DC-F5E3-40EB-8E21-B323AA653B51}" type="presParOf" srcId="{B5725C61-908F-4A36-B46E-847E28427F58}" destId="{6864EA67-CB0E-49AA-9F66-BE6C96437208}" srcOrd="1" destOrd="0" presId="urn:microsoft.com/office/officeart/2018/2/layout/IconLabelList"/>
    <dgm:cxn modelId="{CC5B982E-A09E-48DA-83C1-D19E37327687}" type="presParOf" srcId="{B5725C61-908F-4A36-B46E-847E28427F58}" destId="{174EEC3D-101D-46B1-9AEA-07536703FB65}" srcOrd="2" destOrd="0" presId="urn:microsoft.com/office/officeart/2018/2/layout/IconLabelList"/>
    <dgm:cxn modelId="{E6B4A3F9-8C0B-40B4-B502-F8913777AE2E}" type="presParOf" srcId="{174EEC3D-101D-46B1-9AEA-07536703FB65}" destId="{4D293B68-5626-4DA0-9CF8-2BAC19DDD87F}" srcOrd="0" destOrd="0" presId="urn:microsoft.com/office/officeart/2018/2/layout/IconLabelList"/>
    <dgm:cxn modelId="{3B796520-3DDD-42C9-8F31-90E19F3D4DC3}" type="presParOf" srcId="{174EEC3D-101D-46B1-9AEA-07536703FB65}" destId="{B9A9F19D-B3BF-4C88-B891-28CCB3DFADEB}" srcOrd="1" destOrd="0" presId="urn:microsoft.com/office/officeart/2018/2/layout/IconLabelList"/>
    <dgm:cxn modelId="{30F6F1AC-2CA8-406E-B32D-328C01EDBEB5}" type="presParOf" srcId="{174EEC3D-101D-46B1-9AEA-07536703FB65}" destId="{8EB77BF6-32D4-40E3-AD78-DFD57170C00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B8D94-63A9-46DF-A4A4-57836F37DF78}">
      <dsp:nvSpPr>
        <dsp:cNvPr id="0" name=""/>
        <dsp:cNvSpPr/>
      </dsp:nvSpPr>
      <dsp:spPr>
        <a:xfrm>
          <a:off x="0" y="152456"/>
          <a:ext cx="6400798" cy="7698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b="1" kern="1200" dirty="0"/>
            <a:t>Biological:</a:t>
          </a:r>
          <a:r>
            <a:rPr lang="en-AU" sz="1400" kern="1200" dirty="0"/>
            <a:t> Biological hazards include viruses, bacteria, insects, animals, etc., that can cause adverse health impacts. For example, mould, blood and other bodily fluids, harmful plants, sewage, dust and vermin.</a:t>
          </a:r>
          <a:endParaRPr lang="en-US" sz="1400" kern="1200" dirty="0"/>
        </a:p>
      </dsp:txBody>
      <dsp:txXfrm>
        <a:off x="37581" y="190037"/>
        <a:ext cx="6325636" cy="694697"/>
      </dsp:txXfrm>
    </dsp:sp>
    <dsp:sp modelId="{6050A501-6C72-45AC-A688-0461EE9AE65B}">
      <dsp:nvSpPr>
        <dsp:cNvPr id="0" name=""/>
        <dsp:cNvSpPr/>
      </dsp:nvSpPr>
      <dsp:spPr>
        <a:xfrm>
          <a:off x="0" y="962636"/>
          <a:ext cx="6400798" cy="769859"/>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b="1" kern="1200" dirty="0"/>
            <a:t>Chemical:</a:t>
          </a:r>
          <a:r>
            <a:rPr lang="en-AU" sz="1400" kern="1200" dirty="0"/>
            <a:t> Chemical hazards are hazardous substances that can cause harm. These hazards can result in both health and physical impacts, such as skin irritation, respiratory system irritation, blindness, corrosion and explosions.</a:t>
          </a:r>
          <a:endParaRPr lang="en-US" sz="1400" kern="1200" dirty="0"/>
        </a:p>
      </dsp:txBody>
      <dsp:txXfrm>
        <a:off x="37581" y="1000217"/>
        <a:ext cx="6325636" cy="694697"/>
      </dsp:txXfrm>
    </dsp:sp>
    <dsp:sp modelId="{B1B259A3-5719-4C72-AC9D-94C1D8856F94}">
      <dsp:nvSpPr>
        <dsp:cNvPr id="0" name=""/>
        <dsp:cNvSpPr/>
      </dsp:nvSpPr>
      <dsp:spPr>
        <a:xfrm>
          <a:off x="0" y="1772816"/>
          <a:ext cx="6400798" cy="769859"/>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b="1" kern="1200"/>
            <a:t>Physical: </a:t>
          </a:r>
          <a:r>
            <a:rPr lang="en-AU" sz="1400" kern="1200"/>
            <a:t>Physical hazards are environmental factors that can harm an employee without necessarily touching them, including heights, noise, radiation and pressure.</a:t>
          </a:r>
          <a:endParaRPr lang="en-US" sz="1400" kern="1200"/>
        </a:p>
      </dsp:txBody>
      <dsp:txXfrm>
        <a:off x="37581" y="1810397"/>
        <a:ext cx="6325636" cy="694697"/>
      </dsp:txXfrm>
    </dsp:sp>
    <dsp:sp modelId="{63D7B801-CA17-406D-8C1D-731C2916AD64}">
      <dsp:nvSpPr>
        <dsp:cNvPr id="0" name=""/>
        <dsp:cNvSpPr/>
      </dsp:nvSpPr>
      <dsp:spPr>
        <a:xfrm>
          <a:off x="0" y="2582996"/>
          <a:ext cx="6400798" cy="769859"/>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b="1" kern="1200" dirty="0"/>
            <a:t>Safety: </a:t>
          </a:r>
          <a:r>
            <a:rPr lang="en-AU" sz="1400" kern="1200" dirty="0"/>
            <a:t>These are hazards that create unsafe working conditions. For example, exposed wires or a damaged carpet might result in a tripping hazard. These are sometimes included under the category of physical hazards.</a:t>
          </a:r>
          <a:endParaRPr lang="en-US" sz="1400" kern="1200" dirty="0"/>
        </a:p>
      </dsp:txBody>
      <dsp:txXfrm>
        <a:off x="37581" y="2620577"/>
        <a:ext cx="6325636" cy="694697"/>
      </dsp:txXfrm>
    </dsp:sp>
    <dsp:sp modelId="{55087A51-18D3-491B-B122-7C60FB30D9EA}">
      <dsp:nvSpPr>
        <dsp:cNvPr id="0" name=""/>
        <dsp:cNvSpPr/>
      </dsp:nvSpPr>
      <dsp:spPr>
        <a:xfrm>
          <a:off x="0" y="3393176"/>
          <a:ext cx="6400798" cy="769859"/>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b="1" kern="1200"/>
            <a:t>Ergonomic: </a:t>
          </a:r>
          <a:r>
            <a:rPr lang="en-AU" sz="1400" kern="1200"/>
            <a:t>Ergonomic hazards are a result of physical factors that can result in musculoskeletal injuries. For example, a poor workstation setup in an office, poor posture and manual handling.</a:t>
          </a:r>
          <a:endParaRPr lang="en-US" sz="1400" kern="1200"/>
        </a:p>
      </dsp:txBody>
      <dsp:txXfrm>
        <a:off x="37581" y="3430757"/>
        <a:ext cx="6325636" cy="694697"/>
      </dsp:txXfrm>
    </dsp:sp>
    <dsp:sp modelId="{ACEAFDBD-33E6-4341-BF9E-DB344F9F0897}">
      <dsp:nvSpPr>
        <dsp:cNvPr id="0" name=""/>
        <dsp:cNvSpPr/>
      </dsp:nvSpPr>
      <dsp:spPr>
        <a:xfrm>
          <a:off x="0" y="4203356"/>
          <a:ext cx="6400798" cy="76985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b="1" kern="1200"/>
            <a:t>Psychosocial:</a:t>
          </a:r>
          <a:r>
            <a:rPr lang="en-AU" sz="1400" kern="1200"/>
            <a:t> Psychosocial hazards include those that can have an adverse effect on an employee’s mental health or wellbeing. For example, sexual harassment, victimisation, stress and workplace violence.</a:t>
          </a:r>
          <a:endParaRPr lang="en-US" sz="1400" kern="1200"/>
        </a:p>
      </dsp:txBody>
      <dsp:txXfrm>
        <a:off x="37581" y="4240937"/>
        <a:ext cx="6325636" cy="694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E2680-B531-4A6A-BD11-D0A28D1376DD}">
      <dsp:nvSpPr>
        <dsp:cNvPr id="0" name=""/>
        <dsp:cNvSpPr/>
      </dsp:nvSpPr>
      <dsp:spPr>
        <a:xfrm>
          <a:off x="1682978" y="38359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C3B7010-0F32-4F88-99D6-8970BD0054CC}">
      <dsp:nvSpPr>
        <dsp:cNvPr id="0" name=""/>
        <dsp:cNvSpPr/>
      </dsp:nvSpPr>
      <dsp:spPr>
        <a:xfrm>
          <a:off x="494978" y="2865239"/>
          <a:ext cx="4320000"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AU" sz="1100" kern="1200" dirty="0"/>
            <a:t>Thank you for partaking in our Workplace Inspections and Record Keeping Training presentation, We hope you enjoyed it.</a:t>
          </a:r>
          <a:endParaRPr lang="en-US" sz="1100" kern="1200" dirty="0"/>
        </a:p>
      </dsp:txBody>
      <dsp:txXfrm>
        <a:off x="494978" y="2865239"/>
        <a:ext cx="4320000" cy="1102500"/>
      </dsp:txXfrm>
    </dsp:sp>
    <dsp:sp modelId="{4D293B68-5626-4DA0-9CF8-2BAC19DDD87F}">
      <dsp:nvSpPr>
        <dsp:cNvPr id="0" name=""/>
        <dsp:cNvSpPr/>
      </dsp:nvSpPr>
      <dsp:spPr>
        <a:xfrm>
          <a:off x="6823800" y="38359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B77BF6-32D4-40E3-AD78-DFD57170C00D}">
      <dsp:nvSpPr>
        <dsp:cNvPr id="0" name=""/>
        <dsp:cNvSpPr/>
      </dsp:nvSpPr>
      <dsp:spPr>
        <a:xfrm>
          <a:off x="5570978" y="2865239"/>
          <a:ext cx="4449643"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AU" sz="1100" kern="1200" dirty="0"/>
            <a:t>If you would like further information regarding this presentation or anything Work Health Safety &amp; Wellbeing related, </a:t>
          </a:r>
        </a:p>
        <a:p>
          <a:pPr marL="0" lvl="0" indent="0" algn="ctr" defTabSz="488950">
            <a:lnSpc>
              <a:spcPct val="90000"/>
            </a:lnSpc>
            <a:spcBef>
              <a:spcPct val="0"/>
            </a:spcBef>
            <a:spcAft>
              <a:spcPct val="35000"/>
            </a:spcAft>
            <a:buNone/>
          </a:pPr>
          <a:r>
            <a:rPr lang="en-AU" sz="1100" kern="1200" dirty="0"/>
            <a:t>Please visit our webpage: </a:t>
          </a:r>
          <a:r>
            <a:rPr lang="en-AU" sz="1100" b="1" kern="1200" dirty="0">
              <a:hlinkClick xmlns:r="http://schemas.openxmlformats.org/officeDocument/2006/relationships" r:id="rId5"/>
            </a:rPr>
            <a:t>Work Health Safety &amp; Wellbeing | Western Sydney University</a:t>
          </a:r>
          <a:r>
            <a:rPr lang="en-AU" sz="1100" b="1" kern="1200" dirty="0"/>
            <a:t> </a:t>
          </a:r>
        </a:p>
        <a:p>
          <a:pPr marL="0" lvl="0" indent="0" algn="ctr" defTabSz="488950">
            <a:lnSpc>
              <a:spcPct val="90000"/>
            </a:lnSpc>
            <a:spcBef>
              <a:spcPct val="0"/>
            </a:spcBef>
            <a:spcAft>
              <a:spcPct val="35000"/>
            </a:spcAft>
            <a:buNone/>
          </a:pPr>
          <a:r>
            <a:rPr lang="en-AU" sz="1100" b="0" kern="1200" dirty="0"/>
            <a:t>or</a:t>
          </a:r>
        </a:p>
        <a:p>
          <a:pPr marL="0" lvl="0" indent="0" algn="ctr" defTabSz="488950">
            <a:lnSpc>
              <a:spcPct val="90000"/>
            </a:lnSpc>
            <a:spcBef>
              <a:spcPct val="0"/>
            </a:spcBef>
            <a:spcAft>
              <a:spcPct val="35000"/>
            </a:spcAft>
            <a:buNone/>
          </a:pPr>
          <a:r>
            <a:rPr lang="en-AU" sz="1100" kern="1200" dirty="0"/>
            <a:t>Email us at </a:t>
          </a:r>
          <a:r>
            <a:rPr lang="en-AU" sz="1100" b="1" kern="1200" dirty="0">
              <a:hlinkClick xmlns:r="http://schemas.openxmlformats.org/officeDocument/2006/relationships" r:id="rId6"/>
            </a:rPr>
            <a:t>whs@westernsydney.edu.au</a:t>
          </a:r>
          <a:endParaRPr lang="en-US" sz="1100" kern="1200" dirty="0"/>
        </a:p>
      </dsp:txBody>
      <dsp:txXfrm>
        <a:off x="5570978" y="2865239"/>
        <a:ext cx="4449643" cy="11025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A5CFFA-7BC4-4C95-9304-AC1390A3B843}" type="datetimeFigureOut">
              <a:rPr lang="en-AU" smtClean="0"/>
              <a:t>10/10/2022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B788DF-B3FB-492B-A5E4-5EECA4B24881}" type="slidenum">
              <a:rPr lang="en-AU" smtClean="0"/>
              <a:t>‹#›</a:t>
            </a:fld>
            <a:endParaRPr lang="en-AU"/>
          </a:p>
        </p:txBody>
      </p:sp>
    </p:spTree>
    <p:extLst>
      <p:ext uri="{BB962C8B-B14F-4D97-AF65-F5344CB8AC3E}">
        <p14:creationId xmlns:p14="http://schemas.microsoft.com/office/powerpoint/2010/main" val="2918647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7514C-8B72-473E-B2E5-07BB83E361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6B934F7-24F4-49F2-8445-F9FB3BDB97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BE962E0-F1D9-4B9A-B315-BF716A82F273}"/>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5" name="Footer Placeholder 4">
            <a:extLst>
              <a:ext uri="{FF2B5EF4-FFF2-40B4-BE49-F238E27FC236}">
                <a16:creationId xmlns:a16="http://schemas.microsoft.com/office/drawing/2014/main" id="{71C910A8-285A-4A35-B46A-8C275D4992B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3EBBC93-C728-4620-9BF5-3E2599EF4FD5}"/>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241290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8478D-B1A6-4BF0-B091-DAEC326DB3F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2041258-DD92-41E5-A3AA-D93C2AA615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397CA59-1C19-4887-87DE-4FAB4C129623}"/>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5" name="Footer Placeholder 4">
            <a:extLst>
              <a:ext uri="{FF2B5EF4-FFF2-40B4-BE49-F238E27FC236}">
                <a16:creationId xmlns:a16="http://schemas.microsoft.com/office/drawing/2014/main" id="{B5907CAB-EBB3-415A-9699-DC0936B5E90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3B90066-2229-4E39-9A5B-3461A18FFCE6}"/>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913721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D8617C-0E92-4E63-A8D9-6C42C2720C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AD26F9A-C467-444D-A97B-EA62F12EC5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196D2B4-FA47-4EF4-B218-23C8D535E7D6}"/>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5" name="Footer Placeholder 4">
            <a:extLst>
              <a:ext uri="{FF2B5EF4-FFF2-40B4-BE49-F238E27FC236}">
                <a16:creationId xmlns:a16="http://schemas.microsoft.com/office/drawing/2014/main" id="{66366883-07BB-408E-BB88-CF4502FF462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40EA35D-5A19-4EC6-A4B6-FB5A37E76FFA}"/>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3528640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5A784-64DF-48B5-950C-F65735AB37A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6F40F43-C777-4E1A-BD78-D2DADB82F4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9C20808-2C9A-4CC4-9985-AEF663778E2C}"/>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5" name="Footer Placeholder 4">
            <a:extLst>
              <a:ext uri="{FF2B5EF4-FFF2-40B4-BE49-F238E27FC236}">
                <a16:creationId xmlns:a16="http://schemas.microsoft.com/office/drawing/2014/main" id="{B6890B4A-9174-4651-A94E-5445A6A4563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5BB5437-C34B-4DFA-A049-5E4F8E2F581F}"/>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4594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E272D-638A-494D-88E0-C5BE0FE45C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EAB2DF2-A67E-48CC-BD6F-169983A88A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9DF450-D269-435E-A480-74A4D96013BB}"/>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5" name="Footer Placeholder 4">
            <a:extLst>
              <a:ext uri="{FF2B5EF4-FFF2-40B4-BE49-F238E27FC236}">
                <a16:creationId xmlns:a16="http://schemas.microsoft.com/office/drawing/2014/main" id="{68C982DB-7A9E-40F4-86D3-0C8168D4B2A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7FBAC33-F6D4-4372-8DB7-4264473DA8EB}"/>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15801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345DA-2153-4A50-8CEE-23FC27FDFF3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C66EF70-F4E4-48FC-978E-3B4A7DF57D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158D82F-361C-4593-BEF1-DEF01085BB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6906A13-B51B-4F80-88F6-A0DA87298520}"/>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6" name="Footer Placeholder 5">
            <a:extLst>
              <a:ext uri="{FF2B5EF4-FFF2-40B4-BE49-F238E27FC236}">
                <a16:creationId xmlns:a16="http://schemas.microsoft.com/office/drawing/2014/main" id="{F6D3E3D5-F9C5-4342-AB2A-A99203F9D4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5559E32-FDF1-47F9-89B4-30EFE5ACED1B}"/>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71445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B7DE9-F5D0-4E43-A460-C106B6FEE8A0}"/>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54015FE-0CBB-422A-84DA-9A28984B0F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C25DFC-A2EB-47C3-BE4B-899C363A04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71686F3-6470-45F3-A8AA-8DF617D0A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2563F9-5DE9-47DC-B221-B860E6F6AD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4435AA3-555A-415C-B724-60041C7EAEE6}"/>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8" name="Footer Placeholder 7">
            <a:extLst>
              <a:ext uri="{FF2B5EF4-FFF2-40B4-BE49-F238E27FC236}">
                <a16:creationId xmlns:a16="http://schemas.microsoft.com/office/drawing/2014/main" id="{0DD7D4D3-C87E-46F5-B665-2F9CF208153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8A71C6B-5DFA-47D8-87F8-65B8F272EC23}"/>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38994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1915-8EA1-4FBC-B0F1-03E3D27194F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13D56609-F02B-421F-AE09-71CDF0D8CFF0}"/>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4" name="Footer Placeholder 3">
            <a:extLst>
              <a:ext uri="{FF2B5EF4-FFF2-40B4-BE49-F238E27FC236}">
                <a16:creationId xmlns:a16="http://schemas.microsoft.com/office/drawing/2014/main" id="{72F57A56-1629-45B9-B455-F06EBFA1072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FAFE940-5202-4E77-B485-FCED4CFC9708}"/>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47667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981F91-15C8-48C9-AFCE-D50CCA0EC44E}"/>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3" name="Footer Placeholder 2">
            <a:extLst>
              <a:ext uri="{FF2B5EF4-FFF2-40B4-BE49-F238E27FC236}">
                <a16:creationId xmlns:a16="http://schemas.microsoft.com/office/drawing/2014/main" id="{69E0B823-0CB5-4C3E-B471-F605CA4C9EB5}"/>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B6B94B6-8880-494D-8C8A-268F3E62294F}"/>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3202041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D8EFD-E643-42F9-9128-62CE4839B2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4E295A5-43CB-4431-98ED-6E60621D39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32A09DB-0F32-49EF-AA98-14A79F2B88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87C34B-AADF-4094-B8F8-54DE9C7B1C06}"/>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6" name="Footer Placeholder 5">
            <a:extLst>
              <a:ext uri="{FF2B5EF4-FFF2-40B4-BE49-F238E27FC236}">
                <a16:creationId xmlns:a16="http://schemas.microsoft.com/office/drawing/2014/main" id="{559DE57E-DEDE-4D8D-B0DC-CD86FDC58ED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5CD69A0-AB3A-49CB-B62E-E32C417AC6EC}"/>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629361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13E9A-E908-4EF4-B4BD-DE06B33AFB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09F58D6-75EE-4E40-9AB9-F8A23190E8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AF55F04-3A38-47C9-84E6-1A0D8CF5FD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8CE4B4-F542-42A7-8DF8-9F72B44841F3}"/>
              </a:ext>
            </a:extLst>
          </p:cNvPr>
          <p:cNvSpPr>
            <a:spLocks noGrp="1"/>
          </p:cNvSpPr>
          <p:nvPr>
            <p:ph type="dt" sz="half" idx="10"/>
          </p:nvPr>
        </p:nvSpPr>
        <p:spPr/>
        <p:txBody>
          <a:bodyPr/>
          <a:lstStyle/>
          <a:p>
            <a:fld id="{D3E5B416-6EAE-411D-8EDB-88D95C71C586}" type="datetimeFigureOut">
              <a:rPr lang="en-AU" smtClean="0"/>
              <a:t>10/10/2022</a:t>
            </a:fld>
            <a:endParaRPr lang="en-AU"/>
          </a:p>
        </p:txBody>
      </p:sp>
      <p:sp>
        <p:nvSpPr>
          <p:cNvPr id="6" name="Footer Placeholder 5">
            <a:extLst>
              <a:ext uri="{FF2B5EF4-FFF2-40B4-BE49-F238E27FC236}">
                <a16:creationId xmlns:a16="http://schemas.microsoft.com/office/drawing/2014/main" id="{C9E16218-70E7-4A95-9AAB-109AB90C87A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42608E6-19FD-47A3-BD1D-F5A0A360144A}"/>
              </a:ext>
            </a:extLst>
          </p:cNvPr>
          <p:cNvSpPr>
            <a:spLocks noGrp="1"/>
          </p:cNvSpPr>
          <p:nvPr>
            <p:ph type="sldNum" sz="quarter" idx="12"/>
          </p:nvPr>
        </p:nvSpPr>
        <p:spPr/>
        <p:txBody>
          <a:bodyPr/>
          <a:lstStyle/>
          <a:p>
            <a:fld id="{06DCFEB0-0D15-4649-889A-F951983760A2}" type="slidenum">
              <a:rPr lang="en-AU" smtClean="0"/>
              <a:t>‹#›</a:t>
            </a:fld>
            <a:endParaRPr lang="en-AU"/>
          </a:p>
        </p:txBody>
      </p:sp>
    </p:spTree>
    <p:extLst>
      <p:ext uri="{BB962C8B-B14F-4D97-AF65-F5344CB8AC3E}">
        <p14:creationId xmlns:p14="http://schemas.microsoft.com/office/powerpoint/2010/main" val="369146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5463E8-F6C4-4074-9849-712E7DFBD4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B314A8D-A0DE-4965-8418-00547E9A4F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1F16668-4693-4D40-BF16-C9D8401014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5B416-6EAE-411D-8EDB-88D95C71C586}" type="datetimeFigureOut">
              <a:rPr lang="en-AU" smtClean="0"/>
              <a:t>10/10/2022</a:t>
            </a:fld>
            <a:endParaRPr lang="en-AU"/>
          </a:p>
        </p:txBody>
      </p:sp>
      <p:sp>
        <p:nvSpPr>
          <p:cNvPr id="5" name="Footer Placeholder 4">
            <a:extLst>
              <a:ext uri="{FF2B5EF4-FFF2-40B4-BE49-F238E27FC236}">
                <a16:creationId xmlns:a16="http://schemas.microsoft.com/office/drawing/2014/main" id="{F4F0ABBE-BE99-4A60-8F5E-DA8B1BB885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852CADD5-71DA-4BF3-8A8C-585787CA9C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CFEB0-0D15-4649-889A-F951983760A2}" type="slidenum">
              <a:rPr lang="en-AU" smtClean="0"/>
              <a:t>‹#›</a:t>
            </a:fld>
            <a:endParaRPr lang="en-AU"/>
          </a:p>
        </p:txBody>
      </p:sp>
    </p:spTree>
    <p:extLst>
      <p:ext uri="{BB962C8B-B14F-4D97-AF65-F5344CB8AC3E}">
        <p14:creationId xmlns:p14="http://schemas.microsoft.com/office/powerpoint/2010/main" val="1885369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afework.nsw.gov.au/safety-starts-here/safety-support/workplace-inspections#tabs__content-2" TargetMode="External"/><Relationship Id="rId7" Type="http://schemas.openxmlformats.org/officeDocument/2006/relationships/hyperlink" Target="https://www.safework.nsw.gov.au/safety-starts-here/safety-support/workplace-inspections#tabs__content-6" TargetMode="External"/><Relationship Id="rId2" Type="http://schemas.openxmlformats.org/officeDocument/2006/relationships/hyperlink" Target="https://www.safework.nsw.gov.au/safety-starts-here/safety-support/workplace-inspections#tabs__content-1" TargetMode="External"/><Relationship Id="rId1" Type="http://schemas.openxmlformats.org/officeDocument/2006/relationships/slideLayout" Target="../slideLayouts/slideLayout2.xml"/><Relationship Id="rId6" Type="http://schemas.openxmlformats.org/officeDocument/2006/relationships/hyperlink" Target="https://www.safework.nsw.gov.au/safety-starts-here/safety-support/workplace-inspections#tabs__content-5" TargetMode="External"/><Relationship Id="rId5" Type="http://schemas.openxmlformats.org/officeDocument/2006/relationships/hyperlink" Target="https://www.safework.nsw.gov.au/safety-starts-here/safety-support/workplace-inspections#tabs__content-4" TargetMode="External"/><Relationship Id="rId4" Type="http://schemas.openxmlformats.org/officeDocument/2006/relationships/hyperlink" Target="https://www.safework.nsw.gov.au/safety-starts-here/safety-support/workplace-inspections#tabs__content-3"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3">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ompany name&#10;&#10;Description automatically generated with medium confidence">
            <a:extLst>
              <a:ext uri="{FF2B5EF4-FFF2-40B4-BE49-F238E27FC236}">
                <a16:creationId xmlns:a16="http://schemas.microsoft.com/office/drawing/2014/main" id="{EE05CE9F-E8DA-4A49-BAB8-10405C5787E9}"/>
              </a:ext>
            </a:extLst>
          </p:cNvPr>
          <p:cNvPicPr>
            <a:picLocks noChangeAspect="1"/>
          </p:cNvPicPr>
          <p:nvPr/>
        </p:nvPicPr>
        <p:blipFill>
          <a:blip r:embed="rId2"/>
          <a:stretch>
            <a:fillRect/>
          </a:stretch>
        </p:blipFill>
        <p:spPr>
          <a:xfrm>
            <a:off x="1289303" y="1119116"/>
            <a:ext cx="5268108" cy="2213635"/>
          </a:xfrm>
          <a:prstGeom prst="rect">
            <a:avLst/>
          </a:prstGeom>
        </p:spPr>
      </p:pic>
      <p:sp>
        <p:nvSpPr>
          <p:cNvPr id="30" name="Right Triangle 25">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2EF606-7535-4518-ABF1-2C63E1C206C5}"/>
              </a:ext>
            </a:extLst>
          </p:cNvPr>
          <p:cNvSpPr>
            <a:spLocks noGrp="1"/>
          </p:cNvSpPr>
          <p:nvPr>
            <p:ph type="ctrTitle"/>
          </p:nvPr>
        </p:nvSpPr>
        <p:spPr>
          <a:xfrm>
            <a:off x="1289304" y="3429000"/>
            <a:ext cx="9694006" cy="1713305"/>
          </a:xfrm>
        </p:spPr>
        <p:txBody>
          <a:bodyPr anchor="b">
            <a:normAutofit fontScale="90000"/>
          </a:bodyPr>
          <a:lstStyle/>
          <a:p>
            <a:pPr algn="l"/>
            <a:br>
              <a:rPr lang="en-AU" sz="2000" b="1" dirty="0"/>
            </a:br>
            <a:br>
              <a:rPr lang="en-AU" sz="2000" b="1" dirty="0"/>
            </a:br>
            <a:br>
              <a:rPr lang="en-AU" sz="2000" b="1" dirty="0"/>
            </a:br>
            <a:br>
              <a:rPr lang="en-AU" sz="2000" b="1" dirty="0"/>
            </a:br>
            <a:br>
              <a:rPr lang="en-AU" sz="2000" b="1" dirty="0"/>
            </a:br>
            <a:br>
              <a:rPr lang="en-AU" sz="2000" b="1" dirty="0"/>
            </a:br>
            <a:br>
              <a:rPr lang="en-AU" sz="2000" b="1" dirty="0"/>
            </a:br>
            <a:r>
              <a:rPr lang="en-AU" sz="4900" b="1" dirty="0"/>
              <a:t>Workplace Inspections and Record Keeping</a:t>
            </a:r>
            <a:br>
              <a:rPr lang="en-AU" sz="2000" b="1" dirty="0"/>
            </a:br>
            <a:endParaRPr lang="en-AU" sz="2000" dirty="0"/>
          </a:p>
        </p:txBody>
      </p:sp>
      <p:sp>
        <p:nvSpPr>
          <p:cNvPr id="3" name="Subtitle 2">
            <a:extLst>
              <a:ext uri="{FF2B5EF4-FFF2-40B4-BE49-F238E27FC236}">
                <a16:creationId xmlns:a16="http://schemas.microsoft.com/office/drawing/2014/main" id="{2F707F07-E7E8-46FE-8524-BEE05DB8ABE4}"/>
              </a:ext>
            </a:extLst>
          </p:cNvPr>
          <p:cNvSpPr>
            <a:spLocks noGrp="1"/>
          </p:cNvSpPr>
          <p:nvPr>
            <p:ph type="subTitle" idx="1"/>
          </p:nvPr>
        </p:nvSpPr>
        <p:spPr>
          <a:xfrm>
            <a:off x="1289303" y="5142305"/>
            <a:ext cx="7321298" cy="753165"/>
          </a:xfrm>
        </p:spPr>
        <p:txBody>
          <a:bodyPr anchor="t">
            <a:normAutofit/>
          </a:bodyPr>
          <a:lstStyle/>
          <a:p>
            <a:pPr algn="l"/>
            <a:r>
              <a:rPr lang="en-AU" b="1" dirty="0"/>
              <a:t>Work Health Safety &amp; Wellbeing Unit</a:t>
            </a:r>
          </a:p>
          <a:p>
            <a:pPr algn="l"/>
            <a:endParaRPr lang="en-AU" dirty="0"/>
          </a:p>
        </p:txBody>
      </p:sp>
    </p:spTree>
    <p:extLst>
      <p:ext uri="{BB962C8B-B14F-4D97-AF65-F5344CB8AC3E}">
        <p14:creationId xmlns:p14="http://schemas.microsoft.com/office/powerpoint/2010/main" val="2238763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B5C954-EED6-434C-9246-1A20936D5DFF}"/>
              </a:ext>
            </a:extLst>
          </p:cNvPr>
          <p:cNvSpPr>
            <a:spLocks noGrp="1"/>
          </p:cNvSpPr>
          <p:nvPr>
            <p:ph type="title"/>
          </p:nvPr>
        </p:nvSpPr>
        <p:spPr>
          <a:xfrm>
            <a:off x="1046746" y="586822"/>
            <a:ext cx="3560252" cy="1645920"/>
          </a:xfrm>
        </p:spPr>
        <p:txBody>
          <a:bodyPr>
            <a:normAutofit/>
          </a:bodyPr>
          <a:lstStyle/>
          <a:p>
            <a:r>
              <a:rPr lang="en-AU" dirty="0"/>
              <a:t>Action Items Sheet</a:t>
            </a:r>
          </a:p>
        </p:txBody>
      </p:sp>
      <p:sp>
        <p:nvSpPr>
          <p:cNvPr id="18" name="Rectangle 17">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0" name="Rectangle 19">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9" name="Content Placeholder 8">
            <a:extLst>
              <a:ext uri="{FF2B5EF4-FFF2-40B4-BE49-F238E27FC236}">
                <a16:creationId xmlns:a16="http://schemas.microsoft.com/office/drawing/2014/main" id="{772602F8-953A-3CC9-FB70-83F279C3CD1E}"/>
              </a:ext>
            </a:extLst>
          </p:cNvPr>
          <p:cNvSpPr>
            <a:spLocks noGrp="1"/>
          </p:cNvSpPr>
          <p:nvPr>
            <p:ph idx="1"/>
          </p:nvPr>
        </p:nvSpPr>
        <p:spPr>
          <a:xfrm>
            <a:off x="5351164" y="586822"/>
            <a:ext cx="6002636" cy="1645920"/>
          </a:xfrm>
        </p:spPr>
        <p:txBody>
          <a:bodyPr anchor="ctr">
            <a:normAutofit/>
          </a:bodyPr>
          <a:lstStyle/>
          <a:p>
            <a:pPr marL="0" indent="0">
              <a:spcBef>
                <a:spcPct val="0"/>
              </a:spcBef>
              <a:buNone/>
            </a:pPr>
            <a:r>
              <a:rPr lang="en-AU" sz="2000" dirty="0">
                <a:latin typeface="+mj-lt"/>
                <a:ea typeface="+mj-ea"/>
                <a:cs typeface="+mj-cs"/>
              </a:rPr>
              <a:t>The purpose of the action item sheet is to ensure that the summary of actions or resolutions related to the identified hazard include the appropriate person responsible with a proposed action by date and actual completion date.</a:t>
            </a:r>
          </a:p>
          <a:p>
            <a:endParaRPr lang="en-US" sz="1800" dirty="0"/>
          </a:p>
        </p:txBody>
      </p:sp>
      <p:pic>
        <p:nvPicPr>
          <p:cNvPr id="5" name="Content Placeholder 4" descr="Table&#10;&#10;Description automatically generated">
            <a:extLst>
              <a:ext uri="{FF2B5EF4-FFF2-40B4-BE49-F238E27FC236}">
                <a16:creationId xmlns:a16="http://schemas.microsoft.com/office/drawing/2014/main" id="{C7AEDAC3-B277-4B44-9E69-2B3E892F8674}"/>
              </a:ext>
            </a:extLst>
          </p:cNvPr>
          <p:cNvPicPr>
            <a:picLocks noChangeAspect="1"/>
          </p:cNvPicPr>
          <p:nvPr/>
        </p:nvPicPr>
        <p:blipFill rotWithShape="1">
          <a:blip r:embed="rId2"/>
          <a:srcRect b="21981"/>
          <a:stretch/>
        </p:blipFill>
        <p:spPr>
          <a:xfrm>
            <a:off x="947862" y="2734056"/>
            <a:ext cx="10384667" cy="3483864"/>
          </a:xfrm>
          <a:prstGeom prst="rect">
            <a:avLst/>
          </a:prstGeom>
        </p:spPr>
      </p:pic>
    </p:spTree>
    <p:extLst>
      <p:ext uri="{BB962C8B-B14F-4D97-AF65-F5344CB8AC3E}">
        <p14:creationId xmlns:p14="http://schemas.microsoft.com/office/powerpoint/2010/main" val="396034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heel(1)">
                                      <p:cBhvr>
                                        <p:cTn id="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45DC-6AAE-4D15-BDD3-2A87084009A4}"/>
              </a:ext>
            </a:extLst>
          </p:cNvPr>
          <p:cNvSpPr>
            <a:spLocks noGrp="1"/>
          </p:cNvSpPr>
          <p:nvPr>
            <p:ph type="title"/>
          </p:nvPr>
        </p:nvSpPr>
        <p:spPr>
          <a:xfrm>
            <a:off x="4965430" y="629268"/>
            <a:ext cx="6586491" cy="1286160"/>
          </a:xfrm>
        </p:spPr>
        <p:txBody>
          <a:bodyPr anchor="b">
            <a:noAutofit/>
          </a:bodyPr>
          <a:lstStyle/>
          <a:p>
            <a:r>
              <a:rPr lang="en-AU" dirty="0"/>
              <a:t>Who should keep the inspection reports?</a:t>
            </a:r>
          </a:p>
        </p:txBody>
      </p:sp>
      <p:sp>
        <p:nvSpPr>
          <p:cNvPr id="3" name="Content Placeholder 2">
            <a:extLst>
              <a:ext uri="{FF2B5EF4-FFF2-40B4-BE49-F238E27FC236}">
                <a16:creationId xmlns:a16="http://schemas.microsoft.com/office/drawing/2014/main" id="{71CC121A-67F7-419B-B877-64DF26138E01}"/>
              </a:ext>
            </a:extLst>
          </p:cNvPr>
          <p:cNvSpPr>
            <a:spLocks noGrp="1"/>
          </p:cNvSpPr>
          <p:nvPr>
            <p:ph idx="1"/>
          </p:nvPr>
        </p:nvSpPr>
        <p:spPr>
          <a:xfrm>
            <a:off x="4965431" y="2971801"/>
            <a:ext cx="6586489" cy="3252018"/>
          </a:xfrm>
        </p:spPr>
        <p:txBody>
          <a:bodyPr>
            <a:normAutofit/>
          </a:bodyPr>
          <a:lstStyle/>
          <a:p>
            <a:pPr>
              <a:buFont typeface="Wingdings" panose="05000000000000000000" pitchFamily="2" charset="2"/>
              <a:buChar char="ü"/>
            </a:pPr>
            <a:r>
              <a:rPr lang="en-AU" sz="2000" dirty="0">
                <a:latin typeface="+mj-lt"/>
                <a:ea typeface="+mj-ea"/>
                <a:cs typeface="+mj-cs"/>
              </a:rPr>
              <a:t>Low risk areas - Persons in charge of workplaces.</a:t>
            </a:r>
          </a:p>
          <a:p>
            <a:pPr>
              <a:buFont typeface="Wingdings" panose="05000000000000000000" pitchFamily="2" charset="2"/>
              <a:buChar char="ü"/>
            </a:pPr>
            <a:r>
              <a:rPr lang="en-AU" sz="2000" dirty="0">
                <a:latin typeface="+mj-lt"/>
                <a:ea typeface="+mj-ea"/>
                <a:cs typeface="+mj-cs"/>
              </a:rPr>
              <a:t>Medium and High risk areas - Persons in charge of workplaces and Work, Health, Safety &amp; Wellbeing.</a:t>
            </a:r>
          </a:p>
        </p:txBody>
      </p:sp>
      <p:pic>
        <p:nvPicPr>
          <p:cNvPr id="5" name="Picture 4">
            <a:extLst>
              <a:ext uri="{FF2B5EF4-FFF2-40B4-BE49-F238E27FC236}">
                <a16:creationId xmlns:a16="http://schemas.microsoft.com/office/drawing/2014/main" id="{8A150B36-DDC2-4FE2-902C-3D25BE49217A}"/>
              </a:ext>
            </a:extLst>
          </p:cNvPr>
          <p:cNvPicPr>
            <a:picLocks noChangeAspect="1"/>
          </p:cNvPicPr>
          <p:nvPr/>
        </p:nvPicPr>
        <p:blipFill rotWithShape="1">
          <a:blip r:embed="rId2"/>
          <a:srcRect l="20866" r="-2" b="-2"/>
          <a:stretch/>
        </p:blipFill>
        <p:spPr>
          <a:xfrm>
            <a:off x="20" y="10"/>
            <a:ext cx="4635571" cy="6857990"/>
          </a:xfrm>
          <a:prstGeom prst="rect">
            <a:avLst/>
          </a:prstGeom>
          <a:effectLst/>
        </p:spPr>
      </p:pic>
      <p:cxnSp>
        <p:nvCxnSpPr>
          <p:cNvPr id="30" name="Straight Connector 2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B9C10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674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BE8C87-728C-4518-9AD4-FA0575F27D2B}"/>
              </a:ext>
            </a:extLst>
          </p:cNvPr>
          <p:cNvSpPr>
            <a:spLocks noGrp="1"/>
          </p:cNvSpPr>
          <p:nvPr>
            <p:ph type="title"/>
          </p:nvPr>
        </p:nvSpPr>
        <p:spPr>
          <a:xfrm>
            <a:off x="838200" y="556995"/>
            <a:ext cx="10515600" cy="1133693"/>
          </a:xfrm>
        </p:spPr>
        <p:txBody>
          <a:bodyPr>
            <a:normAutofit/>
          </a:bodyPr>
          <a:lstStyle/>
          <a:p>
            <a:r>
              <a:rPr lang="en-AU" b="1" dirty="0"/>
              <a:t>Thank you!</a:t>
            </a:r>
          </a:p>
        </p:txBody>
      </p:sp>
      <p:graphicFrame>
        <p:nvGraphicFramePr>
          <p:cNvPr id="5" name="Content Placeholder 2">
            <a:extLst>
              <a:ext uri="{FF2B5EF4-FFF2-40B4-BE49-F238E27FC236}">
                <a16:creationId xmlns:a16="http://schemas.microsoft.com/office/drawing/2014/main" id="{B8A89722-3821-D8B2-CE93-90BB5EB848FB}"/>
              </a:ext>
            </a:extLst>
          </p:cNvPr>
          <p:cNvGraphicFramePr>
            <a:graphicFrameLocks noGrp="1"/>
          </p:cNvGraphicFramePr>
          <p:nvPr>
            <p:ph idx="1"/>
            <p:extLst>
              <p:ext uri="{D42A27DB-BD31-4B8C-83A1-F6EECF244321}">
                <p14:modId xmlns:p14="http://schemas.microsoft.com/office/powerpoint/2010/main" val="11850510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210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18">
            <a:extLst>
              <a:ext uri="{FF2B5EF4-FFF2-40B4-BE49-F238E27FC236}">
                <a16:creationId xmlns:a16="http://schemas.microsoft.com/office/drawing/2014/main" id="{9F701746-0657-4467-BBD3-24051A715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Diagram&#10;&#10;Description automatically generated with low confidence">
            <a:extLst>
              <a:ext uri="{FF2B5EF4-FFF2-40B4-BE49-F238E27FC236}">
                <a16:creationId xmlns:a16="http://schemas.microsoft.com/office/drawing/2014/main" id="{41F34E09-A97B-4FE6-84C2-9F355EAD8B45}"/>
              </a:ext>
            </a:extLst>
          </p:cNvPr>
          <p:cNvPicPr>
            <a:picLocks noChangeAspect="1"/>
          </p:cNvPicPr>
          <p:nvPr/>
        </p:nvPicPr>
        <p:blipFill rotWithShape="1">
          <a:blip r:embed="rId2"/>
          <a:srcRect b="434"/>
          <a:stretch/>
        </p:blipFill>
        <p:spPr>
          <a:xfrm>
            <a:off x="4559968" y="10"/>
            <a:ext cx="7632032" cy="6857990"/>
          </a:xfrm>
          <a:prstGeom prst="rect">
            <a:avLst/>
          </a:prstGeom>
        </p:spPr>
      </p:pic>
      <p:sp useBgFill="1">
        <p:nvSpPr>
          <p:cNvPr id="32" name="Freeform: Shape 20">
            <a:extLst>
              <a:ext uri="{FF2B5EF4-FFF2-40B4-BE49-F238E27FC236}">
                <a16:creationId xmlns:a16="http://schemas.microsoft.com/office/drawing/2014/main" id="{117BEB00-3E3D-4F08-AF56-DB0D22FB5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rot="10800000">
            <a:off x="1" y="0"/>
            <a:ext cx="4802188" cy="6858000"/>
          </a:xfrm>
          <a:custGeom>
            <a:avLst/>
            <a:gdLst>
              <a:gd name="connsiteX0" fmla="*/ 0 w 4802188"/>
              <a:gd name="connsiteY0" fmla="*/ 0 h 6858000"/>
              <a:gd name="connsiteX1" fmla="*/ 4802188 w 4802188"/>
              <a:gd name="connsiteY1" fmla="*/ 0 h 6858000"/>
              <a:gd name="connsiteX2" fmla="*/ 4802188 w 4802188"/>
              <a:gd name="connsiteY2" fmla="*/ 6858000 h 6858000"/>
              <a:gd name="connsiteX3" fmla="*/ 0 w 4802188"/>
              <a:gd name="connsiteY3" fmla="*/ 6858000 h 6858000"/>
              <a:gd name="connsiteX4" fmla="*/ 4763 w 4802188"/>
              <a:gd name="connsiteY4" fmla="*/ 6791325 h 6858000"/>
              <a:gd name="connsiteX5" fmla="*/ 12700 w 4802188"/>
              <a:gd name="connsiteY5" fmla="*/ 6735762 h 6858000"/>
              <a:gd name="connsiteX6" fmla="*/ 22225 w 4802188"/>
              <a:gd name="connsiteY6" fmla="*/ 6683375 h 6858000"/>
              <a:gd name="connsiteX7" fmla="*/ 38100 w 4802188"/>
              <a:gd name="connsiteY7" fmla="*/ 6640512 h 6858000"/>
              <a:gd name="connsiteX8" fmla="*/ 53975 w 4802188"/>
              <a:gd name="connsiteY8" fmla="*/ 6597650 h 6858000"/>
              <a:gd name="connsiteX9" fmla="*/ 73025 w 4802188"/>
              <a:gd name="connsiteY9" fmla="*/ 6561137 h 6858000"/>
              <a:gd name="connsiteX10" fmla="*/ 92075 w 4802188"/>
              <a:gd name="connsiteY10" fmla="*/ 6523037 h 6858000"/>
              <a:gd name="connsiteX11" fmla="*/ 109538 w 4802188"/>
              <a:gd name="connsiteY11" fmla="*/ 6488112 h 6858000"/>
              <a:gd name="connsiteX12" fmla="*/ 127000 w 4802188"/>
              <a:gd name="connsiteY12" fmla="*/ 6448425 h 6858000"/>
              <a:gd name="connsiteX13" fmla="*/ 142875 w 4802188"/>
              <a:gd name="connsiteY13" fmla="*/ 6407150 h 6858000"/>
              <a:gd name="connsiteX14" fmla="*/ 157163 w 4802188"/>
              <a:gd name="connsiteY14" fmla="*/ 6361112 h 6858000"/>
              <a:gd name="connsiteX15" fmla="*/ 168275 w 4802188"/>
              <a:gd name="connsiteY15" fmla="*/ 6311900 h 6858000"/>
              <a:gd name="connsiteX16" fmla="*/ 176213 w 4802188"/>
              <a:gd name="connsiteY16" fmla="*/ 6251575 h 6858000"/>
              <a:gd name="connsiteX17" fmla="*/ 179388 w 4802188"/>
              <a:gd name="connsiteY17" fmla="*/ 6183312 h 6858000"/>
              <a:gd name="connsiteX18" fmla="*/ 176213 w 4802188"/>
              <a:gd name="connsiteY18" fmla="*/ 6113462 h 6858000"/>
              <a:gd name="connsiteX19" fmla="*/ 168275 w 4802188"/>
              <a:gd name="connsiteY19" fmla="*/ 6056312 h 6858000"/>
              <a:gd name="connsiteX20" fmla="*/ 157163 w 4802188"/>
              <a:gd name="connsiteY20" fmla="*/ 6003925 h 6858000"/>
              <a:gd name="connsiteX21" fmla="*/ 142875 w 4802188"/>
              <a:gd name="connsiteY21" fmla="*/ 5956300 h 6858000"/>
              <a:gd name="connsiteX22" fmla="*/ 127000 w 4802188"/>
              <a:gd name="connsiteY22" fmla="*/ 5915025 h 6858000"/>
              <a:gd name="connsiteX23" fmla="*/ 107950 w 4802188"/>
              <a:gd name="connsiteY23" fmla="*/ 5876925 h 6858000"/>
              <a:gd name="connsiteX24" fmla="*/ 88900 w 4802188"/>
              <a:gd name="connsiteY24" fmla="*/ 5840412 h 6858000"/>
              <a:gd name="connsiteX25" fmla="*/ 69850 w 4802188"/>
              <a:gd name="connsiteY25" fmla="*/ 5802312 h 6858000"/>
              <a:gd name="connsiteX26" fmla="*/ 52388 w 4802188"/>
              <a:gd name="connsiteY26" fmla="*/ 5762625 h 6858000"/>
              <a:gd name="connsiteX27" fmla="*/ 34925 w 4802188"/>
              <a:gd name="connsiteY27" fmla="*/ 5721350 h 6858000"/>
              <a:gd name="connsiteX28" fmla="*/ 20638 w 4802188"/>
              <a:gd name="connsiteY28" fmla="*/ 5675312 h 6858000"/>
              <a:gd name="connsiteX29" fmla="*/ 11113 w 4802188"/>
              <a:gd name="connsiteY29" fmla="*/ 5622925 h 6858000"/>
              <a:gd name="connsiteX30" fmla="*/ 1588 w 4802188"/>
              <a:gd name="connsiteY30" fmla="*/ 5562600 h 6858000"/>
              <a:gd name="connsiteX31" fmla="*/ 0 w 4802188"/>
              <a:gd name="connsiteY31" fmla="*/ 5494337 h 6858000"/>
              <a:gd name="connsiteX32" fmla="*/ 1588 w 4802188"/>
              <a:gd name="connsiteY32" fmla="*/ 5426075 h 6858000"/>
              <a:gd name="connsiteX33" fmla="*/ 11113 w 4802188"/>
              <a:gd name="connsiteY33" fmla="*/ 5365750 h 6858000"/>
              <a:gd name="connsiteX34" fmla="*/ 20638 w 4802188"/>
              <a:gd name="connsiteY34" fmla="*/ 5313362 h 6858000"/>
              <a:gd name="connsiteX35" fmla="*/ 34925 w 4802188"/>
              <a:gd name="connsiteY35" fmla="*/ 5268912 h 6858000"/>
              <a:gd name="connsiteX36" fmla="*/ 52388 w 4802188"/>
              <a:gd name="connsiteY36" fmla="*/ 5226050 h 6858000"/>
              <a:gd name="connsiteX37" fmla="*/ 69850 w 4802188"/>
              <a:gd name="connsiteY37" fmla="*/ 5186362 h 6858000"/>
              <a:gd name="connsiteX38" fmla="*/ 88900 w 4802188"/>
              <a:gd name="connsiteY38" fmla="*/ 5149850 h 6858000"/>
              <a:gd name="connsiteX39" fmla="*/ 107950 w 4802188"/>
              <a:gd name="connsiteY39" fmla="*/ 5114925 h 6858000"/>
              <a:gd name="connsiteX40" fmla="*/ 127000 w 4802188"/>
              <a:gd name="connsiteY40" fmla="*/ 5075237 h 6858000"/>
              <a:gd name="connsiteX41" fmla="*/ 142875 w 4802188"/>
              <a:gd name="connsiteY41" fmla="*/ 5033962 h 6858000"/>
              <a:gd name="connsiteX42" fmla="*/ 157163 w 4802188"/>
              <a:gd name="connsiteY42" fmla="*/ 4987925 h 6858000"/>
              <a:gd name="connsiteX43" fmla="*/ 168275 w 4802188"/>
              <a:gd name="connsiteY43" fmla="*/ 4935537 h 6858000"/>
              <a:gd name="connsiteX44" fmla="*/ 176213 w 4802188"/>
              <a:gd name="connsiteY44" fmla="*/ 4875212 h 6858000"/>
              <a:gd name="connsiteX45" fmla="*/ 179388 w 4802188"/>
              <a:gd name="connsiteY45" fmla="*/ 4806950 h 6858000"/>
              <a:gd name="connsiteX46" fmla="*/ 176213 w 4802188"/>
              <a:gd name="connsiteY46" fmla="*/ 4738687 h 6858000"/>
              <a:gd name="connsiteX47" fmla="*/ 168275 w 4802188"/>
              <a:gd name="connsiteY47" fmla="*/ 4678362 h 6858000"/>
              <a:gd name="connsiteX48" fmla="*/ 157163 w 4802188"/>
              <a:gd name="connsiteY48" fmla="*/ 4625975 h 6858000"/>
              <a:gd name="connsiteX49" fmla="*/ 142875 w 4802188"/>
              <a:gd name="connsiteY49" fmla="*/ 4579937 h 6858000"/>
              <a:gd name="connsiteX50" fmla="*/ 127000 w 4802188"/>
              <a:gd name="connsiteY50" fmla="*/ 4537075 h 6858000"/>
              <a:gd name="connsiteX51" fmla="*/ 107950 w 4802188"/>
              <a:gd name="connsiteY51" fmla="*/ 4498975 h 6858000"/>
              <a:gd name="connsiteX52" fmla="*/ 69850 w 4802188"/>
              <a:gd name="connsiteY52" fmla="*/ 4424362 h 6858000"/>
              <a:gd name="connsiteX53" fmla="*/ 52388 w 4802188"/>
              <a:gd name="connsiteY53" fmla="*/ 4386262 h 6858000"/>
              <a:gd name="connsiteX54" fmla="*/ 34925 w 4802188"/>
              <a:gd name="connsiteY54" fmla="*/ 4343400 h 6858000"/>
              <a:gd name="connsiteX55" fmla="*/ 20638 w 4802188"/>
              <a:gd name="connsiteY55" fmla="*/ 4297362 h 6858000"/>
              <a:gd name="connsiteX56" fmla="*/ 11113 w 4802188"/>
              <a:gd name="connsiteY56" fmla="*/ 4244975 h 6858000"/>
              <a:gd name="connsiteX57" fmla="*/ 1588 w 4802188"/>
              <a:gd name="connsiteY57" fmla="*/ 4186237 h 6858000"/>
              <a:gd name="connsiteX58" fmla="*/ 0 w 4802188"/>
              <a:gd name="connsiteY58" fmla="*/ 4116387 h 6858000"/>
              <a:gd name="connsiteX59" fmla="*/ 1588 w 4802188"/>
              <a:gd name="connsiteY59" fmla="*/ 4048125 h 6858000"/>
              <a:gd name="connsiteX60" fmla="*/ 11113 w 4802188"/>
              <a:gd name="connsiteY60" fmla="*/ 3987800 h 6858000"/>
              <a:gd name="connsiteX61" fmla="*/ 20638 w 4802188"/>
              <a:gd name="connsiteY61" fmla="*/ 3935412 h 6858000"/>
              <a:gd name="connsiteX62" fmla="*/ 34925 w 4802188"/>
              <a:gd name="connsiteY62" fmla="*/ 3890962 h 6858000"/>
              <a:gd name="connsiteX63" fmla="*/ 52388 w 4802188"/>
              <a:gd name="connsiteY63" fmla="*/ 3848100 h 6858000"/>
              <a:gd name="connsiteX64" fmla="*/ 69850 w 4802188"/>
              <a:gd name="connsiteY64" fmla="*/ 3811587 h 6858000"/>
              <a:gd name="connsiteX65" fmla="*/ 107950 w 4802188"/>
              <a:gd name="connsiteY65" fmla="*/ 3736975 h 6858000"/>
              <a:gd name="connsiteX66" fmla="*/ 127000 w 4802188"/>
              <a:gd name="connsiteY66" fmla="*/ 3697287 h 6858000"/>
              <a:gd name="connsiteX67" fmla="*/ 142875 w 4802188"/>
              <a:gd name="connsiteY67" fmla="*/ 3656012 h 6858000"/>
              <a:gd name="connsiteX68" fmla="*/ 157163 w 4802188"/>
              <a:gd name="connsiteY68" fmla="*/ 3609975 h 6858000"/>
              <a:gd name="connsiteX69" fmla="*/ 168275 w 4802188"/>
              <a:gd name="connsiteY69" fmla="*/ 3557587 h 6858000"/>
              <a:gd name="connsiteX70" fmla="*/ 176213 w 4802188"/>
              <a:gd name="connsiteY70" fmla="*/ 3497262 h 6858000"/>
              <a:gd name="connsiteX71" fmla="*/ 179388 w 4802188"/>
              <a:gd name="connsiteY71" fmla="*/ 3427412 h 6858000"/>
              <a:gd name="connsiteX72" fmla="*/ 176213 w 4802188"/>
              <a:gd name="connsiteY72" fmla="*/ 3360737 h 6858000"/>
              <a:gd name="connsiteX73" fmla="*/ 168275 w 4802188"/>
              <a:gd name="connsiteY73" fmla="*/ 3300412 h 6858000"/>
              <a:gd name="connsiteX74" fmla="*/ 157163 w 4802188"/>
              <a:gd name="connsiteY74" fmla="*/ 3248025 h 6858000"/>
              <a:gd name="connsiteX75" fmla="*/ 142875 w 4802188"/>
              <a:gd name="connsiteY75" fmla="*/ 3201987 h 6858000"/>
              <a:gd name="connsiteX76" fmla="*/ 127000 w 4802188"/>
              <a:gd name="connsiteY76" fmla="*/ 3160712 h 6858000"/>
              <a:gd name="connsiteX77" fmla="*/ 107950 w 4802188"/>
              <a:gd name="connsiteY77" fmla="*/ 3121025 h 6858000"/>
              <a:gd name="connsiteX78" fmla="*/ 88900 w 4802188"/>
              <a:gd name="connsiteY78" fmla="*/ 3084512 h 6858000"/>
              <a:gd name="connsiteX79" fmla="*/ 69850 w 4802188"/>
              <a:gd name="connsiteY79" fmla="*/ 3046412 h 6858000"/>
              <a:gd name="connsiteX80" fmla="*/ 52388 w 4802188"/>
              <a:gd name="connsiteY80" fmla="*/ 3009900 h 6858000"/>
              <a:gd name="connsiteX81" fmla="*/ 34925 w 4802188"/>
              <a:gd name="connsiteY81" fmla="*/ 2967037 h 6858000"/>
              <a:gd name="connsiteX82" fmla="*/ 20638 w 4802188"/>
              <a:gd name="connsiteY82" fmla="*/ 2922587 h 6858000"/>
              <a:gd name="connsiteX83" fmla="*/ 11113 w 4802188"/>
              <a:gd name="connsiteY83" fmla="*/ 2868612 h 6858000"/>
              <a:gd name="connsiteX84" fmla="*/ 1588 w 4802188"/>
              <a:gd name="connsiteY84" fmla="*/ 2809875 h 6858000"/>
              <a:gd name="connsiteX85" fmla="*/ 0 w 4802188"/>
              <a:gd name="connsiteY85" fmla="*/ 2741612 h 6858000"/>
              <a:gd name="connsiteX86" fmla="*/ 1588 w 4802188"/>
              <a:gd name="connsiteY86" fmla="*/ 2671762 h 6858000"/>
              <a:gd name="connsiteX87" fmla="*/ 11113 w 4802188"/>
              <a:gd name="connsiteY87" fmla="*/ 2613025 h 6858000"/>
              <a:gd name="connsiteX88" fmla="*/ 20638 w 4802188"/>
              <a:gd name="connsiteY88" fmla="*/ 2560637 h 6858000"/>
              <a:gd name="connsiteX89" fmla="*/ 34925 w 4802188"/>
              <a:gd name="connsiteY89" fmla="*/ 2513012 h 6858000"/>
              <a:gd name="connsiteX90" fmla="*/ 52388 w 4802188"/>
              <a:gd name="connsiteY90" fmla="*/ 2471737 h 6858000"/>
              <a:gd name="connsiteX91" fmla="*/ 69850 w 4802188"/>
              <a:gd name="connsiteY91" fmla="*/ 2433637 h 6858000"/>
              <a:gd name="connsiteX92" fmla="*/ 88900 w 4802188"/>
              <a:gd name="connsiteY92" fmla="*/ 2395537 h 6858000"/>
              <a:gd name="connsiteX93" fmla="*/ 107950 w 4802188"/>
              <a:gd name="connsiteY93" fmla="*/ 2359025 h 6858000"/>
              <a:gd name="connsiteX94" fmla="*/ 127000 w 4802188"/>
              <a:gd name="connsiteY94" fmla="*/ 2319337 h 6858000"/>
              <a:gd name="connsiteX95" fmla="*/ 142875 w 4802188"/>
              <a:gd name="connsiteY95" fmla="*/ 2278062 h 6858000"/>
              <a:gd name="connsiteX96" fmla="*/ 157163 w 4802188"/>
              <a:gd name="connsiteY96" fmla="*/ 2232025 h 6858000"/>
              <a:gd name="connsiteX97" fmla="*/ 168275 w 4802188"/>
              <a:gd name="connsiteY97" fmla="*/ 2179637 h 6858000"/>
              <a:gd name="connsiteX98" fmla="*/ 176213 w 4802188"/>
              <a:gd name="connsiteY98" fmla="*/ 2119312 h 6858000"/>
              <a:gd name="connsiteX99" fmla="*/ 179388 w 4802188"/>
              <a:gd name="connsiteY99" fmla="*/ 2051050 h 6858000"/>
              <a:gd name="connsiteX100" fmla="*/ 176213 w 4802188"/>
              <a:gd name="connsiteY100" fmla="*/ 1982787 h 6858000"/>
              <a:gd name="connsiteX101" fmla="*/ 168275 w 4802188"/>
              <a:gd name="connsiteY101" fmla="*/ 1922462 h 6858000"/>
              <a:gd name="connsiteX102" fmla="*/ 157163 w 4802188"/>
              <a:gd name="connsiteY102" fmla="*/ 1870075 h 6858000"/>
              <a:gd name="connsiteX103" fmla="*/ 142875 w 4802188"/>
              <a:gd name="connsiteY103" fmla="*/ 1824037 h 6858000"/>
              <a:gd name="connsiteX104" fmla="*/ 127000 w 4802188"/>
              <a:gd name="connsiteY104" fmla="*/ 1782762 h 6858000"/>
              <a:gd name="connsiteX105" fmla="*/ 107950 w 4802188"/>
              <a:gd name="connsiteY105" fmla="*/ 1743075 h 6858000"/>
              <a:gd name="connsiteX106" fmla="*/ 88900 w 4802188"/>
              <a:gd name="connsiteY106" fmla="*/ 1708150 h 6858000"/>
              <a:gd name="connsiteX107" fmla="*/ 69850 w 4802188"/>
              <a:gd name="connsiteY107" fmla="*/ 1671637 h 6858000"/>
              <a:gd name="connsiteX108" fmla="*/ 52388 w 4802188"/>
              <a:gd name="connsiteY108" fmla="*/ 1631950 h 6858000"/>
              <a:gd name="connsiteX109" fmla="*/ 34925 w 4802188"/>
              <a:gd name="connsiteY109" fmla="*/ 1589087 h 6858000"/>
              <a:gd name="connsiteX110" fmla="*/ 20638 w 4802188"/>
              <a:gd name="connsiteY110" fmla="*/ 1544637 h 6858000"/>
              <a:gd name="connsiteX111" fmla="*/ 11113 w 4802188"/>
              <a:gd name="connsiteY111" fmla="*/ 1492250 h 6858000"/>
              <a:gd name="connsiteX112" fmla="*/ 1588 w 4802188"/>
              <a:gd name="connsiteY112" fmla="*/ 1431925 h 6858000"/>
              <a:gd name="connsiteX113" fmla="*/ 0 w 4802188"/>
              <a:gd name="connsiteY113" fmla="*/ 1363662 h 6858000"/>
              <a:gd name="connsiteX114" fmla="*/ 1588 w 4802188"/>
              <a:gd name="connsiteY114" fmla="*/ 1295400 h 6858000"/>
              <a:gd name="connsiteX115" fmla="*/ 11113 w 4802188"/>
              <a:gd name="connsiteY115" fmla="*/ 1235075 h 6858000"/>
              <a:gd name="connsiteX116" fmla="*/ 20638 w 4802188"/>
              <a:gd name="connsiteY116" fmla="*/ 1182687 h 6858000"/>
              <a:gd name="connsiteX117" fmla="*/ 34925 w 4802188"/>
              <a:gd name="connsiteY117" fmla="*/ 1136650 h 6858000"/>
              <a:gd name="connsiteX118" fmla="*/ 52388 w 4802188"/>
              <a:gd name="connsiteY118" fmla="*/ 1095375 h 6858000"/>
              <a:gd name="connsiteX119" fmla="*/ 69850 w 4802188"/>
              <a:gd name="connsiteY119" fmla="*/ 1055687 h 6858000"/>
              <a:gd name="connsiteX120" fmla="*/ 88900 w 4802188"/>
              <a:gd name="connsiteY120" fmla="*/ 1017587 h 6858000"/>
              <a:gd name="connsiteX121" fmla="*/ 107950 w 4802188"/>
              <a:gd name="connsiteY121" fmla="*/ 981075 h 6858000"/>
              <a:gd name="connsiteX122" fmla="*/ 127000 w 4802188"/>
              <a:gd name="connsiteY122" fmla="*/ 942975 h 6858000"/>
              <a:gd name="connsiteX123" fmla="*/ 142875 w 4802188"/>
              <a:gd name="connsiteY123" fmla="*/ 901700 h 6858000"/>
              <a:gd name="connsiteX124" fmla="*/ 157163 w 4802188"/>
              <a:gd name="connsiteY124" fmla="*/ 854075 h 6858000"/>
              <a:gd name="connsiteX125" fmla="*/ 168275 w 4802188"/>
              <a:gd name="connsiteY125" fmla="*/ 801687 h 6858000"/>
              <a:gd name="connsiteX126" fmla="*/ 176213 w 4802188"/>
              <a:gd name="connsiteY126" fmla="*/ 744537 h 6858000"/>
              <a:gd name="connsiteX127" fmla="*/ 179388 w 4802188"/>
              <a:gd name="connsiteY127" fmla="*/ 673100 h 6858000"/>
              <a:gd name="connsiteX128" fmla="*/ 176213 w 4802188"/>
              <a:gd name="connsiteY128" fmla="*/ 606425 h 6858000"/>
              <a:gd name="connsiteX129" fmla="*/ 168275 w 4802188"/>
              <a:gd name="connsiteY129" fmla="*/ 546100 h 6858000"/>
              <a:gd name="connsiteX130" fmla="*/ 157163 w 4802188"/>
              <a:gd name="connsiteY130" fmla="*/ 496887 h 6858000"/>
              <a:gd name="connsiteX131" fmla="*/ 142875 w 4802188"/>
              <a:gd name="connsiteY131" fmla="*/ 450850 h 6858000"/>
              <a:gd name="connsiteX132" fmla="*/ 127000 w 4802188"/>
              <a:gd name="connsiteY132" fmla="*/ 409575 h 6858000"/>
              <a:gd name="connsiteX133" fmla="*/ 109538 w 4802188"/>
              <a:gd name="connsiteY133" fmla="*/ 369887 h 6858000"/>
              <a:gd name="connsiteX134" fmla="*/ 92075 w 4802188"/>
              <a:gd name="connsiteY134" fmla="*/ 334962 h 6858000"/>
              <a:gd name="connsiteX135" fmla="*/ 73025 w 4802188"/>
              <a:gd name="connsiteY135" fmla="*/ 296862 h 6858000"/>
              <a:gd name="connsiteX136" fmla="*/ 53975 w 4802188"/>
              <a:gd name="connsiteY136" fmla="*/ 260350 h 6858000"/>
              <a:gd name="connsiteX137" fmla="*/ 38100 w 4802188"/>
              <a:gd name="connsiteY137" fmla="*/ 217487 h 6858000"/>
              <a:gd name="connsiteX138" fmla="*/ 22225 w 4802188"/>
              <a:gd name="connsiteY138" fmla="*/ 174625 h 6858000"/>
              <a:gd name="connsiteX139" fmla="*/ 12700 w 4802188"/>
              <a:gd name="connsiteY139" fmla="*/ 122237 h 6858000"/>
              <a:gd name="connsiteX140" fmla="*/ 4763 w 4802188"/>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802188" h="6858000">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ln w="0">
            <a:noFill/>
            <a:prstDash val="solid"/>
            <a:round/>
            <a:headEnd/>
            <a:tailEnd/>
          </a:ln>
        </p:spPr>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8728287-7DBE-42A8-AA18-6C12AE11655E}"/>
              </a:ext>
            </a:extLst>
          </p:cNvPr>
          <p:cNvSpPr>
            <a:spLocks noGrp="1"/>
          </p:cNvSpPr>
          <p:nvPr>
            <p:ph type="title"/>
          </p:nvPr>
        </p:nvSpPr>
        <p:spPr>
          <a:xfrm>
            <a:off x="765051" y="662400"/>
            <a:ext cx="3409200" cy="1492132"/>
          </a:xfrm>
        </p:spPr>
        <p:txBody>
          <a:bodyPr anchor="t">
            <a:noAutofit/>
          </a:bodyPr>
          <a:lstStyle/>
          <a:p>
            <a:r>
              <a:rPr lang="en-AU" dirty="0"/>
              <a:t>What is a Workplace Inspection?</a:t>
            </a:r>
          </a:p>
        </p:txBody>
      </p:sp>
      <p:sp>
        <p:nvSpPr>
          <p:cNvPr id="9" name="Content Placeholder 8">
            <a:extLst>
              <a:ext uri="{FF2B5EF4-FFF2-40B4-BE49-F238E27FC236}">
                <a16:creationId xmlns:a16="http://schemas.microsoft.com/office/drawing/2014/main" id="{5738DAAB-5244-432A-951A-F69C41BC1C7C}"/>
              </a:ext>
            </a:extLst>
          </p:cNvPr>
          <p:cNvSpPr>
            <a:spLocks noGrp="1"/>
          </p:cNvSpPr>
          <p:nvPr>
            <p:ph idx="1"/>
          </p:nvPr>
        </p:nvSpPr>
        <p:spPr>
          <a:xfrm>
            <a:off x="765051" y="2816931"/>
            <a:ext cx="3409200" cy="3688971"/>
          </a:xfrm>
        </p:spPr>
        <p:txBody>
          <a:bodyPr>
            <a:normAutofit fontScale="47500" lnSpcReduction="20000"/>
          </a:bodyPr>
          <a:lstStyle/>
          <a:p>
            <a:pPr marL="0" indent="0">
              <a:buNone/>
            </a:pPr>
            <a:r>
              <a:rPr lang="en-AU" sz="4200" dirty="0">
                <a:latin typeface="+mj-lt"/>
                <a:ea typeface="+mj-ea"/>
                <a:cs typeface="+mj-cs"/>
              </a:rPr>
              <a:t>A workplace inspection is the process of critically examining the workplace for the identification and mitigation of workplace hazards and to ensure that all standards are met and the workplace is in fact safe and free from any risks. Workplace inspections are an ongoing process that play an important role in actively monitoring an organization's safety and adherence to safe practices. They need to be carried out regularly.</a:t>
            </a:r>
          </a:p>
          <a:p>
            <a:pPr marL="0" indent="0">
              <a:buNone/>
            </a:pPr>
            <a:endParaRPr lang="en-AU" sz="1400" b="0" i="0" dirty="0">
              <a:solidFill>
                <a:srgbClr val="494949"/>
              </a:solidFill>
              <a:effectLst/>
              <a:latin typeface="Proxima Nova"/>
            </a:endParaRPr>
          </a:p>
          <a:p>
            <a:endParaRPr lang="en-US" sz="2000" dirty="0">
              <a:solidFill>
                <a:schemeClr val="tx1">
                  <a:alpha val="60000"/>
                </a:schemeClr>
              </a:solidFill>
            </a:endParaRPr>
          </a:p>
        </p:txBody>
      </p:sp>
    </p:spTree>
    <p:extLst>
      <p:ext uri="{BB962C8B-B14F-4D97-AF65-F5344CB8AC3E}">
        <p14:creationId xmlns:p14="http://schemas.microsoft.com/office/powerpoint/2010/main" val="95177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D13FC8-7E5F-4829-BF78-33AC912FFEF0}"/>
              </a:ext>
            </a:extLst>
          </p:cNvPr>
          <p:cNvSpPr>
            <a:spLocks noGrp="1"/>
          </p:cNvSpPr>
          <p:nvPr>
            <p:ph type="title"/>
          </p:nvPr>
        </p:nvSpPr>
        <p:spPr>
          <a:xfrm>
            <a:off x="630936" y="640080"/>
            <a:ext cx="4818888" cy="1481328"/>
          </a:xfrm>
        </p:spPr>
        <p:txBody>
          <a:bodyPr anchor="b">
            <a:normAutofit/>
          </a:bodyPr>
          <a:lstStyle/>
          <a:p>
            <a:r>
              <a:rPr lang="en-AU" dirty="0"/>
              <a:t>What is a Hazard?</a:t>
            </a:r>
          </a:p>
        </p:txBody>
      </p:sp>
      <p:sp>
        <p:nvSpPr>
          <p:cNvPr id="21"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F8E077-5230-4D6D-893B-99A2BFB2F036}"/>
              </a:ext>
            </a:extLst>
          </p:cNvPr>
          <p:cNvSpPr>
            <a:spLocks noGrp="1"/>
          </p:cNvSpPr>
          <p:nvPr>
            <p:ph idx="1"/>
          </p:nvPr>
        </p:nvSpPr>
        <p:spPr>
          <a:xfrm>
            <a:off x="630936" y="2660904"/>
            <a:ext cx="4818888" cy="3547872"/>
          </a:xfrm>
        </p:spPr>
        <p:txBody>
          <a:bodyPr anchor="t">
            <a:normAutofit/>
          </a:bodyPr>
          <a:lstStyle/>
          <a:p>
            <a:pPr marL="0" indent="0">
              <a:buNone/>
            </a:pPr>
            <a:endParaRPr lang="en-AU" sz="2200" dirty="0">
              <a:latin typeface="+mj-lt"/>
              <a:ea typeface="+mj-ea"/>
              <a:cs typeface="+mj-cs"/>
            </a:endParaRPr>
          </a:p>
          <a:p>
            <a:pPr marL="0" indent="0">
              <a:buNone/>
            </a:pPr>
            <a:endParaRPr lang="en-AU" sz="2200" dirty="0">
              <a:latin typeface="+mj-lt"/>
              <a:ea typeface="+mj-ea"/>
              <a:cs typeface="+mj-cs"/>
            </a:endParaRPr>
          </a:p>
          <a:p>
            <a:pPr marL="0" indent="0">
              <a:buNone/>
            </a:pPr>
            <a:endParaRPr lang="en-AU" sz="2200" dirty="0">
              <a:latin typeface="+mj-lt"/>
              <a:ea typeface="+mj-ea"/>
              <a:cs typeface="+mj-cs"/>
            </a:endParaRPr>
          </a:p>
          <a:p>
            <a:pPr marL="0" indent="0">
              <a:buNone/>
            </a:pPr>
            <a:r>
              <a:rPr lang="en-AU" sz="2000" b="1" dirty="0">
                <a:latin typeface="+mj-lt"/>
                <a:ea typeface="+mj-ea"/>
                <a:cs typeface="+mj-cs"/>
              </a:rPr>
              <a:t>“A hazard is anything that has the potential to cause harm”</a:t>
            </a:r>
            <a:endParaRPr lang="en-AU" sz="2000" b="1" dirty="0"/>
          </a:p>
        </p:txBody>
      </p:sp>
      <p:pic>
        <p:nvPicPr>
          <p:cNvPr id="5" name="Picture 4">
            <a:extLst>
              <a:ext uri="{FF2B5EF4-FFF2-40B4-BE49-F238E27FC236}">
                <a16:creationId xmlns:a16="http://schemas.microsoft.com/office/drawing/2014/main" id="{98418424-0221-4C14-9138-2BD6A25DA6F4}"/>
              </a:ext>
            </a:extLst>
          </p:cNvPr>
          <p:cNvPicPr>
            <a:picLocks noChangeAspect="1"/>
          </p:cNvPicPr>
          <p:nvPr/>
        </p:nvPicPr>
        <p:blipFill>
          <a:blip r:embed="rId2"/>
          <a:stretch>
            <a:fillRect/>
          </a:stretch>
        </p:blipFill>
        <p:spPr>
          <a:xfrm>
            <a:off x="6290615" y="793540"/>
            <a:ext cx="4936185" cy="5424380"/>
          </a:xfrm>
          <a:prstGeom prst="rect">
            <a:avLst/>
          </a:prstGeom>
        </p:spPr>
      </p:pic>
    </p:spTree>
    <p:extLst>
      <p:ext uri="{BB962C8B-B14F-4D97-AF65-F5344CB8AC3E}">
        <p14:creationId xmlns:p14="http://schemas.microsoft.com/office/powerpoint/2010/main" val="418962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A32D11-FADC-41A8-8259-5F261E6200A5}"/>
              </a:ext>
            </a:extLst>
          </p:cNvPr>
          <p:cNvSpPr>
            <a:spLocks noGrp="1"/>
          </p:cNvSpPr>
          <p:nvPr>
            <p:ph type="title"/>
          </p:nvPr>
        </p:nvSpPr>
        <p:spPr>
          <a:xfrm>
            <a:off x="85907" y="1265230"/>
            <a:ext cx="4317468" cy="4833566"/>
          </a:xfrm>
        </p:spPr>
        <p:txBody>
          <a:bodyPr>
            <a:normAutofit/>
          </a:bodyPr>
          <a:lstStyle/>
          <a:p>
            <a:pPr algn="ctr"/>
            <a:r>
              <a:rPr lang="en-AU" dirty="0"/>
              <a:t>The six main categories of hazards are:</a:t>
            </a:r>
            <a:br>
              <a:rPr lang="en-AU" sz="3200" dirty="0"/>
            </a:br>
            <a:endParaRPr lang="en-AU" sz="3200" dirty="0"/>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0232" y="623275"/>
            <a:ext cx="6896595"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4551CDA-B67A-2DFC-587E-044EDDE0921B}"/>
              </a:ext>
            </a:extLst>
          </p:cNvPr>
          <p:cNvGraphicFramePr>
            <a:graphicFrameLocks noGrp="1"/>
          </p:cNvGraphicFramePr>
          <p:nvPr>
            <p:ph idx="1"/>
            <p:extLst>
              <p:ext uri="{D42A27DB-BD31-4B8C-83A1-F6EECF244321}">
                <p14:modId xmlns:p14="http://schemas.microsoft.com/office/powerpoint/2010/main" val="1867995253"/>
              </p:ext>
            </p:extLst>
          </p:nvPr>
        </p:nvGraphicFramePr>
        <p:xfrm>
          <a:off x="4899171" y="914399"/>
          <a:ext cx="6400799" cy="5125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61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0187C7-395C-43CF-81F5-A3C4CEAB8574}"/>
              </a:ext>
            </a:extLst>
          </p:cNvPr>
          <p:cNvSpPr>
            <a:spLocks noGrp="1"/>
          </p:cNvSpPr>
          <p:nvPr>
            <p:ph type="title"/>
          </p:nvPr>
        </p:nvSpPr>
        <p:spPr>
          <a:xfrm>
            <a:off x="5297762" y="329184"/>
            <a:ext cx="6251110" cy="1783080"/>
          </a:xfrm>
        </p:spPr>
        <p:txBody>
          <a:bodyPr vert="horz" lIns="91440" tIns="45720" rIns="91440" bIns="45720" rtlCol="0" anchor="b">
            <a:normAutofit/>
          </a:bodyPr>
          <a:lstStyle/>
          <a:p>
            <a:r>
              <a:rPr lang="en-US" dirty="0"/>
              <a:t>Why should we do inspections?</a:t>
            </a:r>
          </a:p>
        </p:txBody>
      </p:sp>
      <p:pic>
        <p:nvPicPr>
          <p:cNvPr id="5" name="Content Placeholder 4">
            <a:extLst>
              <a:ext uri="{FF2B5EF4-FFF2-40B4-BE49-F238E27FC236}">
                <a16:creationId xmlns:a16="http://schemas.microsoft.com/office/drawing/2014/main" id="{4F128B3D-D14C-4CB5-9B8C-79489D2DAD97}"/>
              </a:ext>
            </a:extLst>
          </p:cNvPr>
          <p:cNvPicPr>
            <a:picLocks noGrp="1" noChangeAspect="1"/>
          </p:cNvPicPr>
          <p:nvPr>
            <p:ph idx="1"/>
          </p:nvPr>
        </p:nvPicPr>
        <p:blipFill rotWithShape="1">
          <a:blip r:embed="rId2"/>
          <a:srcRect t="3828"/>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B60FE1B-AC09-44C5-8797-C84E8CE6A22C}"/>
              </a:ext>
            </a:extLst>
          </p:cNvPr>
          <p:cNvSpPr txBox="1"/>
          <p:nvPr/>
        </p:nvSpPr>
        <p:spPr>
          <a:xfrm>
            <a:off x="5297762" y="2706624"/>
            <a:ext cx="6251110" cy="3483864"/>
          </a:xfrm>
          <a:prstGeom prst="rect">
            <a:avLst/>
          </a:prstGeom>
        </p:spPr>
        <p:txBody>
          <a:bodyPr vert="horz" lIns="91440" tIns="45720" rIns="91440" bIns="45720" rtlCol="0">
            <a:normAutofit/>
          </a:bodyPr>
          <a:lstStyle/>
          <a:p>
            <a:pPr>
              <a:lnSpc>
                <a:spcPct val="90000"/>
              </a:lnSpc>
              <a:spcBef>
                <a:spcPct val="0"/>
              </a:spcBef>
              <a:spcAft>
                <a:spcPts val="600"/>
              </a:spcAft>
            </a:pPr>
            <a:r>
              <a:rPr lang="en-US" sz="2000" dirty="0"/>
              <a:t>Because regular inspections critically examines the workplace to identify and report potential hazards that can be removed or avoided and allow you to engage directly with staff about safety.</a:t>
            </a:r>
          </a:p>
          <a:p>
            <a:pPr marL="0" indent="-228600">
              <a:lnSpc>
                <a:spcPct val="90000"/>
              </a:lnSpc>
              <a:spcAft>
                <a:spcPts val="600"/>
              </a:spcAft>
              <a:buFont typeface="Arial" panose="020B0604020202020204" pitchFamily="34" charset="0"/>
              <a:buChar char="•"/>
            </a:pPr>
            <a:endParaRPr lang="en-US" sz="2200" b="0" i="0" dirty="0">
              <a:effectLst/>
            </a:endParaRPr>
          </a:p>
        </p:txBody>
      </p:sp>
    </p:spTree>
    <p:extLst>
      <p:ext uri="{BB962C8B-B14F-4D97-AF65-F5344CB8AC3E}">
        <p14:creationId xmlns:p14="http://schemas.microsoft.com/office/powerpoint/2010/main" val="1305424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C59CF8-03AA-48B4-99C4-64DF8F5E4AC4}"/>
              </a:ext>
            </a:extLst>
          </p:cNvPr>
          <p:cNvSpPr>
            <a:spLocks noGrp="1"/>
          </p:cNvSpPr>
          <p:nvPr>
            <p:ph type="title"/>
          </p:nvPr>
        </p:nvSpPr>
        <p:spPr>
          <a:xfrm>
            <a:off x="572493" y="238539"/>
            <a:ext cx="11018520" cy="1434415"/>
          </a:xfrm>
        </p:spPr>
        <p:txBody>
          <a:bodyPr anchor="b">
            <a:normAutofit/>
          </a:bodyPr>
          <a:lstStyle/>
          <a:p>
            <a:r>
              <a:rPr lang="en-AU" dirty="0"/>
              <a:t>    When should you inspect? </a:t>
            </a:r>
          </a:p>
        </p:txBody>
      </p:sp>
      <p:sp>
        <p:nvSpPr>
          <p:cNvPr id="2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E2477D-DC8D-48BF-A862-C5830D225308}"/>
              </a:ext>
            </a:extLst>
          </p:cNvPr>
          <p:cNvSpPr>
            <a:spLocks noGrp="1"/>
          </p:cNvSpPr>
          <p:nvPr>
            <p:ph idx="1"/>
          </p:nvPr>
        </p:nvSpPr>
        <p:spPr>
          <a:xfrm>
            <a:off x="572493" y="2071316"/>
            <a:ext cx="6713552" cy="4119172"/>
          </a:xfrm>
        </p:spPr>
        <p:txBody>
          <a:bodyPr anchor="t">
            <a:normAutofit fontScale="47500" lnSpcReduction="20000"/>
          </a:bodyPr>
          <a:lstStyle/>
          <a:p>
            <a:pPr marL="0" indent="0">
              <a:buNone/>
            </a:pPr>
            <a:r>
              <a:rPr lang="en-AU" sz="5000" b="1" dirty="0">
                <a:latin typeface="+mj-lt"/>
                <a:ea typeface="+mj-ea"/>
                <a:cs typeface="+mj-cs"/>
              </a:rPr>
              <a:t>You need to inspect and review your risk control measures:</a:t>
            </a:r>
          </a:p>
          <a:p>
            <a:pPr>
              <a:buFont typeface="Wingdings" panose="05000000000000000000" pitchFamily="2" charset="2"/>
              <a:buChar char="ü"/>
            </a:pPr>
            <a:r>
              <a:rPr lang="en-AU" sz="5000" dirty="0">
                <a:latin typeface="+mj-lt"/>
                <a:ea typeface="+mj-ea"/>
                <a:cs typeface="+mj-cs"/>
              </a:rPr>
              <a:t>When a control measure is not working (</a:t>
            </a:r>
            <a:r>
              <a:rPr lang="en-AU" sz="5000" dirty="0" err="1">
                <a:latin typeface="+mj-lt"/>
                <a:ea typeface="+mj-ea"/>
                <a:cs typeface="+mj-cs"/>
              </a:rPr>
              <a:t>eg</a:t>
            </a:r>
            <a:r>
              <a:rPr lang="en-AU" sz="5000" dirty="0">
                <a:latin typeface="+mj-lt"/>
                <a:ea typeface="+mj-ea"/>
                <a:cs typeface="+mj-cs"/>
              </a:rPr>
              <a:t> when someone is injured or experiences a ‘near </a:t>
            </a:r>
            <a:r>
              <a:rPr lang="en-AU" sz="5000" dirty="0" err="1">
                <a:latin typeface="+mj-lt"/>
                <a:ea typeface="+mj-ea"/>
                <a:cs typeface="+mj-cs"/>
              </a:rPr>
              <a:t>miss’</a:t>
            </a:r>
            <a:r>
              <a:rPr lang="en-AU" sz="5000" dirty="0">
                <a:latin typeface="+mj-lt"/>
                <a:ea typeface="+mj-ea"/>
                <a:cs typeface="+mj-cs"/>
              </a:rPr>
              <a:t>)</a:t>
            </a:r>
          </a:p>
          <a:p>
            <a:pPr>
              <a:buFont typeface="Wingdings" panose="05000000000000000000" pitchFamily="2" charset="2"/>
              <a:buChar char="ü"/>
            </a:pPr>
            <a:r>
              <a:rPr lang="en-AU" sz="5000" dirty="0">
                <a:latin typeface="+mj-lt"/>
                <a:ea typeface="+mj-ea"/>
                <a:cs typeface="+mj-cs"/>
              </a:rPr>
              <a:t>Before workplace layout or practices are changed</a:t>
            </a:r>
          </a:p>
          <a:p>
            <a:pPr>
              <a:buFont typeface="Wingdings" panose="05000000000000000000" pitchFamily="2" charset="2"/>
              <a:buChar char="ü"/>
            </a:pPr>
            <a:r>
              <a:rPr lang="en-AU" sz="5000" dirty="0">
                <a:latin typeface="+mj-lt"/>
                <a:ea typeface="+mj-ea"/>
                <a:cs typeface="+mj-cs"/>
              </a:rPr>
              <a:t>When new equipment, materials or work processes are introduced</a:t>
            </a:r>
          </a:p>
          <a:p>
            <a:pPr>
              <a:buFont typeface="Wingdings" panose="05000000000000000000" pitchFamily="2" charset="2"/>
              <a:buChar char="ü"/>
            </a:pPr>
            <a:r>
              <a:rPr lang="en-AU" sz="5000" dirty="0">
                <a:latin typeface="+mj-lt"/>
                <a:ea typeface="+mj-ea"/>
                <a:cs typeface="+mj-cs"/>
              </a:rPr>
              <a:t>If a new problem is found</a:t>
            </a:r>
          </a:p>
          <a:p>
            <a:pPr>
              <a:buFont typeface="Wingdings" panose="05000000000000000000" pitchFamily="2" charset="2"/>
              <a:buChar char="ü"/>
            </a:pPr>
            <a:r>
              <a:rPr lang="en-AU" sz="5000" dirty="0">
                <a:latin typeface="+mj-lt"/>
                <a:ea typeface="+mj-ea"/>
                <a:cs typeface="+mj-cs"/>
              </a:rPr>
              <a:t>If consultation shows a review is necessary</a:t>
            </a:r>
          </a:p>
          <a:p>
            <a:pPr>
              <a:buFont typeface="Wingdings" panose="05000000000000000000" pitchFamily="2" charset="2"/>
              <a:buChar char="ü"/>
            </a:pPr>
            <a:r>
              <a:rPr lang="en-AU" sz="5000" dirty="0">
                <a:latin typeface="+mj-lt"/>
                <a:ea typeface="+mj-ea"/>
                <a:cs typeface="+mj-cs"/>
              </a:rPr>
              <a:t>If a health and safety representative requests it</a:t>
            </a:r>
          </a:p>
          <a:p>
            <a:endParaRPr lang="en-AU" sz="2200" dirty="0"/>
          </a:p>
        </p:txBody>
      </p:sp>
      <p:pic>
        <p:nvPicPr>
          <p:cNvPr id="5" name="Picture 4">
            <a:extLst>
              <a:ext uri="{FF2B5EF4-FFF2-40B4-BE49-F238E27FC236}">
                <a16:creationId xmlns:a16="http://schemas.microsoft.com/office/drawing/2014/main" id="{72A3D51D-A767-4BC2-89AD-9C8552DB884B}"/>
              </a:ext>
            </a:extLst>
          </p:cNvPr>
          <p:cNvPicPr>
            <a:picLocks noChangeAspect="1"/>
          </p:cNvPicPr>
          <p:nvPr/>
        </p:nvPicPr>
        <p:blipFill rotWithShape="1">
          <a:blip r:embed="rId2"/>
          <a:srcRect b="22619"/>
          <a:stretch/>
        </p:blipFill>
        <p:spPr>
          <a:xfrm>
            <a:off x="7675658" y="2093976"/>
            <a:ext cx="3941064" cy="4096512"/>
          </a:xfrm>
          <a:prstGeom prst="rect">
            <a:avLst/>
          </a:prstGeom>
        </p:spPr>
      </p:pic>
    </p:spTree>
    <p:extLst>
      <p:ext uri="{BB962C8B-B14F-4D97-AF65-F5344CB8AC3E}">
        <p14:creationId xmlns:p14="http://schemas.microsoft.com/office/powerpoint/2010/main" val="951853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62">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4">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C59CF8-03AA-48B4-99C4-64DF8F5E4AC4}"/>
              </a:ext>
            </a:extLst>
          </p:cNvPr>
          <p:cNvSpPr>
            <a:spLocks noGrp="1"/>
          </p:cNvSpPr>
          <p:nvPr>
            <p:ph type="title"/>
          </p:nvPr>
        </p:nvSpPr>
        <p:spPr>
          <a:xfrm>
            <a:off x="804672" y="802955"/>
            <a:ext cx="4766330" cy="1454051"/>
          </a:xfrm>
        </p:spPr>
        <p:txBody>
          <a:bodyPr>
            <a:noAutofit/>
          </a:bodyPr>
          <a:lstStyle/>
          <a:p>
            <a:r>
              <a:rPr lang="en-AU" dirty="0"/>
              <a:t>Who should do the inspection?</a:t>
            </a:r>
          </a:p>
        </p:txBody>
      </p:sp>
      <p:sp>
        <p:nvSpPr>
          <p:cNvPr id="3" name="Content Placeholder 2">
            <a:extLst>
              <a:ext uri="{FF2B5EF4-FFF2-40B4-BE49-F238E27FC236}">
                <a16:creationId xmlns:a16="http://schemas.microsoft.com/office/drawing/2014/main" id="{39E2477D-DC8D-48BF-A862-C5830D225308}"/>
              </a:ext>
            </a:extLst>
          </p:cNvPr>
          <p:cNvSpPr>
            <a:spLocks noGrp="1"/>
          </p:cNvSpPr>
          <p:nvPr>
            <p:ph idx="1"/>
          </p:nvPr>
        </p:nvSpPr>
        <p:spPr>
          <a:xfrm>
            <a:off x="804672" y="2421683"/>
            <a:ext cx="4765949" cy="3353476"/>
          </a:xfrm>
        </p:spPr>
        <p:txBody>
          <a:bodyPr anchor="t">
            <a:normAutofit fontScale="32500" lnSpcReduction="20000"/>
          </a:bodyPr>
          <a:lstStyle/>
          <a:p>
            <a:pPr>
              <a:buFont typeface="Wingdings" panose="05000000000000000000" pitchFamily="2" charset="2"/>
              <a:buChar char="ü"/>
            </a:pPr>
            <a:r>
              <a:rPr lang="en-AU" sz="6000" dirty="0">
                <a:latin typeface="+mj-lt"/>
                <a:ea typeface="+mj-ea"/>
                <a:cs typeface="+mj-cs"/>
              </a:rPr>
              <a:t>Persons in charge of workplaces.</a:t>
            </a:r>
          </a:p>
          <a:p>
            <a:pPr>
              <a:buFont typeface="Wingdings" panose="05000000000000000000" pitchFamily="2" charset="2"/>
              <a:buChar char="ü"/>
            </a:pPr>
            <a:r>
              <a:rPr lang="en-AU" sz="6000" dirty="0">
                <a:latin typeface="+mj-lt"/>
                <a:ea typeface="+mj-ea"/>
                <a:cs typeface="+mj-cs"/>
              </a:rPr>
              <a:t>Shared facilities - Persons in charge of workplaces need to formally organise the inspection between facilities.</a:t>
            </a:r>
          </a:p>
          <a:p>
            <a:pPr>
              <a:buFont typeface="Wingdings" panose="05000000000000000000" pitchFamily="2" charset="2"/>
              <a:buChar char="ü"/>
            </a:pPr>
            <a:r>
              <a:rPr lang="en-AU" sz="6000" dirty="0">
                <a:latin typeface="+mj-lt"/>
                <a:ea typeface="+mj-ea"/>
                <a:cs typeface="+mj-cs"/>
              </a:rPr>
              <a:t>Facilities/Buildings with no nominated person in charge – Facilities management should nominate a person to be in charge for inspections</a:t>
            </a:r>
          </a:p>
          <a:p>
            <a:pPr>
              <a:buFont typeface="Wingdings" panose="05000000000000000000" pitchFamily="2" charset="2"/>
              <a:buChar char="ü"/>
            </a:pPr>
            <a:r>
              <a:rPr lang="en-AU" sz="6000" dirty="0">
                <a:latin typeface="+mj-lt"/>
                <a:ea typeface="+mj-ea"/>
                <a:cs typeface="+mj-cs"/>
              </a:rPr>
              <a:t>HSRs and WHS &amp; Wellbeing have the legal right to inspect any facility without notice.</a:t>
            </a:r>
          </a:p>
          <a:p>
            <a:endParaRPr lang="en-AU" sz="1800" dirty="0">
              <a:solidFill>
                <a:schemeClr val="tx2"/>
              </a:solidFill>
            </a:endParaRPr>
          </a:p>
          <a:p>
            <a:endParaRPr lang="en-AU" sz="1800" dirty="0">
              <a:solidFill>
                <a:schemeClr val="tx2"/>
              </a:solidFill>
            </a:endParaRPr>
          </a:p>
        </p:txBody>
      </p:sp>
      <p:grpSp>
        <p:nvGrpSpPr>
          <p:cNvPr id="75" name="Group 66">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68" name="Freeform: Shape 67">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68">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0">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a:extLst>
              <a:ext uri="{FF2B5EF4-FFF2-40B4-BE49-F238E27FC236}">
                <a16:creationId xmlns:a16="http://schemas.microsoft.com/office/drawing/2014/main" id="{494EF0F7-BE3F-4D24-BF61-694C9A2CEF30}"/>
              </a:ext>
            </a:extLst>
          </p:cNvPr>
          <p:cNvPicPr>
            <a:picLocks noChangeAspect="1"/>
          </p:cNvPicPr>
          <p:nvPr/>
        </p:nvPicPr>
        <p:blipFill>
          <a:blip r:embed="rId2"/>
          <a:stretch>
            <a:fillRect/>
          </a:stretch>
        </p:blipFill>
        <p:spPr>
          <a:xfrm>
            <a:off x="7794494" y="1700784"/>
            <a:ext cx="3970027" cy="4379976"/>
          </a:xfrm>
          <a:prstGeom prst="rect">
            <a:avLst/>
          </a:prstGeom>
        </p:spPr>
      </p:pic>
    </p:spTree>
    <p:extLst>
      <p:ext uri="{BB962C8B-B14F-4D97-AF65-F5344CB8AC3E}">
        <p14:creationId xmlns:p14="http://schemas.microsoft.com/office/powerpoint/2010/main" val="1040611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A5675A-C045-4BBE-AED2-2F251E375A05}"/>
              </a:ext>
            </a:extLst>
          </p:cNvPr>
          <p:cNvSpPr>
            <a:spLocks noGrp="1"/>
          </p:cNvSpPr>
          <p:nvPr>
            <p:ph type="title"/>
          </p:nvPr>
        </p:nvSpPr>
        <p:spPr>
          <a:xfrm>
            <a:off x="1006900" y="1188637"/>
            <a:ext cx="3141430" cy="4480726"/>
          </a:xfrm>
        </p:spPr>
        <p:txBody>
          <a:bodyPr>
            <a:normAutofit/>
          </a:bodyPr>
          <a:lstStyle/>
          <a:p>
            <a:pPr algn="r"/>
            <a:r>
              <a:rPr lang="en-AU" dirty="0"/>
              <a:t>Conducting a Workplace Inspection</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CB2449C-ABA6-4614-BAB6-FBD52817A2AD}"/>
              </a:ext>
            </a:extLst>
          </p:cNvPr>
          <p:cNvSpPr>
            <a:spLocks noGrp="1"/>
          </p:cNvSpPr>
          <p:nvPr>
            <p:ph idx="1"/>
          </p:nvPr>
        </p:nvSpPr>
        <p:spPr>
          <a:xfrm>
            <a:off x="5138928" y="1338729"/>
            <a:ext cx="4795584" cy="4180542"/>
          </a:xfrm>
        </p:spPr>
        <p:txBody>
          <a:bodyPr anchor="ctr">
            <a:normAutofit fontScale="55000" lnSpcReduction="20000"/>
          </a:bodyPr>
          <a:lstStyle/>
          <a:p>
            <a:pPr marL="0" indent="0">
              <a:buNone/>
            </a:pPr>
            <a:r>
              <a:rPr lang="en-AU" sz="4200" dirty="0">
                <a:latin typeface="+mj-lt"/>
                <a:ea typeface="+mj-ea"/>
                <a:cs typeface="+mj-cs"/>
              </a:rPr>
              <a:t>During an inspection, identify any unsafe conditions and activities that may cause injury or illness, and figure out how to eliminate or minimise them. </a:t>
            </a:r>
          </a:p>
          <a:p>
            <a:pPr marL="0" indent="0">
              <a:buNone/>
            </a:pPr>
            <a:r>
              <a:rPr lang="en-AU" sz="4200" dirty="0">
                <a:latin typeface="+mj-lt"/>
                <a:ea typeface="+mj-ea"/>
                <a:cs typeface="+mj-cs"/>
              </a:rPr>
              <a:t>Follow these steps:</a:t>
            </a:r>
          </a:p>
          <a:p>
            <a:pPr marL="0" indent="0">
              <a:buNone/>
            </a:pPr>
            <a:r>
              <a:rPr lang="en-AU" sz="4200" b="1" dirty="0">
                <a:latin typeface="+mj-lt"/>
                <a:ea typeface="+mj-ea"/>
                <a:cs typeface="+mj-cs"/>
                <a:hlinkClick r:id="rId2">
                  <a:extLst>
                    <a:ext uri="{A12FA001-AC4F-418D-AE19-62706E023703}">
                      <ahyp:hlinkClr xmlns:ahyp="http://schemas.microsoft.com/office/drawing/2018/hyperlinkcolor" val="tx"/>
                    </a:ext>
                  </a:extLst>
                </a:hlinkClick>
              </a:rPr>
              <a:t>Checklist</a:t>
            </a:r>
            <a:r>
              <a:rPr lang="en-AU" sz="4200" b="1" dirty="0">
                <a:latin typeface="+mj-lt"/>
                <a:ea typeface="+mj-ea"/>
                <a:cs typeface="+mj-cs"/>
              </a:rPr>
              <a:t> </a:t>
            </a:r>
          </a:p>
          <a:p>
            <a:pPr>
              <a:buFont typeface="Wingdings" panose="05000000000000000000" pitchFamily="2" charset="2"/>
              <a:buChar char="Ø"/>
            </a:pPr>
            <a:r>
              <a:rPr lang="en-AU" sz="4200" dirty="0">
                <a:latin typeface="+mj-lt"/>
                <a:ea typeface="+mj-ea"/>
                <a:cs typeface="+mj-cs"/>
                <a:hlinkClick r:id="rId3">
                  <a:extLst>
                    <a:ext uri="{A12FA001-AC4F-418D-AE19-62706E023703}">
                      <ahyp:hlinkClr xmlns:ahyp="http://schemas.microsoft.com/office/drawing/2018/hyperlinkcolor" val="tx"/>
                    </a:ext>
                  </a:extLst>
                </a:hlinkClick>
              </a:rPr>
              <a:t>Hazards</a:t>
            </a:r>
            <a:r>
              <a:rPr lang="en-AU" sz="4200" dirty="0">
                <a:latin typeface="+mj-lt"/>
                <a:ea typeface="+mj-ea"/>
                <a:cs typeface="+mj-cs"/>
              </a:rPr>
              <a:t> </a:t>
            </a:r>
          </a:p>
          <a:p>
            <a:pPr>
              <a:buFont typeface="Wingdings" panose="05000000000000000000" pitchFamily="2" charset="2"/>
              <a:buChar char="Ø"/>
            </a:pPr>
            <a:r>
              <a:rPr lang="en-AU" sz="4200" dirty="0">
                <a:latin typeface="+mj-lt"/>
                <a:ea typeface="+mj-ea"/>
                <a:cs typeface="+mj-cs"/>
                <a:hlinkClick r:id="rId4">
                  <a:extLst>
                    <a:ext uri="{A12FA001-AC4F-418D-AE19-62706E023703}">
                      <ahyp:hlinkClr xmlns:ahyp="http://schemas.microsoft.com/office/drawing/2018/hyperlinkcolor" val="tx"/>
                    </a:ext>
                  </a:extLst>
                </a:hlinkClick>
              </a:rPr>
              <a:t>Observe</a:t>
            </a:r>
            <a:r>
              <a:rPr lang="en-AU" sz="4200" dirty="0">
                <a:latin typeface="+mj-lt"/>
                <a:ea typeface="+mj-ea"/>
                <a:cs typeface="+mj-cs"/>
              </a:rPr>
              <a:t> </a:t>
            </a:r>
          </a:p>
          <a:p>
            <a:pPr>
              <a:buFont typeface="Wingdings" panose="05000000000000000000" pitchFamily="2" charset="2"/>
              <a:buChar char="Ø"/>
            </a:pPr>
            <a:r>
              <a:rPr lang="en-AU" sz="4200" dirty="0">
                <a:latin typeface="+mj-lt"/>
                <a:ea typeface="+mj-ea"/>
                <a:cs typeface="+mj-cs"/>
                <a:hlinkClick r:id="rId5">
                  <a:extLst>
                    <a:ext uri="{A12FA001-AC4F-418D-AE19-62706E023703}">
                      <ahyp:hlinkClr xmlns:ahyp="http://schemas.microsoft.com/office/drawing/2018/hyperlinkcolor" val="tx"/>
                    </a:ext>
                  </a:extLst>
                </a:hlinkClick>
              </a:rPr>
              <a:t>Ask</a:t>
            </a:r>
            <a:r>
              <a:rPr lang="en-AU" sz="4200" dirty="0">
                <a:latin typeface="+mj-lt"/>
                <a:ea typeface="+mj-ea"/>
                <a:cs typeface="+mj-cs"/>
              </a:rPr>
              <a:t> </a:t>
            </a:r>
          </a:p>
          <a:p>
            <a:pPr>
              <a:buFont typeface="Wingdings" panose="05000000000000000000" pitchFamily="2" charset="2"/>
              <a:buChar char="Ø"/>
            </a:pPr>
            <a:r>
              <a:rPr lang="en-AU" sz="4200" dirty="0">
                <a:latin typeface="+mj-lt"/>
                <a:ea typeface="+mj-ea"/>
                <a:cs typeface="+mj-cs"/>
                <a:hlinkClick r:id="rId6">
                  <a:extLst>
                    <a:ext uri="{A12FA001-AC4F-418D-AE19-62706E023703}">
                      <ahyp:hlinkClr xmlns:ahyp="http://schemas.microsoft.com/office/drawing/2018/hyperlinkcolor" val="tx"/>
                    </a:ext>
                  </a:extLst>
                </a:hlinkClick>
              </a:rPr>
              <a:t>Record</a:t>
            </a:r>
            <a:r>
              <a:rPr lang="en-AU" sz="4200" dirty="0">
                <a:latin typeface="+mj-lt"/>
                <a:ea typeface="+mj-ea"/>
                <a:cs typeface="+mj-cs"/>
              </a:rPr>
              <a:t> </a:t>
            </a:r>
          </a:p>
          <a:p>
            <a:pPr>
              <a:buFont typeface="Wingdings" panose="05000000000000000000" pitchFamily="2" charset="2"/>
              <a:buChar char="Ø"/>
            </a:pPr>
            <a:r>
              <a:rPr lang="en-AU" sz="4200" dirty="0">
                <a:latin typeface="+mj-lt"/>
                <a:ea typeface="+mj-ea"/>
                <a:cs typeface="+mj-cs"/>
                <a:hlinkClick r:id="rId7">
                  <a:extLst>
                    <a:ext uri="{A12FA001-AC4F-418D-AE19-62706E023703}">
                      <ahyp:hlinkClr xmlns:ahyp="http://schemas.microsoft.com/office/drawing/2018/hyperlinkcolor" val="tx"/>
                    </a:ext>
                  </a:extLst>
                </a:hlinkClick>
              </a:rPr>
              <a:t>Consider</a:t>
            </a:r>
            <a:endParaRPr lang="en-AU" sz="4200" dirty="0">
              <a:latin typeface="+mj-lt"/>
              <a:ea typeface="+mj-ea"/>
              <a:cs typeface="+mj-cs"/>
            </a:endParaRPr>
          </a:p>
          <a:p>
            <a:endParaRPr lang="en-AU" sz="2000" dirty="0"/>
          </a:p>
        </p:txBody>
      </p:sp>
    </p:spTree>
    <p:extLst>
      <p:ext uri="{BB962C8B-B14F-4D97-AF65-F5344CB8AC3E}">
        <p14:creationId xmlns:p14="http://schemas.microsoft.com/office/powerpoint/2010/main" val="4102559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FB2F60-C550-4A47-B625-659F5D4F7FAC}"/>
              </a:ext>
            </a:extLst>
          </p:cNvPr>
          <p:cNvSpPr>
            <a:spLocks noGrp="1"/>
          </p:cNvSpPr>
          <p:nvPr>
            <p:ph type="title"/>
          </p:nvPr>
        </p:nvSpPr>
        <p:spPr>
          <a:xfrm>
            <a:off x="1123356" y="1188637"/>
            <a:ext cx="9984615" cy="1597228"/>
          </a:xfrm>
        </p:spPr>
        <p:txBody>
          <a:bodyPr>
            <a:normAutofit/>
          </a:bodyPr>
          <a:lstStyle/>
          <a:p>
            <a:r>
              <a:rPr lang="en-AU" dirty="0"/>
              <a:t>Checklist? – We have one for you </a:t>
            </a:r>
          </a:p>
        </p:txBody>
      </p:sp>
      <p:pic>
        <p:nvPicPr>
          <p:cNvPr id="5" name="Picture 4">
            <a:extLst>
              <a:ext uri="{FF2B5EF4-FFF2-40B4-BE49-F238E27FC236}">
                <a16:creationId xmlns:a16="http://schemas.microsoft.com/office/drawing/2014/main" id="{57F7192F-640B-4C82-869C-F6DCD7883C4A}"/>
              </a:ext>
            </a:extLst>
          </p:cNvPr>
          <p:cNvPicPr>
            <a:picLocks noChangeAspect="1"/>
          </p:cNvPicPr>
          <p:nvPr/>
        </p:nvPicPr>
        <p:blipFill>
          <a:blip r:embed="rId2"/>
          <a:stretch>
            <a:fillRect/>
          </a:stretch>
        </p:blipFill>
        <p:spPr>
          <a:xfrm>
            <a:off x="845994" y="2645936"/>
            <a:ext cx="4567129" cy="3288333"/>
          </a:xfrm>
          <a:prstGeom prst="rect">
            <a:avLst/>
          </a:prstGeom>
        </p:spPr>
      </p:pic>
      <p:sp>
        <p:nvSpPr>
          <p:cNvPr id="3" name="Content Placeholder 2">
            <a:extLst>
              <a:ext uri="{FF2B5EF4-FFF2-40B4-BE49-F238E27FC236}">
                <a16:creationId xmlns:a16="http://schemas.microsoft.com/office/drawing/2014/main" id="{A7544CB0-511D-4400-BC42-717E62873771}"/>
              </a:ext>
            </a:extLst>
          </p:cNvPr>
          <p:cNvSpPr>
            <a:spLocks noGrp="1"/>
          </p:cNvSpPr>
          <p:nvPr>
            <p:ph idx="1"/>
          </p:nvPr>
        </p:nvSpPr>
        <p:spPr>
          <a:xfrm>
            <a:off x="6457591" y="2645936"/>
            <a:ext cx="4238257" cy="2728198"/>
          </a:xfrm>
        </p:spPr>
        <p:txBody>
          <a:bodyPr anchor="t">
            <a:normAutofit/>
          </a:bodyPr>
          <a:lstStyle/>
          <a:p>
            <a:r>
              <a:rPr lang="en-AU" sz="2000" dirty="0">
                <a:latin typeface="+mj-lt"/>
                <a:ea typeface="+mj-ea"/>
                <a:cs typeface="+mj-cs"/>
              </a:rPr>
              <a:t>Use this checklist to make sure your inspection is thorough and consistent with previous inspections. </a:t>
            </a:r>
          </a:p>
          <a:p>
            <a:r>
              <a:rPr lang="en-AU" sz="2000" dirty="0">
                <a:latin typeface="+mj-lt"/>
                <a:ea typeface="+mj-ea"/>
                <a:cs typeface="+mj-cs"/>
              </a:rPr>
              <a:t>This will also serve as a record of your inspection.</a:t>
            </a:r>
          </a:p>
        </p:txBody>
      </p:sp>
    </p:spTree>
    <p:extLst>
      <p:ext uri="{BB962C8B-B14F-4D97-AF65-F5344CB8AC3E}">
        <p14:creationId xmlns:p14="http://schemas.microsoft.com/office/powerpoint/2010/main" val="1333689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265</TotalTime>
  <Words>732</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Proxima Nova</vt:lpstr>
      <vt:lpstr>Wingdings</vt:lpstr>
      <vt:lpstr>Office Theme</vt:lpstr>
      <vt:lpstr>       Workplace Inspections and Record Keeping </vt:lpstr>
      <vt:lpstr>What is a Workplace Inspection?</vt:lpstr>
      <vt:lpstr>What is a Hazard?</vt:lpstr>
      <vt:lpstr>The six main categories of hazards are: </vt:lpstr>
      <vt:lpstr>Why should we do inspections?</vt:lpstr>
      <vt:lpstr>    When should you inspect? </vt:lpstr>
      <vt:lpstr>Who should do the inspection?</vt:lpstr>
      <vt:lpstr>Conducting a Workplace Inspection</vt:lpstr>
      <vt:lpstr>Checklist? – We have one for you </vt:lpstr>
      <vt:lpstr>Action Items Sheet</vt:lpstr>
      <vt:lpstr>Who should keep the inspection reports?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Sartori</dc:creator>
  <cp:lastModifiedBy>Smitha Parameswaran</cp:lastModifiedBy>
  <cp:revision>39</cp:revision>
  <dcterms:created xsi:type="dcterms:W3CDTF">2022-09-29T03:34:23Z</dcterms:created>
  <dcterms:modified xsi:type="dcterms:W3CDTF">2022-10-10T03:04:18Z</dcterms:modified>
</cp:coreProperties>
</file>