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C8BF6F-1449-46EE-BDDD-8E5B1AA34495}" v="1" dt="2023-02-21T23:31:45.3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1495-628B-4F5A-A635-28A7F6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71570-BC28-4ABE-B896-66ABB7CBB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0" indent="0" algn="ctr">
              <a:buNone/>
              <a:defRPr sz="2000"/>
            </a:lvl2pPr>
            <a:lvl3pPr marL="914440" indent="0" algn="ctr">
              <a:buNone/>
              <a:defRPr sz="1801"/>
            </a:lvl3pPr>
            <a:lvl4pPr marL="1371663" indent="0" algn="ctr">
              <a:buNone/>
              <a:defRPr sz="1600"/>
            </a:lvl4pPr>
            <a:lvl5pPr marL="1828885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5" indent="0" algn="ctr">
              <a:buNone/>
              <a:defRPr sz="1600"/>
            </a:lvl7pPr>
            <a:lvl8pPr marL="3200548" indent="0" algn="ctr">
              <a:buNone/>
              <a:defRPr sz="1600"/>
            </a:lvl8pPr>
            <a:lvl9pPr marL="36577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36D6E-8675-4296-86B3-47D3EF93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1A1B-7812-4475-9FBB-DAB84373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92776-8280-48AC-809B-53227690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3890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83D6-8810-4C8D-9B45-80780DA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DBBA-4496-4E88-BB45-98BE3A33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DA566-DCFC-446D-821A-1F37A118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8CF8-4502-4878-AC52-1C75052A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9311-70B0-4612-9AE7-79A6D80F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2575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6004-8FF0-40BD-9EEB-02CF69EE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D8AC7-ED43-4CAA-9243-FEF728DDD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444C-0BC5-43B4-882C-70435B88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D8D4-9D79-4385-B8E3-65FC025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A399-E46B-4C50-BF96-C99F7421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1661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9845-A843-4082-8607-1D637B49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A928-F35D-4E9D-9197-441B899DE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690F0-2B31-4D6A-A1E3-C308A2C8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B255D-CF13-443D-A0EF-6CACF2D6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9F51-AF3B-4FBC-B267-5D59E6C7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6EAC3-E9CD-43D1-B4EF-A4961B00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8497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CF01-0EE3-4086-8AC8-9FA0CCD2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CB70-DD68-431E-A2E0-E613D60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02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58D3F-08BE-469C-A04D-22174CFE7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02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11CEF-AE26-4BB3-B28F-A149BA85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3570D-565C-4B52-8C68-62469E68C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E4B8C-3112-4A03-ACED-DBD612FF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50D98-1AFA-42A9-8F67-5E9095F7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0F3B1-9141-4B6A-B6A4-142EF3D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8314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E6F-6DC0-4B38-8D07-82EBEE1E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23760-E647-404C-B089-CC7A69BA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00DE-D7AB-4BBC-A8FB-E5193E35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A10B8-FBBD-4031-930A-48C0122B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505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2DDCA-F05B-434C-AA05-7FAF7F9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17FB4-2B11-4985-9CAA-E82EDFD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A7C16-19D2-42FA-A7A7-8CF6AB1F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59516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FBF-52E1-4B6F-B8CC-7FBFD920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52BE-0FE0-493B-AC65-1134E6FA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011C1-28AE-4ED3-8A05-DA3C789B8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A8CAC-6F0C-4672-B10A-F58736BE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AC818-FD2E-478F-8E36-15222E16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B8C9-9247-4129-BC75-0AAB9D8A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184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C684-7F4A-458E-ADB0-C404A9C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427D3-0A8B-4470-85FB-4F97E0FB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0" indent="0">
              <a:buNone/>
              <a:defRPr sz="2800"/>
            </a:lvl2pPr>
            <a:lvl3pPr marL="914440" indent="0">
              <a:buNone/>
              <a:defRPr sz="2400"/>
            </a:lvl3pPr>
            <a:lvl4pPr marL="1371663" indent="0">
              <a:buNone/>
              <a:defRPr sz="2000"/>
            </a:lvl4pPr>
            <a:lvl5pPr marL="1828885" indent="0">
              <a:buNone/>
              <a:defRPr sz="2000"/>
            </a:lvl5pPr>
            <a:lvl6pPr marL="2286103" indent="0">
              <a:buNone/>
              <a:defRPr sz="2000"/>
            </a:lvl6pPr>
            <a:lvl7pPr marL="2743325" indent="0">
              <a:buNone/>
              <a:defRPr sz="2000"/>
            </a:lvl7pPr>
            <a:lvl8pPr marL="3200548" indent="0">
              <a:buNone/>
              <a:defRPr sz="2000"/>
            </a:lvl8pPr>
            <a:lvl9pPr marL="3657768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A3C3E-0553-4910-9EEC-5F787E4EF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2D68B-EC0F-4C8C-B209-F0358272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BDB64-8FAF-42B9-878C-18D04681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F46CA-C4E2-444C-ADF4-A9CC4E41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30182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16A4-28BC-420F-8DC3-C6728950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7A1E6-7644-4D90-AA77-91BC5A8D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32F5-A0A5-4B8A-8542-6519012D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66B2-7DA2-45C3-BA01-5E624FBA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F380A-4B41-4A9F-ABEB-2F70250E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48992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D2868-8A55-4A41-BBFE-E20CD97F0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4A0A-5C8C-46FA-9559-4139B44D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4BDE-BD2F-47B5-BE59-5A90EA6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7065-99C0-4826-AB21-2B0F293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B700-840E-4CD3-9CEA-415B4CFA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719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AEFBDE-D91C-441C-868E-09CE4DA6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99259-7DE5-4601-BCB0-AA576C62F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06F11-A951-4E76-A042-7D0D5F33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C075C-02BF-4A84-AF7D-844C3C3BE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1C3D-1FCB-4032-923A-ADB0C8BC0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423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4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3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8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7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esternsydney.edu.au/currentstudents/current_students/services_and_facilities/student_welfare_services2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westernsydney.edu.au/currentstudents/current_students/services_and_facilities/counselling_service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exams.westernsydney.edu.au/timetable/personal.php" TargetMode="External"/><Relationship Id="rId11" Type="http://schemas.openxmlformats.org/officeDocument/2006/relationships/hyperlink" Target="https://onestop.westernsydney.edu.au/OneStopWeb/WSU/menu" TargetMode="External"/><Relationship Id="rId5" Type="http://schemas.openxmlformats.org/officeDocument/2006/relationships/image" Target="../media/image4.png"/><Relationship Id="rId10" Type="http://schemas.openxmlformats.org/officeDocument/2006/relationships/hyperlink" Target="https://www.westernsydney.edu.au/currentstudents/current_students/fees/student_amenities_fee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1" y="237969"/>
            <a:ext cx="9356784" cy="659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GETTING CLOSE TO THE FINISH LINE </a:t>
            </a: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6163" y="203571"/>
            <a:ext cx="1791451" cy="739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7079" y="69297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2" y="1818259"/>
            <a:ext cx="12192000" cy="466920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380108" y="1087725"/>
            <a:ext cx="4656105" cy="5197414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212918" y="1095655"/>
            <a:ext cx="3233245" cy="5189484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599" y="1209519"/>
            <a:ext cx="909122" cy="90912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4080" y="1159714"/>
            <a:ext cx="1058926" cy="1058926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E10BF7AC-8667-41F3-9E7D-9090025BD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9128" y="2772479"/>
            <a:ext cx="3260151" cy="27043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ts val="1000"/>
              <a:buFontTx/>
              <a:buNone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 your </a:t>
            </a: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exam timetable</a:t>
            </a: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and clear your calendar of other commitments on your exam days.</a:t>
            </a:r>
          </a:p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ts val="1000"/>
              <a:buFontTx/>
              <a:buNone/>
              <a:tabLst/>
              <a:defRPr/>
            </a:pPr>
            <a:endParaRPr kumimoji="0" lang="en-GB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ts val="1000"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Find exam info by checking your Learning Guides and vUWS, and speaking to your tutors.</a:t>
            </a:r>
            <a:endParaRPr kumimoji="0" lang="en-GB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E10BF7AC-8667-41F3-9E7D-9090025BD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6927" y="2243995"/>
            <a:ext cx="3179950" cy="54656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ts val="1000"/>
              <a:buFontTx/>
              <a:buNone/>
              <a:tabLst/>
              <a:defRPr/>
            </a:pPr>
            <a:r>
              <a:rPr lang="en-AU" alt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Exam Ready</a:t>
            </a:r>
            <a:endParaRPr kumimoji="0" lang="en-GB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Box 2">
            <a:extLst>
              <a:ext uri="{FF2B5EF4-FFF2-40B4-BE49-F238E27FC236}">
                <a16:creationId xmlns:a16="http://schemas.microsoft.com/office/drawing/2014/main" id="{E10BF7AC-8667-41F3-9E7D-9090025BD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120" y="2153279"/>
            <a:ext cx="4636407" cy="54656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ts val="1000"/>
              <a:buFontTx/>
              <a:buNone/>
              <a:tabLst/>
              <a:defRPr/>
            </a:pP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Health and Wellbeing</a:t>
            </a:r>
            <a:endParaRPr kumimoji="0" lang="en-GB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DA3DC699-19EA-4F2B-AA5C-CD38AC674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295" y="2639693"/>
            <a:ext cx="4687328" cy="3557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4651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ct val="63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Contact the </a:t>
            </a: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Counselling Service</a:t>
            </a: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for support if you’re experiencing any personal, emotional or relationship difficulties.</a:t>
            </a:r>
          </a:p>
          <a:p>
            <a:pPr marL="17940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ct val="63000"/>
              <a:buFontTx/>
              <a:buNone/>
              <a:tabLst/>
              <a:defRPr/>
            </a:pPr>
            <a:endParaRPr kumimoji="0" lang="en-GB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51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ct val="63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Access </a:t>
            </a: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Student Welfare Service</a:t>
            </a: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for assistance with academic issues, </a:t>
            </a:r>
            <a:r>
              <a:rPr kumimoji="0" lang="en-GB" altLang="en-US" sz="1801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Centrelink</a:t>
            </a: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finance, international study load and other welfare matters.</a:t>
            </a:r>
          </a:p>
          <a:p>
            <a:pPr marL="465167" marR="0" lvl="0" indent="-285767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ct val="63000"/>
              <a:buFont typeface="Arial" panose="020B0604020202020204" pitchFamily="34" charset="0"/>
              <a:buChar char="•"/>
              <a:tabLst/>
              <a:defRPr/>
            </a:pPr>
            <a:endParaRPr kumimoji="0" lang="en-GB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940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ct val="63000"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Book an appointment on</a:t>
            </a:r>
          </a:p>
          <a:p>
            <a:pPr marL="17940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1"/>
              </a:spcAft>
              <a:buClrTx/>
              <a:buSzPct val="63000"/>
              <a:buFontTx/>
              <a:buNone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 </a:t>
            </a: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547428" y="737401"/>
            <a:ext cx="3481136" cy="5560436"/>
            <a:chOff x="7096106" y="792918"/>
            <a:chExt cx="4812763" cy="5339687"/>
          </a:xfrm>
        </p:grpSpPr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7205801" y="1135301"/>
              <a:ext cx="4703068" cy="4997304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7096106" y="792918"/>
              <a:ext cx="4776583" cy="4551317"/>
              <a:chOff x="7109303" y="768809"/>
              <a:chExt cx="4776583" cy="4551317"/>
            </a:xfrm>
          </p:grpSpPr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59613" y="768809"/>
                <a:ext cx="2404295" cy="1571586"/>
              </a:xfrm>
              <a:prstGeom prst="rect">
                <a:avLst/>
              </a:prstGeom>
            </p:spPr>
          </p:pic>
          <p:sp>
            <p:nvSpPr>
              <p:cNvPr id="30" name="Text Box 2">
                <a:extLst>
                  <a:ext uri="{FF2B5EF4-FFF2-40B4-BE49-F238E27FC236}">
                    <a16:creationId xmlns:a16="http://schemas.microsoft.com/office/drawing/2014/main" id="{E10BF7AC-8667-41F3-9E7D-9090025BD7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09303" y="2145693"/>
                <a:ext cx="4776583" cy="54656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165111" marR="0" lvl="0" indent="0" algn="ctr" defTabSz="91446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601"/>
                  </a:spcAft>
                  <a:buClrTx/>
                  <a:buSzPts val="1000"/>
                  <a:buFontTx/>
                  <a:buNone/>
                  <a:tabLst/>
                  <a:defRPr/>
                </a:pPr>
                <a:r>
                  <a:rPr kumimoji="0" lang="en-AU" alt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Student Services &amp; Amenities Fee (SSAF)</a:t>
                </a:r>
                <a:endParaRPr kumimoji="0" lang="en-GB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Text Box 3">
                <a:extLst>
                  <a:ext uri="{FF2B5EF4-FFF2-40B4-BE49-F238E27FC236}">
                    <a16:creationId xmlns:a16="http://schemas.microsoft.com/office/drawing/2014/main" id="{83D6B0D6-4E94-47C4-AA57-D0976A068A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12642" y="2977047"/>
                <a:ext cx="4613342" cy="2343079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165111" marR="0" lvl="0" indent="0" algn="ctr" defTabSz="91446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601"/>
                  </a:spcAft>
                  <a:buClrTx/>
                  <a:buSzPts val="1000"/>
                  <a:buFontTx/>
                  <a:buNone/>
                  <a:tabLst/>
                  <a:defRPr/>
                </a:pPr>
                <a:r>
                  <a:rPr kumimoji="0" lang="en-GB" altLang="en-US" sz="1801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Make sure you’ve paid or deferred your </a:t>
                </a:r>
                <a:r>
                  <a:rPr kumimoji="0" lang="en-GB" altLang="en-US" sz="1801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hlinkClick r:id="rId10"/>
                  </a:rPr>
                  <a:t>SSAF</a:t>
                </a:r>
                <a:r>
                  <a:rPr kumimoji="0" lang="en-GB" altLang="en-US" sz="1801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165111" marR="0" lvl="0" indent="0" algn="ctr" defTabSz="91446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601"/>
                  </a:spcAft>
                  <a:buClrTx/>
                  <a:buSzPts val="1000"/>
                  <a:buFontTx/>
                  <a:buNone/>
                  <a:tabLst/>
                  <a:defRPr/>
                </a:pPr>
                <a:endParaRPr kumimoji="0" lang="en-GB" altLang="en-US" sz="601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65111" marR="0" lvl="0" indent="0" algn="ctr" defTabSz="914461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601"/>
                  </a:spcAft>
                  <a:buClrTx/>
                  <a:buSzPts val="1000"/>
                  <a:buFontTx/>
                  <a:buNone/>
                  <a:tabLst/>
                  <a:defRPr/>
                </a:pPr>
                <a:r>
                  <a:rPr kumimoji="0" lang="en-GB" altLang="en-US" sz="1801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If you missed the due date, pay now using </a:t>
                </a:r>
                <a:r>
                  <a:rPr kumimoji="0" lang="en-GB" altLang="en-US" sz="1801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hlinkClick r:id="rId11"/>
                  </a:rPr>
                  <a:t>OneStop</a:t>
                </a:r>
                <a:r>
                  <a:rPr kumimoji="0" lang="en-GB" altLang="en-US" sz="1801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to avoid a block on accessing your final results, </a:t>
                </a:r>
                <a:r>
                  <a:rPr kumimoji="0" lang="en-GB" altLang="en-US" sz="1801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vUWS</a:t>
                </a:r>
                <a:r>
                  <a:rPr kumimoji="0" lang="en-GB" altLang="en-US" sz="1801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, Library and IT services.</a:t>
                </a:r>
              </a:p>
            </p:txBody>
          </p:sp>
        </p:grpSp>
      </p:grpSp>
      <p:sp>
        <p:nvSpPr>
          <p:cNvPr id="31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5284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928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90033"/>
      </a:hlink>
      <a:folHlink>
        <a:srgbClr val="9900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146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1_Office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Colin Clark</cp:lastModifiedBy>
  <cp:revision>13</cp:revision>
  <dcterms:created xsi:type="dcterms:W3CDTF">2019-07-04T06:14:36Z</dcterms:created>
  <dcterms:modified xsi:type="dcterms:W3CDTF">2024-02-20T02:29:11Z</dcterms:modified>
</cp:coreProperties>
</file>