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7" r:id="rId2"/>
    <p:sldId id="258" r:id="rId3"/>
    <p:sldId id="291" r:id="rId4"/>
    <p:sldId id="268" r:id="rId5"/>
    <p:sldId id="272" r:id="rId6"/>
    <p:sldId id="292" r:id="rId7"/>
    <p:sldId id="286" r:id="rId8"/>
    <p:sldId id="287" r:id="rId9"/>
    <p:sldId id="288" r:id="rId10"/>
    <p:sldId id="289" r:id="rId11"/>
    <p:sldId id="276" r:id="rId12"/>
    <p:sldId id="277" r:id="rId13"/>
    <p:sldId id="280" r:id="rId14"/>
    <p:sldId id="278" r:id="rId15"/>
    <p:sldId id="279" r:id="rId16"/>
    <p:sldId id="281" r:id="rId17"/>
    <p:sldId id="282" r:id="rId18"/>
    <p:sldId id="283" r:id="rId19"/>
    <p:sldId id="284" r:id="rId20"/>
    <p:sldId id="285" r:id="rId21"/>
    <p:sldId id="293" r:id="rId22"/>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5" d="100"/>
          <a:sy n="115" d="100"/>
        </p:scale>
        <p:origin x="-153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84EE02A9-030B-4B71-94D8-F710285EC701}" type="datetimeFigureOut">
              <a:rPr lang="en-AU" smtClean="0"/>
              <a:t>22/05/2013</a:t>
            </a:fld>
            <a:endParaRPr lang="en-AU"/>
          </a:p>
        </p:txBody>
      </p:sp>
      <p:sp>
        <p:nvSpPr>
          <p:cNvPr id="4" name="Footer Placeholder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281C3694-C534-409C-AAA1-26F367C55A19}" type="slidenum">
              <a:rPr lang="en-AU" smtClean="0"/>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952E087D-CC04-4176-AF72-3CAA4EFDF345}" type="datetimeFigureOut">
              <a:rPr lang="en-AU" smtClean="0"/>
              <a:pPr/>
              <a:t>22/05/2013</a:t>
            </a:fld>
            <a:endParaRPr lang="en-AU" dirty="0"/>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A93C6351-0333-47DC-9766-2040B613C6C0}" type="slidenum">
              <a:rPr lang="en-AU" smtClean="0"/>
              <a:pPr/>
              <a:t>‹#›</a:t>
            </a:fld>
            <a:endParaRPr lang="en-A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986D297-D971-4C26-955E-AB4959C2E7B0}" type="slidenum">
              <a:rPr lang="en-AU" smtClean="0"/>
              <a:pPr/>
              <a:t>1</a:t>
            </a:fld>
            <a:endParaRPr lang="en-A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AU" sz="120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200" kern="1200" dirty="0" smtClean="0">
                <a:solidFill>
                  <a:schemeClr val="tx1"/>
                </a:solidFill>
                <a:latin typeface="+mn-lt"/>
                <a:ea typeface="+mn-ea"/>
                <a:cs typeface="+mn-cs"/>
              </a:rPr>
              <a:t>Part 2 describes the key legal and institutional features of Australia’s federal electoral system in so far as they relate to redistribution. </a:t>
            </a:r>
          </a:p>
          <a:p>
            <a:pPr marL="228600" marR="0" indent="-228600" algn="l" defTabSz="914400" rtl="0" eaLnBrk="1" fontAlgn="auto" latinLnBrk="0" hangingPunct="1">
              <a:lnSpc>
                <a:spcPct val="100000"/>
              </a:lnSpc>
              <a:spcBef>
                <a:spcPts val="0"/>
              </a:spcBef>
              <a:spcAft>
                <a:spcPts val="0"/>
              </a:spcAft>
              <a:buClrTx/>
              <a:buSzTx/>
              <a:buFont typeface="Arial" pitchFamily="34" charset="0"/>
              <a:buNone/>
              <a:tabLst/>
              <a:defRPr/>
            </a:pPr>
            <a:endParaRPr lang="en-AU" sz="120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200" kern="1200" dirty="0" smtClean="0">
                <a:solidFill>
                  <a:schemeClr val="tx1"/>
                </a:solidFill>
                <a:latin typeface="+mn-lt"/>
                <a:ea typeface="+mn-ea"/>
                <a:cs typeface="+mn-cs"/>
              </a:rPr>
              <a:t>Part 3 summarises the main population trends in Australia since federation. </a:t>
            </a:r>
          </a:p>
          <a:p>
            <a:pPr marL="228600" marR="0" indent="-228600" algn="l" defTabSz="914400" rtl="0" eaLnBrk="1" fontAlgn="auto" latinLnBrk="0" hangingPunct="1">
              <a:lnSpc>
                <a:spcPct val="100000"/>
              </a:lnSpc>
              <a:spcBef>
                <a:spcPts val="0"/>
              </a:spcBef>
              <a:spcAft>
                <a:spcPts val="0"/>
              </a:spcAft>
              <a:buClrTx/>
              <a:buSzTx/>
              <a:buFont typeface="Arial" pitchFamily="34" charset="0"/>
              <a:buNone/>
              <a:tabLst/>
              <a:defRPr/>
            </a:pPr>
            <a:endParaRPr lang="en-AU" sz="120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200" kern="1200" dirty="0" smtClean="0">
                <a:solidFill>
                  <a:schemeClr val="tx1"/>
                </a:solidFill>
                <a:latin typeface="+mn-lt"/>
                <a:ea typeface="+mn-ea"/>
                <a:cs typeface="+mn-cs"/>
              </a:rPr>
              <a:t>Part 4 identifies five redistribution triggers and discusses their historical significance. </a:t>
            </a:r>
          </a:p>
          <a:p>
            <a:pPr marL="228600" marR="0" indent="-228600" algn="l" defTabSz="914400" rtl="0" eaLnBrk="1" fontAlgn="auto" latinLnBrk="0" hangingPunct="1">
              <a:lnSpc>
                <a:spcPct val="100000"/>
              </a:lnSpc>
              <a:spcBef>
                <a:spcPts val="0"/>
              </a:spcBef>
              <a:spcAft>
                <a:spcPts val="0"/>
              </a:spcAft>
              <a:buClrTx/>
              <a:buSzTx/>
              <a:buFont typeface="Arial" pitchFamily="34" charset="0"/>
              <a:buNone/>
              <a:tabLst/>
              <a:defRPr/>
            </a:pPr>
            <a:endParaRPr lang="en-AU" sz="120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200" kern="1200" dirty="0" smtClean="0">
                <a:solidFill>
                  <a:schemeClr val="tx1"/>
                </a:solidFill>
                <a:latin typeface="+mn-lt"/>
                <a:ea typeface="+mn-ea"/>
                <a:cs typeface="+mn-cs"/>
              </a:rPr>
              <a:t>Part 5 analyses the three redistribution triggers that have demographic relevance, namely, increases in the size of the legislature; changes in the electoral entitlements of the states as a result of relative population shifts between them; and changes in the number of voters within each electorate beyond the permitted margins of tolerance. </a:t>
            </a:r>
          </a:p>
          <a:p>
            <a:pPr marL="228600" marR="0" indent="-228600" algn="l" defTabSz="914400" rtl="0" eaLnBrk="1" fontAlgn="auto" latinLnBrk="0" hangingPunct="1">
              <a:lnSpc>
                <a:spcPct val="100000"/>
              </a:lnSpc>
              <a:spcBef>
                <a:spcPts val="0"/>
              </a:spcBef>
              <a:spcAft>
                <a:spcPts val="0"/>
              </a:spcAft>
              <a:buClrTx/>
              <a:buSzTx/>
              <a:buFont typeface="Arial" pitchFamily="34" charset="0"/>
              <a:buNone/>
              <a:tabLst/>
              <a:defRPr/>
            </a:pPr>
            <a:endParaRPr lang="en-AU" sz="120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200" kern="1200" dirty="0" smtClean="0">
                <a:solidFill>
                  <a:schemeClr val="tx1"/>
                </a:solidFill>
                <a:latin typeface="+mn-lt"/>
                <a:ea typeface="+mn-ea"/>
                <a:cs typeface="+mn-cs"/>
              </a:rPr>
              <a:t>Part 6 uses longitudinal data to assess whether voter equality has improved in Australia over the past 110 years, using demographic data from the Australian Bureau of Statistics and electoral data from the Australian Electoral Commission and other published sources.</a:t>
            </a:r>
          </a:p>
          <a:p>
            <a:pPr marL="228600" marR="0" indent="-228600" algn="l" defTabSz="914400" rtl="0" eaLnBrk="1" fontAlgn="auto" latinLnBrk="0" hangingPunct="1">
              <a:lnSpc>
                <a:spcPct val="100000"/>
              </a:lnSpc>
              <a:spcBef>
                <a:spcPts val="0"/>
              </a:spcBef>
              <a:spcAft>
                <a:spcPts val="0"/>
              </a:spcAft>
              <a:buClrTx/>
              <a:buSzTx/>
              <a:buFont typeface="Arial" pitchFamily="34" charset="0"/>
              <a:buNone/>
              <a:tabLst/>
              <a:defRPr/>
            </a:pPr>
            <a:endParaRPr lang="en-AU" sz="120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200" kern="1200" dirty="0" smtClean="0">
                <a:solidFill>
                  <a:schemeClr val="tx1"/>
                </a:solidFill>
                <a:latin typeface="+mn-lt"/>
                <a:ea typeface="+mn-ea"/>
                <a:cs typeface="+mn-cs"/>
              </a:rPr>
              <a:t>Part 7 analyses the impact of projected population growth on electoral redistribution over the next 40 years.</a:t>
            </a:r>
          </a:p>
        </p:txBody>
      </p:sp>
      <p:sp>
        <p:nvSpPr>
          <p:cNvPr id="4" name="Slide Number Placeholder 3"/>
          <p:cNvSpPr>
            <a:spLocks noGrp="1"/>
          </p:cNvSpPr>
          <p:nvPr>
            <p:ph type="sldNum" sz="quarter" idx="10"/>
          </p:nvPr>
        </p:nvSpPr>
        <p:spPr/>
        <p:txBody>
          <a:bodyPr/>
          <a:lstStyle/>
          <a:p>
            <a:fld id="{E986D297-D971-4C26-955E-AB4959C2E7B0}" type="slidenum">
              <a:rPr lang="en-AU" smtClean="0"/>
              <a:pPr/>
              <a:t>2</a:t>
            </a:fld>
            <a:endParaRPr lang="en-A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mn-lt"/>
                <a:ea typeface="+mn-ea"/>
                <a:cs typeface="+mn-cs"/>
              </a:rPr>
              <a:t>Demographic change is accommodated by allowing electorates to vary in size by 10 per cent more or 10 per cent less than the average enrolment of voters in that state. As the number of electorates allocated to each state is roughly proportional to the number of residents in that state rather than the number of voters, and as the entitlements formula generates </a:t>
            </a:r>
            <a:r>
              <a:rPr lang="en-AU" sz="1200" kern="1200" dirty="0" smtClean="0">
                <a:solidFill>
                  <a:schemeClr val="tx1"/>
                </a:solidFill>
                <a:latin typeface="+mn-lt"/>
                <a:ea typeface="+mn-ea"/>
                <a:cs typeface="+mn-cs"/>
              </a:rPr>
              <a:t>problems of rounding referred to above</a:t>
            </a:r>
            <a:r>
              <a:rPr lang="en-US" sz="1200" kern="1200" dirty="0" smtClean="0">
                <a:solidFill>
                  <a:schemeClr val="tx1"/>
                </a:solidFill>
                <a:latin typeface="+mn-lt"/>
                <a:ea typeface="+mn-ea"/>
                <a:cs typeface="+mn-cs"/>
              </a:rPr>
              <a:t>, the subsequent calculation of average voter enrolment is peculiar to each state. Accordingly, variations of voter enrolment </a:t>
            </a:r>
            <a:r>
              <a:rPr lang="en-US" sz="1200" i="1" kern="1200" dirty="0" smtClean="0">
                <a:solidFill>
                  <a:schemeClr val="tx1"/>
                </a:solidFill>
                <a:latin typeface="+mn-lt"/>
                <a:ea typeface="+mn-ea"/>
                <a:cs typeface="+mn-cs"/>
              </a:rPr>
              <a:t>between</a:t>
            </a:r>
            <a:r>
              <a:rPr lang="en-US" sz="1200" kern="1200" dirty="0" smtClean="0">
                <a:solidFill>
                  <a:schemeClr val="tx1"/>
                </a:solidFill>
                <a:latin typeface="+mn-lt"/>
                <a:ea typeface="+mn-ea"/>
                <a:cs typeface="+mn-cs"/>
              </a:rPr>
              <a:t> states may be significantly greater than the ±10 per cent variation permitted </a:t>
            </a:r>
            <a:r>
              <a:rPr lang="en-US" sz="1200" i="1" kern="1200" dirty="0" smtClean="0">
                <a:solidFill>
                  <a:schemeClr val="tx1"/>
                </a:solidFill>
                <a:latin typeface="+mn-lt"/>
                <a:ea typeface="+mn-ea"/>
                <a:cs typeface="+mn-cs"/>
              </a:rPr>
              <a:t>within</a:t>
            </a:r>
            <a:r>
              <a:rPr lang="en-US" sz="1200" kern="1200" dirty="0" smtClean="0">
                <a:solidFill>
                  <a:schemeClr val="tx1"/>
                </a:solidFill>
                <a:latin typeface="+mn-lt"/>
                <a:ea typeface="+mn-ea"/>
                <a:cs typeface="+mn-cs"/>
              </a:rPr>
              <a:t> a state.</a:t>
            </a:r>
            <a:endParaRPr lang="en-AU"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can be seen in this Figure, which shows the number of voters enrolled in 150 electorates contested in the 2010 federal election, plotted against the geographical area of the electorate in logarithmic scale. All electorates within the same state or territory are shown with identical markers. The national average enrolment per electorate (93,912 voters) is shown as the dotted horizontal line. By definition, electoral enrolments are clustered around the national mean, but the graph provides insights into several aspects of voter inequality.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comparatively low enrolments for the five Tasmanian electorates (TAS) reflect the constitutional guarantee of five seats despite a population share that would presently entitle Tasmania to only three. The outlying values for the Australian Capital Territory (ACT) and the Northern Territory (NT) reflect the consequences of rounding electoral entitlements up or down in jurisdictions with a small number of electorates. And the vertical range in data points for a particular state or territory reflects the extent of malapportionment from that jurisdiction’s average enrolment—most evident for Victoria (VIC) whose electorates varied from 86,220–116,976 voters.</a:t>
            </a:r>
            <a:endParaRPr lang="en-AU" sz="1200" kern="1200" dirty="0" smtClean="0">
              <a:solidFill>
                <a:schemeClr val="tx1"/>
              </a:solidFill>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E986D297-D971-4C26-955E-AB4959C2E7B0}" type="slidenum">
              <a:rPr lang="en-AU" smtClean="0"/>
              <a:pPr/>
              <a:t>3</a:t>
            </a:fld>
            <a:endParaRPr lang="en-A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AU" sz="1200" kern="1200" dirty="0" smtClean="0">
                <a:solidFill>
                  <a:schemeClr val="tx1"/>
                </a:solidFill>
                <a:latin typeface="+mn-lt"/>
                <a:ea typeface="+mn-ea"/>
                <a:cs typeface="+mn-cs"/>
              </a:rPr>
              <a:t>This figure provides an overview of the major trends in Australia’s </a:t>
            </a:r>
            <a:r>
              <a:rPr lang="en-AU" sz="1200" i="1" kern="1200" dirty="0" smtClean="0">
                <a:solidFill>
                  <a:schemeClr val="tx1"/>
                </a:solidFill>
                <a:latin typeface="+mn-lt"/>
                <a:ea typeface="+mn-ea"/>
                <a:cs typeface="+mn-cs"/>
              </a:rPr>
              <a:t>resident population</a:t>
            </a:r>
            <a:r>
              <a:rPr lang="en-AU" sz="1200" kern="1200" dirty="0" smtClean="0">
                <a:solidFill>
                  <a:schemeClr val="tx1"/>
                </a:solidFill>
                <a:latin typeface="+mn-lt"/>
                <a:ea typeface="+mn-ea"/>
                <a:cs typeface="+mn-cs"/>
              </a:rPr>
              <a:t> since federation. As seen here, this population will inevitably differ in size and composition from the sub-population of </a:t>
            </a:r>
            <a:r>
              <a:rPr lang="en-AU" sz="1200" i="1" kern="1200" dirty="0" smtClean="0">
                <a:solidFill>
                  <a:schemeClr val="tx1"/>
                </a:solidFill>
                <a:latin typeface="+mn-lt"/>
                <a:ea typeface="+mn-ea"/>
                <a:cs typeface="+mn-cs"/>
              </a:rPr>
              <a:t>voters</a:t>
            </a:r>
            <a:r>
              <a:rPr lang="en-AU" sz="1200" kern="1200" dirty="0" smtClean="0">
                <a:solidFill>
                  <a:schemeClr val="tx1"/>
                </a:solidFill>
                <a:latin typeface="+mn-lt"/>
                <a:ea typeface="+mn-ea"/>
                <a:cs typeface="+mn-cs"/>
              </a:rPr>
              <a:t>. Voting in Australia is restricted to citizens or permanent residents who are at least 18 years of age. The relative size of the two groups can be seen in this Figure, but there may also be compositional differences that may be significant for some purposes at the level of individual electorates.  Changes in Australia’s population can be considered across four interconnected</a:t>
            </a:r>
            <a:r>
              <a:rPr lang="en-AU" sz="1200" kern="1200" baseline="0" dirty="0" smtClean="0">
                <a:solidFill>
                  <a:schemeClr val="tx1"/>
                </a:solidFill>
                <a:latin typeface="+mn-lt"/>
                <a:ea typeface="+mn-ea"/>
                <a:cs typeface="+mn-cs"/>
              </a:rPr>
              <a:t> dimensions: population size, the components of population change, population structure, and spatial distribution.</a:t>
            </a:r>
          </a:p>
          <a:p>
            <a:endParaRPr lang="en-AU" sz="1200" kern="1200" baseline="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The effect of enlargement of the legislature on the average number of residents represented by each member of the lower house, and on the average number of voters enrolled in each electorate, is shown here. Increases in the size of the legislature brought sharp downward adjustments to the ratio of residents to electorates, and voters to electorates, but the effects have been systematically eroded over time. The benefits of enlarging the lower house in 1948 were fully offset within 23 years, while the benefits of the smaller enlargement in 1983 lasted only 13 years. Thus, while the size of the lower house has increased as the population has grown, the increase has been less than proportionate. This has been a common phenomenon globally—parliaments cannot be allowed to expand indefinitely, or even in strict proportion to population, because as they grow they become less and less capable of functioning as assemblies.</a:t>
            </a:r>
          </a:p>
          <a:p>
            <a:endParaRPr lang="en-AU"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A proportionate increase would be represented by a horizontal line in Figure 1.</a:t>
            </a:r>
          </a:p>
          <a:p>
            <a:endParaRPr lang="en-AU" dirty="0"/>
          </a:p>
        </p:txBody>
      </p:sp>
      <p:sp>
        <p:nvSpPr>
          <p:cNvPr id="4" name="Slide Number Placeholder 3"/>
          <p:cNvSpPr>
            <a:spLocks noGrp="1"/>
          </p:cNvSpPr>
          <p:nvPr>
            <p:ph type="sldNum" sz="quarter" idx="10"/>
          </p:nvPr>
        </p:nvSpPr>
        <p:spPr/>
        <p:txBody>
          <a:bodyPr/>
          <a:lstStyle/>
          <a:p>
            <a:fld id="{E986D297-D971-4C26-955E-AB4959C2E7B0}" type="slidenum">
              <a:rPr lang="en-AU" smtClean="0"/>
              <a:pPr/>
              <a:t>4</a:t>
            </a:fld>
            <a:endParaRPr lang="en-A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AU" sz="1200" kern="1200" dirty="0" smtClean="0">
                <a:solidFill>
                  <a:schemeClr val="tx1"/>
                </a:solidFill>
                <a:latin typeface="+mn-lt"/>
                <a:ea typeface="+mn-ea"/>
                <a:cs typeface="+mn-cs"/>
              </a:rPr>
              <a:t>This metric measures, for each election and each state, the average proportion by which the number of voters in electorates deviates from the average voter enrolment in that state. This measure has the desirable qualities of being independent of the size and number of electoral districts; of taking into account all data points in the distribution of electorates; and of avoiding skewness that can arise from the deviations being either positive or negative. The derivation of the metric—called the </a:t>
            </a:r>
            <a:r>
              <a:rPr lang="en-AU" sz="1200" i="1" kern="1200" dirty="0" smtClean="0">
                <a:solidFill>
                  <a:schemeClr val="tx1"/>
                </a:solidFill>
                <a:latin typeface="+mn-lt"/>
                <a:ea typeface="+mn-ea"/>
                <a:cs typeface="+mn-cs"/>
              </a:rPr>
              <a:t>Index of Enrolment Deviation</a:t>
            </a:r>
            <a:r>
              <a:rPr lang="en-AU" sz="1200" kern="1200" dirty="0" smtClean="0">
                <a:solidFill>
                  <a:schemeClr val="tx1"/>
                </a:solidFill>
                <a:latin typeface="+mn-lt"/>
                <a:ea typeface="+mn-ea"/>
                <a:cs typeface="+mn-cs"/>
              </a:rPr>
              <a:t> (IED)—involves calculating the average number of voters per electorate; determining the proportion by which enrolment in each electorate deviates from the average; and aggregating the deviations through a weighted average, using the number of voters in each electorate as weights. The result of applying this process across all 43 federal elections and all states since 1901 is shown here.</a:t>
            </a:r>
          </a:p>
          <a:p>
            <a:endParaRPr lang="en-AU"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There are several notable features of the graph. The first seven decades of the 20th century were characterised by a high degree of malapportionment, which frequently exceeded 20 per cent of the average state enrolment. Malapportionment was particularly pronounced in the 1960s when recommendations of the Distribution Commissioners were routinely thwarted by partisan </a:t>
            </a:r>
            <a:r>
              <a:rPr lang="en-US" sz="1200" kern="1200" dirty="0" smtClean="0">
                <a:solidFill>
                  <a:schemeClr val="tx1"/>
                </a:solidFill>
                <a:latin typeface="+mn-lt"/>
                <a:ea typeface="+mn-ea"/>
                <a:cs typeface="+mn-cs"/>
              </a:rPr>
              <a:t>politics</a:t>
            </a:r>
            <a:r>
              <a:rPr lang="en-AU" sz="1200" kern="1200" dirty="0" smtClean="0">
                <a:solidFill>
                  <a:schemeClr val="tx1"/>
                </a:solidFill>
                <a:latin typeface="+mn-lt"/>
                <a:ea typeface="+mn-ea"/>
                <a:cs typeface="+mn-cs"/>
              </a:rPr>
              <a:t>. The level of malapportionment shows a distinct cyclical pattern during these early decades, and the remedial effects of electoral redistributions are revealed in the successive troughs in the index, followed by a rise of voter inequality in succeeding elections. Since the 1970s, there has been a dramatic reduction in the both the extent and variability of malapportionment, corresponding with the reduction in permissible variation in the number of electors in an electorate to ±10 per cent in 1973; the introduction of mandatory redistribution triggers in 1977; and the expansion in the range of triggers in 1983. For the past thirty years, malapportionment has fallen within a narrow band in all states —generally 2–7 per cent of average state enrolment.</a:t>
            </a:r>
          </a:p>
          <a:p>
            <a:endParaRPr lang="en-AU" dirty="0"/>
          </a:p>
        </p:txBody>
      </p:sp>
      <p:sp>
        <p:nvSpPr>
          <p:cNvPr id="4" name="Slide Number Placeholder 3"/>
          <p:cNvSpPr>
            <a:spLocks noGrp="1"/>
          </p:cNvSpPr>
          <p:nvPr>
            <p:ph type="sldNum" sz="quarter" idx="10"/>
          </p:nvPr>
        </p:nvSpPr>
        <p:spPr/>
        <p:txBody>
          <a:bodyPr/>
          <a:lstStyle/>
          <a:p>
            <a:fld id="{E986D297-D971-4C26-955E-AB4959C2E7B0}" type="slidenum">
              <a:rPr lang="en-AU" smtClean="0"/>
              <a:pPr/>
              <a:t>5</a:t>
            </a:fld>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90A31CCC-7A5F-4660-9141-DBD187EDD379}" type="datetime1">
              <a:rPr lang="en-AU" smtClean="0"/>
              <a:t>22/05/2013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3FDF4BA8-8B02-4BE7-A1B5-28118DC18DBB}" type="slidenum">
              <a:rPr lang="en-AU" smtClean="0"/>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A7A5244-89BD-4440-980F-D55510B573F3}" type="datetime1">
              <a:rPr lang="en-AU" smtClean="0"/>
              <a:t>22/05/2013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3FDF4BA8-8B02-4BE7-A1B5-28118DC18DBB}" type="slidenum">
              <a:rPr lang="en-AU" smtClean="0"/>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2D2BE9C-603F-42B3-8CFA-C707B689E90F}" type="datetime1">
              <a:rPr lang="en-AU" smtClean="0"/>
              <a:t>22/05/2013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3FDF4BA8-8B02-4BE7-A1B5-28118DC18DBB}" type="slidenum">
              <a:rPr lang="en-AU" smtClean="0"/>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2A3B391-5D7A-44FB-BFBC-87A57F5977CA}" type="datetime1">
              <a:rPr lang="en-AU" smtClean="0"/>
              <a:t>22/05/2013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3FDF4BA8-8B02-4BE7-A1B5-28118DC18DBB}" type="slidenum">
              <a:rPr lang="en-AU" smtClean="0"/>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7B268E-6593-4DE0-B43B-CFA988839985}" type="datetime1">
              <a:rPr lang="en-AU" smtClean="0"/>
              <a:t>22/05/2013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3FDF4BA8-8B02-4BE7-A1B5-28118DC18DBB}" type="slidenum">
              <a:rPr lang="en-AU" smtClean="0"/>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674FE2DD-A458-4B68-B0B1-399AF7F5E7B7}" type="datetime1">
              <a:rPr lang="en-AU" smtClean="0"/>
              <a:t>22/05/2013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3FDF4BA8-8B02-4BE7-A1B5-28118DC18DBB}" type="slidenum">
              <a:rPr lang="en-AU" smtClean="0"/>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3824A0E-4093-4992-8C25-04075A890AA5}" type="datetime1">
              <a:rPr lang="en-AU" smtClean="0"/>
              <a:t>22/05/2013</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3FDF4BA8-8B02-4BE7-A1B5-28118DC18DBB}" type="slidenum">
              <a:rPr lang="en-AU" smtClean="0"/>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E603454B-4083-4D3C-8D86-3E3A8786BA26}" type="datetime1">
              <a:rPr lang="en-AU" smtClean="0"/>
              <a:t>22/05/2013</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3FDF4BA8-8B02-4BE7-A1B5-28118DC18DBB}" type="slidenum">
              <a:rPr lang="en-AU" smtClean="0"/>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B6917E-03BE-4AEF-85F3-41EA5428FD60}" type="datetime1">
              <a:rPr lang="en-AU" smtClean="0"/>
              <a:t>22/05/2013</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3FDF4BA8-8B02-4BE7-A1B5-28118DC18DBB}" type="slidenum">
              <a:rPr lang="en-AU" smtClean="0"/>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0228C9-E978-4916-91D7-F2917D3473F8}" type="datetime1">
              <a:rPr lang="en-AU" smtClean="0"/>
              <a:t>22/05/2013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3FDF4BA8-8B02-4BE7-A1B5-28118DC18DBB}" type="slidenum">
              <a:rPr lang="en-AU" smtClean="0"/>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86D116-D357-4DC6-9D0D-2EF2A63A61F3}" type="datetime1">
              <a:rPr lang="en-AU" smtClean="0"/>
              <a:t>22/05/2013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3FDF4BA8-8B02-4BE7-A1B5-28118DC18DBB}" type="slidenum">
              <a:rPr lang="en-AU" smtClean="0"/>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1C6F9-39F8-46CA-85D2-5A266AA53BB5}" type="datetime1">
              <a:rPr lang="en-AU" smtClean="0"/>
              <a:t>22/05/2013</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DF4BA8-8B02-4BE7-A1B5-28118DC18DBB}"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656184"/>
          </a:xfrm>
        </p:spPr>
        <p:txBody>
          <a:bodyPr>
            <a:normAutofit/>
          </a:bodyPr>
          <a:lstStyle/>
          <a:p>
            <a:r>
              <a:rPr lang="en-AU" dirty="0" smtClean="0"/>
              <a:t>The Transformation of Australia’s Electoral Boundaries</a:t>
            </a:r>
            <a:endParaRPr lang="en-AU" dirty="0"/>
          </a:p>
        </p:txBody>
      </p:sp>
      <p:sp>
        <p:nvSpPr>
          <p:cNvPr id="3" name="Subtitle 2"/>
          <p:cNvSpPr>
            <a:spLocks noGrp="1"/>
          </p:cNvSpPr>
          <p:nvPr>
            <p:ph type="subTitle" idx="1"/>
          </p:nvPr>
        </p:nvSpPr>
        <p:spPr>
          <a:xfrm>
            <a:off x="1371600" y="3124200"/>
            <a:ext cx="6400800" cy="990600"/>
          </a:xfrm>
        </p:spPr>
        <p:txBody>
          <a:bodyPr>
            <a:normAutofit fontScale="25000" lnSpcReduction="20000"/>
          </a:bodyPr>
          <a:lstStyle/>
          <a:p>
            <a:endParaRPr lang="en-AU" dirty="0" smtClean="0"/>
          </a:p>
          <a:p>
            <a:r>
              <a:rPr lang="en-AU" sz="16000" dirty="0" smtClean="0"/>
              <a:t>John Juriansz</a:t>
            </a:r>
          </a:p>
        </p:txBody>
      </p:sp>
      <p:pic>
        <p:nvPicPr>
          <p:cNvPr id="4" name="Picture 3" descr="logo.png"/>
          <p:cNvPicPr>
            <a:picLocks noChangeAspect="1"/>
          </p:cNvPicPr>
          <p:nvPr/>
        </p:nvPicPr>
        <p:blipFill>
          <a:blip r:embed="rId3" cstate="print"/>
          <a:stretch>
            <a:fillRect/>
          </a:stretch>
        </p:blipFill>
        <p:spPr>
          <a:xfrm>
            <a:off x="3591719" y="4876800"/>
            <a:ext cx="2428081" cy="1447800"/>
          </a:xfrm>
          <a:prstGeom prst="rect">
            <a:avLst/>
          </a:prstGeom>
        </p:spPr>
      </p:pic>
      <p:sp>
        <p:nvSpPr>
          <p:cNvPr id="5" name="Slide Number Placeholder 4"/>
          <p:cNvSpPr>
            <a:spLocks noGrp="1"/>
          </p:cNvSpPr>
          <p:nvPr>
            <p:ph type="sldNum" sz="quarter" idx="12"/>
          </p:nvPr>
        </p:nvSpPr>
        <p:spPr/>
        <p:txBody>
          <a:bodyPr/>
          <a:lstStyle/>
          <a:p>
            <a:fld id="{3FDF4BA8-8B02-4BE7-A1B5-28118DC18DBB}" type="slidenum">
              <a:rPr lang="en-AU" smtClean="0"/>
              <a:pPr/>
              <a:t>1</a:t>
            </a:fld>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of voter equality	</a:t>
            </a:r>
            <a:endParaRPr lang="en-US" dirty="0"/>
          </a:p>
        </p:txBody>
      </p:sp>
      <p:sp>
        <p:nvSpPr>
          <p:cNvPr id="3" name="Content Placeholder 2"/>
          <p:cNvSpPr>
            <a:spLocks noGrp="1"/>
          </p:cNvSpPr>
          <p:nvPr>
            <p:ph idx="1"/>
          </p:nvPr>
        </p:nvSpPr>
        <p:spPr/>
        <p:txBody>
          <a:bodyPr/>
          <a:lstStyle/>
          <a:p>
            <a:r>
              <a:rPr lang="en-US" i="1" dirty="0" smtClean="0"/>
              <a:t>A-G (Commonwealth); Ex rel McKinlay v Commonwealth </a:t>
            </a:r>
            <a:r>
              <a:rPr lang="en-US" dirty="0" smtClean="0"/>
              <a:t>(1975) 135 CLR 1</a:t>
            </a:r>
          </a:p>
          <a:p>
            <a:endParaRPr lang="en-US" dirty="0" smtClean="0"/>
          </a:p>
          <a:p>
            <a:r>
              <a:rPr lang="en-US" i="1" dirty="0" smtClean="0"/>
              <a:t>McGinty v Western Australia </a:t>
            </a:r>
            <a:r>
              <a:rPr lang="en-US" dirty="0" smtClean="0"/>
              <a:t>(1996) 186 CLR 140</a:t>
            </a:r>
            <a:endParaRPr lang="en-US" dirty="0"/>
          </a:p>
        </p:txBody>
      </p:sp>
      <p:sp>
        <p:nvSpPr>
          <p:cNvPr id="4" name="Slide Number Placeholder 3"/>
          <p:cNvSpPr>
            <a:spLocks noGrp="1"/>
          </p:cNvSpPr>
          <p:nvPr>
            <p:ph type="sldNum" sz="quarter" idx="12"/>
          </p:nvPr>
        </p:nvSpPr>
        <p:spPr/>
        <p:txBody>
          <a:bodyPr/>
          <a:lstStyle/>
          <a:p>
            <a:fld id="{3FDF4BA8-8B02-4BE7-A1B5-28118DC18DBB}" type="slidenum">
              <a:rPr lang="en-AU" smtClean="0"/>
              <a:pPr/>
              <a:t>10</a:t>
            </a:fld>
            <a:endParaRPr lang="en-A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A-G (Commonwealth); Ex rel McKinlay v Commonwealth </a:t>
            </a:r>
            <a:r>
              <a:rPr lang="en-US" dirty="0" smtClean="0"/>
              <a:t>(1975) 135 CLR 1</a:t>
            </a:r>
          </a:p>
        </p:txBody>
      </p:sp>
      <p:sp>
        <p:nvSpPr>
          <p:cNvPr id="3" name="Content Placeholder 2"/>
          <p:cNvSpPr>
            <a:spLocks noGrp="1"/>
          </p:cNvSpPr>
          <p:nvPr>
            <p:ph idx="1"/>
          </p:nvPr>
        </p:nvSpPr>
        <p:spPr/>
        <p:txBody>
          <a:bodyPr>
            <a:normAutofit fontScale="92500" lnSpcReduction="20000"/>
          </a:bodyPr>
          <a:lstStyle/>
          <a:p>
            <a:r>
              <a:rPr lang="en-US" i="1" dirty="0" smtClean="0"/>
              <a:t>A-G (Commonwealth); Ex rel McKinlay v Commonwealth </a:t>
            </a:r>
            <a:r>
              <a:rPr lang="en-US" dirty="0" smtClean="0"/>
              <a:t>(1975) 135 CLR 1</a:t>
            </a:r>
          </a:p>
          <a:p>
            <a:endParaRPr lang="en-US" dirty="0" smtClean="0"/>
          </a:p>
          <a:p>
            <a:r>
              <a:rPr lang="en-US" dirty="0" smtClean="0"/>
              <a:t>“Chosen by the people”: ss 7 and 24 of the Constitution</a:t>
            </a:r>
          </a:p>
          <a:p>
            <a:endParaRPr lang="en-US" dirty="0" smtClean="0"/>
          </a:p>
          <a:p>
            <a:r>
              <a:rPr lang="en-US" dirty="0" smtClean="0"/>
              <a:t>Argued there was an infringement of the principle of “one vote, one value” and that the provisions of the </a:t>
            </a:r>
            <a:r>
              <a:rPr lang="en-US" i="1" dirty="0" smtClean="0"/>
              <a:t>Commonwealth Electoral Act 1918</a:t>
            </a:r>
            <a:r>
              <a:rPr lang="en-US" dirty="0" smtClean="0"/>
              <a:t> (Cth) and the </a:t>
            </a:r>
            <a:r>
              <a:rPr lang="en-US" i="1" dirty="0" smtClean="0"/>
              <a:t>Representation Act 1905 </a:t>
            </a:r>
            <a:r>
              <a:rPr lang="en-US" dirty="0" smtClean="0"/>
              <a:t>(Cth) were invalid.</a:t>
            </a:r>
            <a:endParaRPr lang="en-US" dirty="0"/>
          </a:p>
        </p:txBody>
      </p:sp>
      <p:sp>
        <p:nvSpPr>
          <p:cNvPr id="4" name="Slide Number Placeholder 3"/>
          <p:cNvSpPr>
            <a:spLocks noGrp="1"/>
          </p:cNvSpPr>
          <p:nvPr>
            <p:ph type="sldNum" sz="quarter" idx="12"/>
          </p:nvPr>
        </p:nvSpPr>
        <p:spPr/>
        <p:txBody>
          <a:bodyPr/>
          <a:lstStyle/>
          <a:p>
            <a:fld id="{3FDF4BA8-8B02-4BE7-A1B5-28118DC18DBB}" type="slidenum">
              <a:rPr lang="en-AU" smtClean="0"/>
              <a:pPr/>
              <a:t>11</a:t>
            </a:fld>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Murphy J in </a:t>
            </a:r>
            <a:r>
              <a:rPr lang="en-US" i="1" dirty="0" smtClean="0"/>
              <a:t>McKinlay </a:t>
            </a:r>
            <a:r>
              <a:rPr lang="en-US" dirty="0" smtClean="0"/>
              <a:t>[66]</a:t>
            </a:r>
            <a:endParaRPr lang="en-US" dirty="0"/>
          </a:p>
        </p:txBody>
      </p:sp>
      <p:sp>
        <p:nvSpPr>
          <p:cNvPr id="3" name="Content Placeholder 2"/>
          <p:cNvSpPr>
            <a:spLocks noGrp="1"/>
          </p:cNvSpPr>
          <p:nvPr>
            <p:ph idx="1"/>
          </p:nvPr>
        </p:nvSpPr>
        <p:spPr>
          <a:xfrm>
            <a:off x="304800" y="1295400"/>
            <a:ext cx="8534400" cy="5334000"/>
          </a:xfrm>
        </p:spPr>
        <p:txBody>
          <a:bodyPr>
            <a:noAutofit/>
          </a:bodyPr>
          <a:lstStyle/>
          <a:p>
            <a:r>
              <a:rPr lang="en-US" sz="2700" i="1" dirty="0" smtClean="0"/>
              <a:t>Wesberry v Sanders </a:t>
            </a:r>
            <a:r>
              <a:rPr lang="en-US" sz="2700" dirty="0" smtClean="0"/>
              <a:t>376 US 1 at 7-9 (1964) (Warren CJ, Black, Douglas, Brennan, White and Goldberg JJ):</a:t>
            </a:r>
          </a:p>
          <a:p>
            <a:pPr>
              <a:buNone/>
            </a:pPr>
            <a:r>
              <a:rPr lang="en-US" sz="2700" dirty="0" smtClean="0"/>
              <a:t>	</a:t>
            </a:r>
          </a:p>
          <a:p>
            <a:pPr>
              <a:buNone/>
            </a:pPr>
            <a:r>
              <a:rPr lang="en-US" sz="2700" dirty="0" smtClean="0"/>
              <a:t>	We hold that, construed in its historical context, the command of Art 1, s 2, that Representatives be chosen ‘by the People of the several States’ means that as nearly as practicable one man’s vote in a congressional election is to be worth as much as another’s… We do not believe that the Framers of the Constitution intended to permit the same vote-diluting discrimination to be accomplished through the device of districts containing widely varied numbers of inhabitants.</a:t>
            </a:r>
            <a:endParaRPr lang="en-US" sz="2700" dirty="0"/>
          </a:p>
        </p:txBody>
      </p:sp>
      <p:sp>
        <p:nvSpPr>
          <p:cNvPr id="4" name="Slide Number Placeholder 3"/>
          <p:cNvSpPr>
            <a:spLocks noGrp="1"/>
          </p:cNvSpPr>
          <p:nvPr>
            <p:ph type="sldNum" sz="quarter" idx="12"/>
          </p:nvPr>
        </p:nvSpPr>
        <p:spPr/>
        <p:txBody>
          <a:bodyPr/>
          <a:lstStyle/>
          <a:p>
            <a:fld id="{3FDF4BA8-8B02-4BE7-A1B5-28118DC18DBB}" type="slidenum">
              <a:rPr lang="en-AU" smtClean="0"/>
              <a:pPr/>
              <a:t>12</a:t>
            </a:fld>
            <a:endParaRPr lang="en-A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Towards a measure of equal</a:t>
            </a:r>
            <a:endParaRPr lang="en-US" dirty="0"/>
          </a:p>
        </p:txBody>
      </p:sp>
      <p:sp>
        <p:nvSpPr>
          <p:cNvPr id="3" name="Content Placeholder 2"/>
          <p:cNvSpPr>
            <a:spLocks noGrp="1"/>
          </p:cNvSpPr>
          <p:nvPr>
            <p:ph idx="1"/>
          </p:nvPr>
        </p:nvSpPr>
        <p:spPr>
          <a:xfrm>
            <a:off x="457200" y="1219200"/>
            <a:ext cx="8229600" cy="5257800"/>
          </a:xfrm>
        </p:spPr>
        <p:txBody>
          <a:bodyPr>
            <a:normAutofit fontScale="77500" lnSpcReduction="20000"/>
          </a:bodyPr>
          <a:lstStyle/>
          <a:p>
            <a:r>
              <a:rPr lang="en-US" dirty="0" smtClean="0"/>
              <a:t>Thomas Jefferson, </a:t>
            </a:r>
            <a:r>
              <a:rPr lang="en-US" i="1" dirty="0" smtClean="0"/>
              <a:t>Writings </a:t>
            </a:r>
            <a:r>
              <a:rPr lang="en-US" dirty="0" smtClean="0"/>
              <a:t>(Washington ed, 1859), vol 4, page 506: ‘Our peculiar security is the possession of a written Constitution. Let us not make it a blank paper by construction.’</a:t>
            </a:r>
          </a:p>
          <a:p>
            <a:endParaRPr lang="en-US" dirty="0" smtClean="0"/>
          </a:p>
          <a:p>
            <a:r>
              <a:rPr lang="en-US" dirty="0" smtClean="0"/>
              <a:t>James Madison, No 57 of </a:t>
            </a:r>
            <a:r>
              <a:rPr lang="en-US" i="1" dirty="0" smtClean="0"/>
              <a:t>The Federalist</a:t>
            </a:r>
            <a:r>
              <a:rPr lang="en-US" dirty="0" smtClean="0"/>
              <a:t>: ‘Who are to be the electors of the Federal Representatives? Not the rich more than the poor; [67] not the learned more than the ignorant; not the </a:t>
            </a:r>
            <a:r>
              <a:rPr lang="en-US" dirty="0" smtClean="0"/>
              <a:t>haughty </a:t>
            </a:r>
            <a:r>
              <a:rPr lang="en-US" dirty="0" smtClean="0"/>
              <a:t>heirs of distinguished names, more than the humble sons of obscure and unpropitious fortune. The electors are to be the great body of the people of the United States.’</a:t>
            </a:r>
          </a:p>
          <a:p>
            <a:endParaRPr lang="en-US" dirty="0" smtClean="0"/>
          </a:p>
          <a:p>
            <a:r>
              <a:rPr lang="en-US" dirty="0" smtClean="0"/>
              <a:t>Murphy J [67] stated that he took this to mean, “one person one value”.</a:t>
            </a:r>
            <a:endParaRPr lang="en-US" dirty="0"/>
          </a:p>
        </p:txBody>
      </p:sp>
      <p:sp>
        <p:nvSpPr>
          <p:cNvPr id="4" name="Slide Number Placeholder 3"/>
          <p:cNvSpPr>
            <a:spLocks noGrp="1"/>
          </p:cNvSpPr>
          <p:nvPr>
            <p:ph type="sldNum" sz="quarter" idx="12"/>
          </p:nvPr>
        </p:nvSpPr>
        <p:spPr/>
        <p:txBody>
          <a:bodyPr/>
          <a:lstStyle/>
          <a:p>
            <a:fld id="{3FDF4BA8-8B02-4BE7-A1B5-28118DC18DBB}" type="slidenum">
              <a:rPr lang="en-AU" smtClean="0"/>
              <a:pPr/>
              <a:t>13</a:t>
            </a:fld>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3200" i="1" dirty="0" smtClean="0"/>
              <a:t>Jumbunna Coal Mine NL v Victorian Coal Miners’ Association</a:t>
            </a:r>
            <a:r>
              <a:rPr lang="en-AU" sz="3200" dirty="0" smtClean="0"/>
              <a:t> (1908) 6 CLR 309, 367-8 </a:t>
            </a:r>
            <a:endParaRPr lang="en-US" sz="3200" dirty="0"/>
          </a:p>
        </p:txBody>
      </p:sp>
      <p:sp>
        <p:nvSpPr>
          <p:cNvPr id="3" name="Content Placeholder 2"/>
          <p:cNvSpPr>
            <a:spLocks noGrp="1"/>
          </p:cNvSpPr>
          <p:nvPr>
            <p:ph idx="1"/>
          </p:nvPr>
        </p:nvSpPr>
        <p:spPr/>
        <p:txBody>
          <a:bodyPr>
            <a:normAutofit lnSpcReduction="10000"/>
          </a:bodyPr>
          <a:lstStyle/>
          <a:p>
            <a:pPr>
              <a:buNone/>
            </a:pPr>
            <a:r>
              <a:rPr lang="en-US" dirty="0" smtClean="0"/>
              <a:t>	“[I]t must always be remembered that we are interpreting a Constitution broad and general in its terms, intended to apply to the varying conditions which the development of our community must involve … the Court should, in my opinion, always lean to the broader interpretation unless there is something in the context or in the rest of the Constitution to indicate that the narrower interpretation will best carry out its object and purpose.”</a:t>
            </a:r>
            <a:endParaRPr lang="en-US" dirty="0"/>
          </a:p>
        </p:txBody>
      </p:sp>
      <p:sp>
        <p:nvSpPr>
          <p:cNvPr id="4" name="Slide Number Placeholder 3"/>
          <p:cNvSpPr>
            <a:spLocks noGrp="1"/>
          </p:cNvSpPr>
          <p:nvPr>
            <p:ph type="sldNum" sz="quarter" idx="12"/>
          </p:nvPr>
        </p:nvSpPr>
        <p:spPr/>
        <p:txBody>
          <a:bodyPr/>
          <a:lstStyle/>
          <a:p>
            <a:fld id="{3FDF4BA8-8B02-4BE7-A1B5-28118DC18DBB}" type="slidenum">
              <a:rPr lang="en-AU" smtClean="0"/>
              <a:pPr/>
              <a:t>14</a:t>
            </a:fld>
            <a:endParaRPr lang="en-A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Mandate of equal representation?</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That the phrase should be construed in the same way as applied by the US Supreme Court except that the </a:t>
            </a:r>
            <a:r>
              <a:rPr lang="en-US" i="1" dirty="0" smtClean="0">
                <a:solidFill>
                  <a:srgbClr val="FF0000"/>
                </a:solidFill>
              </a:rPr>
              <a:t>standard</a:t>
            </a:r>
            <a:r>
              <a:rPr lang="en-US" dirty="0" smtClean="0"/>
              <a:t> of equality the alternatives of equal numbers of people and equal numbers of electors;</a:t>
            </a:r>
          </a:p>
          <a:p>
            <a:pPr marL="514350" indent="-514350">
              <a:buFont typeface="+mj-lt"/>
              <a:buAutoNum type="arabicPeriod"/>
            </a:pPr>
            <a:endParaRPr lang="en-US" dirty="0" smtClean="0"/>
          </a:p>
          <a:p>
            <a:pPr marL="514350" indent="-514350">
              <a:buFont typeface="+mj-lt"/>
              <a:buAutoNum type="arabicPeriod"/>
            </a:pPr>
            <a:r>
              <a:rPr lang="en-US" dirty="0" smtClean="0"/>
              <a:t>That the number of people or electors be, as nearly as practicable, </a:t>
            </a:r>
            <a:r>
              <a:rPr lang="en-US" i="1" dirty="0" smtClean="0">
                <a:solidFill>
                  <a:srgbClr val="FF0000"/>
                </a:solidFill>
              </a:rPr>
              <a:t>equal</a:t>
            </a:r>
            <a:r>
              <a:rPr lang="en-US" dirty="0" smtClean="0"/>
              <a:t>; OR</a:t>
            </a:r>
          </a:p>
          <a:p>
            <a:pPr marL="514350" indent="-514350">
              <a:buFont typeface="+mj-lt"/>
              <a:buAutoNum type="arabicPeriod"/>
            </a:pPr>
            <a:endParaRPr lang="en-US" dirty="0" smtClean="0"/>
          </a:p>
          <a:p>
            <a:pPr marL="514350" indent="-514350">
              <a:buFont typeface="+mj-lt"/>
              <a:buAutoNum type="arabicPeriod"/>
            </a:pPr>
            <a:r>
              <a:rPr lang="en-US" dirty="0" smtClean="0"/>
              <a:t>That the words convey </a:t>
            </a:r>
            <a:r>
              <a:rPr lang="en-US" i="1" dirty="0" smtClean="0">
                <a:solidFill>
                  <a:srgbClr val="FF0000"/>
                </a:solidFill>
              </a:rPr>
              <a:t>no mandate </a:t>
            </a:r>
            <a:r>
              <a:rPr lang="en-US" dirty="0" smtClean="0"/>
              <a:t>of any kind.</a:t>
            </a:r>
            <a:endParaRPr lang="en-US" dirty="0"/>
          </a:p>
        </p:txBody>
      </p:sp>
      <p:sp>
        <p:nvSpPr>
          <p:cNvPr id="4" name="Slide Number Placeholder 3"/>
          <p:cNvSpPr>
            <a:spLocks noGrp="1"/>
          </p:cNvSpPr>
          <p:nvPr>
            <p:ph type="sldNum" sz="quarter" idx="12"/>
          </p:nvPr>
        </p:nvSpPr>
        <p:spPr/>
        <p:txBody>
          <a:bodyPr/>
          <a:lstStyle/>
          <a:p>
            <a:fld id="{3FDF4BA8-8B02-4BE7-A1B5-28118DC18DBB}" type="slidenum">
              <a:rPr lang="en-AU" smtClean="0"/>
              <a:pPr/>
              <a:t>15</a:t>
            </a:fld>
            <a:endParaRPr lang="en-A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Murphy J’s Minority Opinion</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lphaLcParenR"/>
            </a:pPr>
            <a:r>
              <a:rPr lang="en-US" dirty="0" smtClean="0"/>
              <a:t>The importance placed on the phrase by its positioning in the Constitution;</a:t>
            </a:r>
          </a:p>
          <a:p>
            <a:pPr marL="514350" indent="-514350">
              <a:buFont typeface="+mj-lt"/>
              <a:buAutoNum type="alphaLcParenR"/>
            </a:pPr>
            <a:r>
              <a:rPr lang="en-US" dirty="0" smtClean="0"/>
              <a:t>The democratic theme of equal sharing of political power which pervades the Constitution;</a:t>
            </a:r>
          </a:p>
          <a:p>
            <a:pPr marL="514350" indent="-514350">
              <a:buFont typeface="+mj-lt"/>
              <a:buAutoNum type="alphaLcParenR"/>
            </a:pPr>
            <a:r>
              <a:rPr lang="en-US" dirty="0" smtClean="0"/>
              <a:t>Reference to “people of the Commonwealth” emphasises the intention of sharing political power;</a:t>
            </a:r>
          </a:p>
          <a:p>
            <a:pPr marL="514350" indent="-514350">
              <a:buFont typeface="+mj-lt"/>
              <a:buAutoNum type="alphaLcParenR"/>
            </a:pPr>
            <a:r>
              <a:rPr lang="en-US" dirty="0" smtClean="0"/>
              <a:t>Absence of any other means of redress for those deprived of an equal share of representation, even where it is grossly unequal; and</a:t>
            </a:r>
          </a:p>
          <a:p>
            <a:pPr marL="514350" indent="-514350">
              <a:buFont typeface="+mj-lt"/>
              <a:buAutoNum type="alphaLcParenR"/>
            </a:pPr>
            <a:r>
              <a:rPr lang="en-US" dirty="0" smtClean="0"/>
              <a:t>The taking of the phrase from the US Constitution necessitates the adoption of the US construction.</a:t>
            </a:r>
          </a:p>
        </p:txBody>
      </p:sp>
      <p:sp>
        <p:nvSpPr>
          <p:cNvPr id="4" name="Slide Number Placeholder 3"/>
          <p:cNvSpPr>
            <a:spLocks noGrp="1"/>
          </p:cNvSpPr>
          <p:nvPr>
            <p:ph type="sldNum" sz="quarter" idx="12"/>
          </p:nvPr>
        </p:nvSpPr>
        <p:spPr/>
        <p:txBody>
          <a:bodyPr/>
          <a:lstStyle/>
          <a:p>
            <a:fld id="{3FDF4BA8-8B02-4BE7-A1B5-28118DC18DBB}" type="slidenum">
              <a:rPr lang="en-AU" smtClean="0"/>
              <a:pPr/>
              <a:t>16</a:t>
            </a:fld>
            <a:endParaRPr lang="en-A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Barwick CJ in </a:t>
            </a:r>
            <a:r>
              <a:rPr lang="en-US" i="1" dirty="0" smtClean="0"/>
              <a:t>McKinlay</a:t>
            </a:r>
            <a:r>
              <a:rPr lang="en-US" dirty="0" smtClean="0"/>
              <a:t> [17]</a:t>
            </a:r>
            <a:endParaRPr lang="en-US" dirty="0"/>
          </a:p>
        </p:txBody>
      </p:sp>
      <p:sp>
        <p:nvSpPr>
          <p:cNvPr id="3" name="Content Placeholder 2"/>
          <p:cNvSpPr>
            <a:spLocks noGrp="1"/>
          </p:cNvSpPr>
          <p:nvPr>
            <p:ph idx="1"/>
          </p:nvPr>
        </p:nvSpPr>
        <p:spPr>
          <a:xfrm>
            <a:off x="457200" y="1219200"/>
            <a:ext cx="8229600" cy="5410200"/>
          </a:xfrm>
        </p:spPr>
        <p:txBody>
          <a:bodyPr>
            <a:normAutofit fontScale="85000" lnSpcReduction="20000"/>
          </a:bodyPr>
          <a:lstStyle/>
          <a:p>
            <a:r>
              <a:rPr lang="en-AU" dirty="0" smtClean="0"/>
              <a:t>The problem is not to be solved by resort to slogans or to political catch-cries </a:t>
            </a:r>
          </a:p>
          <a:p>
            <a:endParaRPr lang="en-AU" dirty="0" smtClean="0"/>
          </a:p>
          <a:p>
            <a:r>
              <a:rPr lang="en-AU" dirty="0" smtClean="0"/>
              <a:t>It is to be decided by the meaning of the relevant text of the Constitution having regard to the historical setting in which the Constitution was created.</a:t>
            </a:r>
          </a:p>
          <a:p>
            <a:endParaRPr lang="en-AU" dirty="0" smtClean="0"/>
          </a:p>
          <a:p>
            <a:r>
              <a:rPr lang="en-AU" dirty="0" smtClean="0"/>
              <a:t>Read the language of the Constitution itself, “generously and not pedantically”, to find its meaning by legal reasoning. </a:t>
            </a:r>
          </a:p>
          <a:p>
            <a:endParaRPr lang="en-AU" dirty="0" smtClean="0"/>
          </a:p>
          <a:p>
            <a:r>
              <a:rPr lang="en-AU" dirty="0" smtClean="0"/>
              <a:t>“[T]here is no other safe guide to judicial decisions in great conflicts than a strict and complete legalism.” (Sir Owen Dixon) </a:t>
            </a:r>
            <a:endParaRPr lang="en-US" dirty="0"/>
          </a:p>
        </p:txBody>
      </p:sp>
      <p:sp>
        <p:nvSpPr>
          <p:cNvPr id="4" name="Slide Number Placeholder 3"/>
          <p:cNvSpPr>
            <a:spLocks noGrp="1"/>
          </p:cNvSpPr>
          <p:nvPr>
            <p:ph type="sldNum" sz="quarter" idx="12"/>
          </p:nvPr>
        </p:nvSpPr>
        <p:spPr/>
        <p:txBody>
          <a:bodyPr/>
          <a:lstStyle/>
          <a:p>
            <a:fld id="{3FDF4BA8-8B02-4BE7-A1B5-28118DC18DBB}" type="slidenum">
              <a:rPr lang="en-AU" smtClean="0"/>
              <a:pPr/>
              <a:t>17</a:t>
            </a:fld>
            <a:endParaRPr lang="en-A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Majority in </a:t>
            </a:r>
            <a:r>
              <a:rPr lang="en-US" i="1" dirty="0" smtClean="0"/>
              <a:t>McKinlay</a:t>
            </a:r>
            <a:endParaRPr lang="en-US" i="1" dirty="0"/>
          </a:p>
        </p:txBody>
      </p:sp>
      <p:sp>
        <p:nvSpPr>
          <p:cNvPr id="3" name="Content Placeholder 2"/>
          <p:cNvSpPr>
            <a:spLocks noGrp="1"/>
          </p:cNvSpPr>
          <p:nvPr>
            <p:ph idx="1"/>
          </p:nvPr>
        </p:nvSpPr>
        <p:spPr/>
        <p:txBody>
          <a:bodyPr/>
          <a:lstStyle/>
          <a:p>
            <a:r>
              <a:rPr lang="en-US" dirty="0" smtClean="0"/>
              <a:t>Rejected any analogy with the words “directly chosen by the people” in Article 1 of the US Constitution or with the US Supreme Court’s interpretation of them: Barwick CJ [23]-[24].</a:t>
            </a:r>
          </a:p>
          <a:p>
            <a:endParaRPr lang="en-US" dirty="0" smtClean="0"/>
          </a:p>
          <a:p>
            <a:r>
              <a:rPr lang="en-US" dirty="0" smtClean="0"/>
              <a:t>The criteria for electoral redistributions set out in the section 19 of the CEA </a:t>
            </a:r>
            <a:r>
              <a:rPr lang="en-US" i="1" dirty="0" smtClean="0">
                <a:solidFill>
                  <a:srgbClr val="FF0000"/>
                </a:solidFill>
              </a:rPr>
              <a:t>did </a:t>
            </a:r>
            <a:r>
              <a:rPr lang="en-US" dirty="0" smtClean="0"/>
              <a:t>ensure a reasonable approximation of equality.</a:t>
            </a:r>
          </a:p>
          <a:p>
            <a:endParaRPr lang="en-US" dirty="0"/>
          </a:p>
        </p:txBody>
      </p:sp>
      <p:sp>
        <p:nvSpPr>
          <p:cNvPr id="4" name="Slide Number Placeholder 3"/>
          <p:cNvSpPr>
            <a:spLocks noGrp="1"/>
          </p:cNvSpPr>
          <p:nvPr>
            <p:ph type="sldNum" sz="quarter" idx="12"/>
          </p:nvPr>
        </p:nvSpPr>
        <p:spPr/>
        <p:txBody>
          <a:bodyPr/>
          <a:lstStyle/>
          <a:p>
            <a:fld id="{3FDF4BA8-8B02-4BE7-A1B5-28118DC18DBB}" type="slidenum">
              <a:rPr lang="en-AU" smtClean="0"/>
              <a:pPr/>
              <a:t>18</a:t>
            </a:fld>
            <a:endParaRPr lang="en-A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Majority in </a:t>
            </a:r>
            <a:r>
              <a:rPr lang="en-US" i="1" dirty="0" smtClean="0"/>
              <a:t>McKinlay</a:t>
            </a:r>
            <a:endParaRPr lang="en-US" dirty="0"/>
          </a:p>
        </p:txBody>
      </p:sp>
      <p:sp>
        <p:nvSpPr>
          <p:cNvPr id="3" name="Content Placeholder 2"/>
          <p:cNvSpPr>
            <a:spLocks noGrp="1"/>
          </p:cNvSpPr>
          <p:nvPr>
            <p:ph idx="1"/>
          </p:nvPr>
        </p:nvSpPr>
        <p:spPr>
          <a:xfrm>
            <a:off x="457200" y="1447800"/>
            <a:ext cx="8229600" cy="5334000"/>
          </a:xfrm>
        </p:spPr>
        <p:txBody>
          <a:bodyPr>
            <a:normAutofit fontScale="92500" lnSpcReduction="20000"/>
          </a:bodyPr>
          <a:lstStyle/>
          <a:p>
            <a:r>
              <a:rPr lang="en-AU" dirty="0" smtClean="0"/>
              <a:t>McTiernan and Jacobs JJ [35] rejected the interpretation that “chosen by the people” in section 24 possessed a meaning of “equality of electoral divisions”.</a:t>
            </a:r>
          </a:p>
          <a:p>
            <a:endParaRPr lang="en-AU" dirty="0" smtClean="0"/>
          </a:p>
          <a:p>
            <a:r>
              <a:rPr lang="en-AU" dirty="0" smtClean="0"/>
              <a:t>Stephen J [56]-[58] drew attention to the numerous deviations from the principle of proportionality of representatives to population.</a:t>
            </a:r>
          </a:p>
          <a:p>
            <a:endParaRPr lang="en-AU" dirty="0" smtClean="0"/>
          </a:p>
          <a:p>
            <a:r>
              <a:rPr lang="en-AU" dirty="0" smtClean="0"/>
              <a:t>Mason J [61] – conceded grossly disproportionate distributions could necessitate intervention by the judiciary.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3FDF4BA8-8B02-4BE7-A1B5-28118DC18DBB}" type="slidenum">
              <a:rPr lang="en-AU" smtClean="0"/>
              <a:pPr/>
              <a:t>19</a:t>
            </a:fld>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9776"/>
            <a:ext cx="8229600" cy="710952"/>
          </a:xfrm>
        </p:spPr>
        <p:txBody>
          <a:bodyPr>
            <a:noAutofit/>
          </a:bodyPr>
          <a:lstStyle/>
          <a:p>
            <a:r>
              <a:rPr lang="en-AU" sz="4000" dirty="0" smtClean="0">
                <a:latin typeface="+mn-lt"/>
              </a:rPr>
              <a:t>Overview</a:t>
            </a:r>
            <a:endParaRPr lang="en-AU" sz="4000" dirty="0">
              <a:latin typeface="+mn-lt"/>
            </a:endParaRPr>
          </a:p>
        </p:txBody>
      </p:sp>
      <p:sp>
        <p:nvSpPr>
          <p:cNvPr id="3" name="Content Placeholder 2"/>
          <p:cNvSpPr>
            <a:spLocks noGrp="1"/>
          </p:cNvSpPr>
          <p:nvPr>
            <p:ph idx="1"/>
          </p:nvPr>
        </p:nvSpPr>
        <p:spPr>
          <a:xfrm>
            <a:off x="251520" y="1268760"/>
            <a:ext cx="8640960" cy="5256584"/>
          </a:xfrm>
        </p:spPr>
        <p:txBody>
          <a:bodyPr>
            <a:noAutofit/>
          </a:bodyPr>
          <a:lstStyle/>
          <a:p>
            <a:pPr marL="514350" indent="-514350">
              <a:buFont typeface="+mj-lt"/>
              <a:buAutoNum type="arabicPeriod"/>
            </a:pPr>
            <a:r>
              <a:rPr lang="en-AU" dirty="0" smtClean="0"/>
              <a:t>Introduction and </a:t>
            </a:r>
            <a:r>
              <a:rPr lang="en-AU" dirty="0" smtClean="0"/>
              <a:t>background</a:t>
            </a:r>
            <a:endParaRPr lang="en-AU" dirty="0" smtClean="0"/>
          </a:p>
          <a:p>
            <a:pPr marL="514350" indent="-514350">
              <a:buFont typeface="+mj-lt"/>
              <a:buAutoNum type="arabicPeriod"/>
            </a:pPr>
            <a:r>
              <a:rPr lang="en-AU" dirty="0" smtClean="0"/>
              <a:t>Issues of Justiciability: the role of the High Court in determining matters of electoral regulation </a:t>
            </a:r>
          </a:p>
          <a:p>
            <a:pPr marL="514350" indent="-514350">
              <a:buFont typeface="+mj-lt"/>
              <a:buAutoNum type="arabicPeriod"/>
            </a:pPr>
            <a:r>
              <a:rPr lang="en-AU" dirty="0" smtClean="0"/>
              <a:t>The key judicial landmarks</a:t>
            </a:r>
          </a:p>
          <a:p>
            <a:pPr marL="514350" indent="-514350">
              <a:buFont typeface="+mj-lt"/>
              <a:buAutoNum type="arabicPeriod"/>
            </a:pPr>
            <a:r>
              <a:rPr lang="en-AU" dirty="0" smtClean="0"/>
              <a:t>What equality principles may be divined from the Constitution?</a:t>
            </a:r>
          </a:p>
          <a:p>
            <a:pPr marL="514350" indent="-514350">
              <a:buFont typeface="+mj-lt"/>
              <a:buAutoNum type="arabicPeriod"/>
            </a:pPr>
            <a:r>
              <a:rPr lang="en-AU" dirty="0" smtClean="0"/>
              <a:t>Next step: Key legislative landmarks</a:t>
            </a:r>
          </a:p>
          <a:p>
            <a:pPr marL="514350" indent="-514350">
              <a:buFont typeface="+mj-lt"/>
              <a:buAutoNum type="arabicPeriod"/>
            </a:pPr>
            <a:r>
              <a:rPr lang="en-AU" dirty="0" smtClean="0"/>
              <a:t>Concluding remarks</a:t>
            </a:r>
          </a:p>
        </p:txBody>
      </p:sp>
      <p:sp>
        <p:nvSpPr>
          <p:cNvPr id="4" name="Slide Number Placeholder 3"/>
          <p:cNvSpPr>
            <a:spLocks noGrp="1"/>
          </p:cNvSpPr>
          <p:nvPr>
            <p:ph type="sldNum" sz="quarter" idx="12"/>
          </p:nvPr>
        </p:nvSpPr>
        <p:spPr/>
        <p:txBody>
          <a:bodyPr/>
          <a:lstStyle/>
          <a:p>
            <a:fld id="{3FDF4BA8-8B02-4BE7-A1B5-28118DC18DBB}" type="slidenum">
              <a:rPr lang="en-AU" smtClean="0"/>
              <a:pPr/>
              <a:t>2</a:t>
            </a:fld>
            <a:endParaRPr lang="en-A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1143000"/>
          </a:xfrm>
        </p:spPr>
        <p:txBody>
          <a:bodyPr>
            <a:noAutofit/>
          </a:bodyPr>
          <a:lstStyle/>
          <a:p>
            <a:r>
              <a:rPr lang="en-US" sz="3200" i="1" dirty="0" smtClean="0"/>
              <a:t>McGinty v Western Australia </a:t>
            </a:r>
            <a:r>
              <a:rPr lang="en-US" sz="3200" dirty="0" smtClean="0"/>
              <a:t>(1996) 186 CLR 140</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Argued, by parity of reasoning, both the Commonwealth and Western Australian constitutions could support an implication </a:t>
            </a:r>
            <a:r>
              <a:rPr lang="en-US" dirty="0" smtClean="0"/>
              <a:t>for </a:t>
            </a:r>
            <a:r>
              <a:rPr lang="en-US" dirty="0" smtClean="0"/>
              <a:t>equality in voting power.</a:t>
            </a:r>
          </a:p>
          <a:p>
            <a:endParaRPr lang="en-US" dirty="0" smtClean="0"/>
          </a:p>
          <a:p>
            <a:r>
              <a:rPr lang="en-US" dirty="0" smtClean="0"/>
              <a:t>Majority – rejected the implication of voter equality and reaffirmed </a:t>
            </a:r>
            <a:r>
              <a:rPr lang="en-US" i="1" dirty="0" smtClean="0"/>
              <a:t>McKinlay</a:t>
            </a:r>
            <a:r>
              <a:rPr lang="en-US" dirty="0" smtClean="0"/>
              <a:t>.</a:t>
            </a:r>
          </a:p>
          <a:p>
            <a:endParaRPr lang="en-US" dirty="0" smtClean="0"/>
          </a:p>
          <a:p>
            <a:r>
              <a:rPr lang="en-US" dirty="0" smtClean="0"/>
              <a:t>“Bill of Rights by Stealth”</a:t>
            </a:r>
            <a:endParaRPr lang="en-US" dirty="0" smtClean="0"/>
          </a:p>
        </p:txBody>
      </p:sp>
      <p:sp>
        <p:nvSpPr>
          <p:cNvPr id="4" name="Slide Number Placeholder 3"/>
          <p:cNvSpPr>
            <a:spLocks noGrp="1"/>
          </p:cNvSpPr>
          <p:nvPr>
            <p:ph type="sldNum" sz="quarter" idx="12"/>
          </p:nvPr>
        </p:nvSpPr>
        <p:spPr/>
        <p:txBody>
          <a:bodyPr/>
          <a:lstStyle/>
          <a:p>
            <a:fld id="{3FDF4BA8-8B02-4BE7-A1B5-28118DC18DBB}" type="slidenum">
              <a:rPr lang="en-AU" smtClean="0"/>
              <a:pPr/>
              <a:t>20</a:t>
            </a:fld>
            <a:endParaRPr lang="en-A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AU" dirty="0" smtClean="0"/>
              <a:t>Concluding observations</a:t>
            </a:r>
            <a:endParaRPr lang="en-AU" dirty="0"/>
          </a:p>
        </p:txBody>
      </p:sp>
      <p:sp>
        <p:nvSpPr>
          <p:cNvPr id="3" name="Content Placeholder 2"/>
          <p:cNvSpPr>
            <a:spLocks noGrp="1"/>
          </p:cNvSpPr>
          <p:nvPr>
            <p:ph idx="1"/>
          </p:nvPr>
        </p:nvSpPr>
        <p:spPr>
          <a:xfrm>
            <a:off x="457200" y="1196752"/>
            <a:ext cx="8229600" cy="5400600"/>
          </a:xfrm>
        </p:spPr>
        <p:txBody>
          <a:bodyPr>
            <a:normAutofit fontScale="62500" lnSpcReduction="20000"/>
          </a:bodyPr>
          <a:lstStyle/>
          <a:p>
            <a:r>
              <a:rPr lang="en-AU" dirty="0" smtClean="0"/>
              <a:t>General </a:t>
            </a:r>
            <a:r>
              <a:rPr lang="en-AU" dirty="0" smtClean="0"/>
              <a:t>rule-of-thumb </a:t>
            </a:r>
            <a:r>
              <a:rPr lang="en-AU" dirty="0" smtClean="0"/>
              <a:t>- Parliament </a:t>
            </a:r>
            <a:r>
              <a:rPr lang="en-AU" dirty="0" smtClean="0"/>
              <a:t>is entitled to control its own affairs and that the courts should not interfere.  This has reflected a carrying over into Australia of judicial attitudes formed by the British concept of “parliamentary sovereignty</a:t>
            </a:r>
            <a:r>
              <a:rPr lang="en-AU" dirty="0" smtClean="0"/>
              <a:t>”.</a:t>
            </a:r>
          </a:p>
          <a:p>
            <a:endParaRPr lang="en-AU" dirty="0" smtClean="0"/>
          </a:p>
          <a:p>
            <a:r>
              <a:rPr lang="en-AU" dirty="0" smtClean="0"/>
              <a:t>Narrow constraints of the </a:t>
            </a:r>
            <a:r>
              <a:rPr lang="en-AU" dirty="0" smtClean="0"/>
              <a:t>Constitution</a:t>
            </a:r>
          </a:p>
          <a:p>
            <a:endParaRPr lang="en-AU" dirty="0" smtClean="0"/>
          </a:p>
          <a:p>
            <a:r>
              <a:rPr lang="en-AU" dirty="0" smtClean="0"/>
              <a:t>Reticent courts – abstentionist </a:t>
            </a:r>
            <a:r>
              <a:rPr lang="en-AU" dirty="0" smtClean="0"/>
              <a:t>approach:</a:t>
            </a:r>
          </a:p>
          <a:p>
            <a:endParaRPr lang="en-AU" dirty="0" smtClean="0"/>
          </a:p>
          <a:p>
            <a:pPr lvl="1"/>
            <a:r>
              <a:rPr lang="en-AU" dirty="0" smtClean="0"/>
              <a:t>Reluctant judicial </a:t>
            </a:r>
            <a:r>
              <a:rPr lang="en-AU" dirty="0" smtClean="0"/>
              <a:t>attitude.</a:t>
            </a:r>
          </a:p>
          <a:p>
            <a:pPr lvl="1"/>
            <a:endParaRPr lang="en-AU" dirty="0" smtClean="0"/>
          </a:p>
          <a:p>
            <a:pPr lvl="1"/>
            <a:r>
              <a:rPr lang="en-AU" dirty="0" smtClean="0"/>
              <a:t>Judicial inexperience.</a:t>
            </a:r>
          </a:p>
          <a:p>
            <a:pPr lvl="1"/>
            <a:endParaRPr lang="en-AU" dirty="0" smtClean="0"/>
          </a:p>
          <a:p>
            <a:pPr lvl="1"/>
            <a:r>
              <a:rPr lang="en-AU" dirty="0" smtClean="0"/>
              <a:t>Electoral law </a:t>
            </a:r>
            <a:r>
              <a:rPr lang="en-AU" dirty="0" smtClean="0"/>
              <a:t>has evolved haphazardly</a:t>
            </a:r>
            <a:r>
              <a:rPr lang="en-AU" dirty="0" smtClean="0"/>
              <a:t>.</a:t>
            </a:r>
          </a:p>
          <a:p>
            <a:pPr lvl="1"/>
            <a:endParaRPr lang="en-AU" dirty="0" smtClean="0"/>
          </a:p>
          <a:p>
            <a:pPr lvl="1"/>
            <a:r>
              <a:rPr lang="en-AU" dirty="0" smtClean="0"/>
              <a:t>HCA does not have an oversight role of an inferior court or </a:t>
            </a:r>
            <a:r>
              <a:rPr lang="en-AU" dirty="0" smtClean="0"/>
              <a:t>tribunal.</a:t>
            </a:r>
          </a:p>
          <a:p>
            <a:pPr lvl="1"/>
            <a:endParaRPr lang="en-AU" dirty="0" smtClean="0"/>
          </a:p>
          <a:p>
            <a:pPr lvl="1"/>
            <a:r>
              <a:rPr lang="en-AU" dirty="0" smtClean="0"/>
              <a:t>Reluctance to politise the </a:t>
            </a:r>
            <a:r>
              <a:rPr lang="en-AU" dirty="0" smtClean="0"/>
              <a:t>judiciary.</a:t>
            </a:r>
            <a:endParaRPr lang="en-AU" dirty="0" smtClean="0"/>
          </a:p>
          <a:p>
            <a:endParaRPr lang="en-AU" dirty="0"/>
          </a:p>
        </p:txBody>
      </p:sp>
      <p:sp>
        <p:nvSpPr>
          <p:cNvPr id="4" name="Slide Number Placeholder 3"/>
          <p:cNvSpPr>
            <a:spLocks noGrp="1"/>
          </p:cNvSpPr>
          <p:nvPr>
            <p:ph type="sldNum" sz="quarter" idx="12"/>
          </p:nvPr>
        </p:nvSpPr>
        <p:spPr/>
        <p:txBody>
          <a:bodyPr/>
          <a:lstStyle/>
          <a:p>
            <a:fld id="{3FDF4BA8-8B02-4BE7-A1B5-28118DC18DBB}" type="slidenum">
              <a:rPr lang="en-AU" smtClean="0"/>
              <a:pPr/>
              <a:t>21</a:t>
            </a:fld>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Documents and Settings\bopeskin\Local Settings\Temporary Internet Files\Content.Word\New Picture.png"/>
          <p:cNvPicPr/>
          <p:nvPr/>
        </p:nvPicPr>
        <p:blipFill>
          <a:blip r:embed="rId3" cstate="print">
            <a:extLst>
              <a:ext uri="{28A0092B-C50C-407E-A947-70E740481C1C}">
                <a14:useLocalDpi xmlns:mv="urn:schemas-microsoft-com:mac:vml"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323528" y="980728"/>
            <a:ext cx="8496944" cy="5688632"/>
          </a:xfrm>
          <a:prstGeom prst="rect">
            <a:avLst/>
          </a:prstGeom>
          <a:noFill/>
          <a:ln>
            <a:noFill/>
          </a:ln>
        </p:spPr>
      </p:pic>
      <p:sp>
        <p:nvSpPr>
          <p:cNvPr id="3" name="TextBox 2"/>
          <p:cNvSpPr txBox="1"/>
          <p:nvPr/>
        </p:nvSpPr>
        <p:spPr>
          <a:xfrm>
            <a:off x="0" y="332656"/>
            <a:ext cx="9144000" cy="461665"/>
          </a:xfrm>
          <a:prstGeom prst="rect">
            <a:avLst/>
          </a:prstGeom>
          <a:noFill/>
        </p:spPr>
        <p:txBody>
          <a:bodyPr wrap="square" rtlCol="0">
            <a:spAutoFit/>
          </a:bodyPr>
          <a:lstStyle/>
          <a:p>
            <a:pPr algn="ctr"/>
            <a:r>
              <a:rPr lang="en-AU" sz="2400" b="1" dirty="0" smtClean="0"/>
              <a:t>Number of enrolled voters and area of electorates, 2010 election</a:t>
            </a:r>
            <a:endParaRPr lang="en-AU" sz="2400" b="1" dirty="0"/>
          </a:p>
        </p:txBody>
      </p:sp>
      <p:sp>
        <p:nvSpPr>
          <p:cNvPr id="4" name="Slide Number Placeholder 3"/>
          <p:cNvSpPr>
            <a:spLocks noGrp="1"/>
          </p:cNvSpPr>
          <p:nvPr>
            <p:ph type="sldNum" sz="quarter" idx="12"/>
          </p:nvPr>
        </p:nvSpPr>
        <p:spPr/>
        <p:txBody>
          <a:bodyPr/>
          <a:lstStyle/>
          <a:p>
            <a:fld id="{3FDF4BA8-8B02-4BE7-A1B5-28118DC18DBB}" type="slidenum">
              <a:rPr lang="en-AU" smtClean="0"/>
              <a:pPr/>
              <a:t>3</a:t>
            </a:fld>
            <a:endParaRPr lang="en-A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Brian\AppData\Local\Microsoft\Windows\Temporary Internet Files\Content.Word\New Picture.png"/>
          <p:cNvPicPr/>
          <p:nvPr/>
        </p:nvPicPr>
        <p:blipFill>
          <a:blip r:embed="rId3" cstate="print">
            <a:extLst>
              <a:ext uri="{28A0092B-C50C-407E-A947-70E740481C1C}">
                <a14:useLocalDpi xmlns:mv="urn:schemas-microsoft-com:mac:vml"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251520" y="836712"/>
            <a:ext cx="8568952" cy="5832648"/>
          </a:xfrm>
          <a:prstGeom prst="rect">
            <a:avLst/>
          </a:prstGeom>
          <a:noFill/>
          <a:ln>
            <a:noFill/>
          </a:ln>
        </p:spPr>
      </p:pic>
      <p:sp>
        <p:nvSpPr>
          <p:cNvPr id="4" name="TextBox 3"/>
          <p:cNvSpPr txBox="1"/>
          <p:nvPr/>
        </p:nvSpPr>
        <p:spPr>
          <a:xfrm>
            <a:off x="251520" y="116632"/>
            <a:ext cx="8640960" cy="523220"/>
          </a:xfrm>
          <a:prstGeom prst="rect">
            <a:avLst/>
          </a:prstGeom>
          <a:noFill/>
        </p:spPr>
        <p:txBody>
          <a:bodyPr wrap="square" rtlCol="0">
            <a:spAutoFit/>
          </a:bodyPr>
          <a:lstStyle/>
          <a:p>
            <a:pPr algn="ctr"/>
            <a:r>
              <a:rPr lang="en-AU" sz="2800" b="1" dirty="0" smtClean="0"/>
              <a:t>Population and voters per electorate, 1901-2010</a:t>
            </a:r>
            <a:endParaRPr lang="en-AU" sz="2800" b="1" dirty="0"/>
          </a:p>
        </p:txBody>
      </p:sp>
      <p:sp>
        <p:nvSpPr>
          <p:cNvPr id="5" name="TextBox 4"/>
          <p:cNvSpPr txBox="1"/>
          <p:nvPr/>
        </p:nvSpPr>
        <p:spPr>
          <a:xfrm>
            <a:off x="609600" y="6477000"/>
            <a:ext cx="3048000" cy="369332"/>
          </a:xfrm>
          <a:prstGeom prst="rect">
            <a:avLst/>
          </a:prstGeom>
          <a:noFill/>
        </p:spPr>
        <p:txBody>
          <a:bodyPr wrap="square" rtlCol="0">
            <a:spAutoFit/>
          </a:bodyPr>
          <a:lstStyle/>
          <a:p>
            <a:r>
              <a:rPr lang="en-US" dirty="0" smtClean="0"/>
              <a:t>Juriansz and Opeskin 2012</a:t>
            </a:r>
            <a:endParaRPr lang="en-US" dirty="0"/>
          </a:p>
        </p:txBody>
      </p:sp>
      <p:sp>
        <p:nvSpPr>
          <p:cNvPr id="6" name="Slide Number Placeholder 5"/>
          <p:cNvSpPr>
            <a:spLocks noGrp="1"/>
          </p:cNvSpPr>
          <p:nvPr>
            <p:ph type="sldNum" sz="quarter" idx="12"/>
          </p:nvPr>
        </p:nvSpPr>
        <p:spPr/>
        <p:txBody>
          <a:bodyPr/>
          <a:lstStyle/>
          <a:p>
            <a:fld id="{3FDF4BA8-8B02-4BE7-A1B5-28118DC18DBB}" type="slidenum">
              <a:rPr lang="en-AU" smtClean="0"/>
              <a:pPr/>
              <a:t>4</a:t>
            </a:fld>
            <a:endParaRPr lang="en-A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Brian\AppData\Local\Microsoft\Windows\Temporary Internet Files\Content.Word\New Picture (2).png"/>
          <p:cNvPicPr/>
          <p:nvPr/>
        </p:nvPicPr>
        <p:blipFill>
          <a:blip r:embed="rId3" cstate="print">
            <a:extLst>
              <a:ext uri="{28A0092B-C50C-407E-A947-70E740481C1C}">
                <a14:useLocalDpi xmlns:mv="urn:schemas-microsoft-com:mac:vml"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179512" y="1124744"/>
            <a:ext cx="8712968" cy="5400600"/>
          </a:xfrm>
          <a:prstGeom prst="rect">
            <a:avLst/>
          </a:prstGeom>
          <a:noFill/>
          <a:ln>
            <a:noFill/>
          </a:ln>
        </p:spPr>
      </p:pic>
      <p:sp>
        <p:nvSpPr>
          <p:cNvPr id="3" name="TextBox 2"/>
          <p:cNvSpPr txBox="1"/>
          <p:nvPr/>
        </p:nvSpPr>
        <p:spPr>
          <a:xfrm>
            <a:off x="0" y="260648"/>
            <a:ext cx="9144000" cy="461665"/>
          </a:xfrm>
          <a:prstGeom prst="rect">
            <a:avLst/>
          </a:prstGeom>
          <a:noFill/>
        </p:spPr>
        <p:txBody>
          <a:bodyPr wrap="square" rtlCol="0">
            <a:spAutoFit/>
          </a:bodyPr>
          <a:lstStyle/>
          <a:p>
            <a:pPr algn="ctr"/>
            <a:r>
              <a:rPr lang="en-AU" sz="2400" b="1" dirty="0" smtClean="0"/>
              <a:t>Malapportionment: Index of Enrolment Deviation, 1901-2010</a:t>
            </a:r>
            <a:endParaRPr lang="en-AU" sz="2400" b="1" dirty="0"/>
          </a:p>
        </p:txBody>
      </p:sp>
      <p:sp>
        <p:nvSpPr>
          <p:cNvPr id="4" name="TextBox 3"/>
          <p:cNvSpPr txBox="1"/>
          <p:nvPr/>
        </p:nvSpPr>
        <p:spPr>
          <a:xfrm>
            <a:off x="533400" y="6477000"/>
            <a:ext cx="3048000" cy="369332"/>
          </a:xfrm>
          <a:prstGeom prst="rect">
            <a:avLst/>
          </a:prstGeom>
          <a:noFill/>
        </p:spPr>
        <p:txBody>
          <a:bodyPr wrap="square" rtlCol="0">
            <a:spAutoFit/>
          </a:bodyPr>
          <a:lstStyle/>
          <a:p>
            <a:r>
              <a:rPr lang="en-US" dirty="0" smtClean="0"/>
              <a:t>Juriansz and Opeskin 2012</a:t>
            </a:r>
            <a:endParaRPr lang="en-US" dirty="0"/>
          </a:p>
        </p:txBody>
      </p:sp>
      <p:sp>
        <p:nvSpPr>
          <p:cNvPr id="5" name="Slide Number Placeholder 4"/>
          <p:cNvSpPr>
            <a:spLocks noGrp="1"/>
          </p:cNvSpPr>
          <p:nvPr>
            <p:ph type="sldNum" sz="quarter" idx="12"/>
          </p:nvPr>
        </p:nvSpPr>
        <p:spPr/>
        <p:txBody>
          <a:bodyPr/>
          <a:lstStyle/>
          <a:p>
            <a:fld id="{3FDF4BA8-8B02-4BE7-A1B5-28118DC18DBB}" type="slidenum">
              <a:rPr lang="en-AU" smtClean="0"/>
              <a:pPr/>
              <a:t>5</a:t>
            </a:fld>
            <a:endParaRPr lang="en-A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AU" dirty="0" smtClean="0"/>
              <a:t>Notions of voter equality in Australia</a:t>
            </a:r>
            <a:endParaRPr lang="en-AU" dirty="0"/>
          </a:p>
        </p:txBody>
      </p:sp>
      <p:sp>
        <p:nvSpPr>
          <p:cNvPr id="4" name="Content Placeholder 3"/>
          <p:cNvSpPr>
            <a:spLocks noGrp="1"/>
          </p:cNvSpPr>
          <p:nvPr>
            <p:ph idx="1"/>
          </p:nvPr>
        </p:nvSpPr>
        <p:spPr/>
        <p:txBody>
          <a:bodyPr>
            <a:normAutofit fontScale="85000" lnSpcReduction="10000"/>
          </a:bodyPr>
          <a:lstStyle/>
          <a:p>
            <a:r>
              <a:rPr lang="en-AU" dirty="0" smtClean="0"/>
              <a:t>Is </a:t>
            </a:r>
            <a:r>
              <a:rPr lang="en-AU" dirty="0" smtClean="0"/>
              <a:t>this reticence an obfuscation of the High Court of Australia’s constitutional jurisdiction</a:t>
            </a:r>
            <a:r>
              <a:rPr lang="en-AU" dirty="0" smtClean="0"/>
              <a:t>?</a:t>
            </a:r>
          </a:p>
          <a:p>
            <a:endParaRPr lang="en-AU" dirty="0" smtClean="0"/>
          </a:p>
          <a:p>
            <a:r>
              <a:rPr lang="en-AU" dirty="0" smtClean="0"/>
              <a:t> If not </a:t>
            </a:r>
            <a:r>
              <a:rPr lang="en-AU" dirty="0" smtClean="0"/>
              <a:t>the judiciary, what has been the stimulus for electoral reform as it relates to concepts of voter equality, electoral redistribution and notions of one vote, one value, one person, one vote?  </a:t>
            </a:r>
            <a:endParaRPr lang="en-AU" dirty="0" smtClean="0"/>
          </a:p>
          <a:p>
            <a:endParaRPr lang="en-AU" dirty="0" smtClean="0"/>
          </a:p>
          <a:p>
            <a:r>
              <a:rPr lang="en-AU" dirty="0" smtClean="0"/>
              <a:t>If left </a:t>
            </a:r>
            <a:r>
              <a:rPr lang="en-AU" dirty="0" smtClean="0"/>
              <a:t>to the legislature, what has been the role of partisan politics in shaping Australia’s electoral law as regards voter equality?  </a:t>
            </a:r>
          </a:p>
          <a:p>
            <a:endParaRPr lang="en-AU" dirty="0"/>
          </a:p>
        </p:txBody>
      </p:sp>
      <p:sp>
        <p:nvSpPr>
          <p:cNvPr id="2" name="Slide Number Placeholder 1"/>
          <p:cNvSpPr>
            <a:spLocks noGrp="1"/>
          </p:cNvSpPr>
          <p:nvPr>
            <p:ph type="sldNum" sz="quarter" idx="12"/>
          </p:nvPr>
        </p:nvSpPr>
        <p:spPr/>
        <p:txBody>
          <a:bodyPr/>
          <a:lstStyle/>
          <a:p>
            <a:fld id="{3FDF4BA8-8B02-4BE7-A1B5-28118DC18DBB}" type="slidenum">
              <a:rPr lang="en-AU" smtClean="0"/>
              <a:pPr/>
              <a:t>6</a:t>
            </a:fld>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of Justiciability</a:t>
            </a:r>
            <a:endParaRPr lang="en-US" dirty="0"/>
          </a:p>
        </p:txBody>
      </p:sp>
      <p:sp>
        <p:nvSpPr>
          <p:cNvPr id="3" name="Content Placeholder 2"/>
          <p:cNvSpPr>
            <a:spLocks noGrp="1"/>
          </p:cNvSpPr>
          <p:nvPr>
            <p:ph idx="1"/>
          </p:nvPr>
        </p:nvSpPr>
        <p:spPr/>
        <p:txBody>
          <a:bodyPr/>
          <a:lstStyle/>
          <a:p>
            <a:r>
              <a:rPr lang="en-US" dirty="0" smtClean="0"/>
              <a:t>High Court of Australia as court of final appeal</a:t>
            </a:r>
          </a:p>
          <a:p>
            <a:endParaRPr lang="en-US" dirty="0" smtClean="0"/>
          </a:p>
          <a:p>
            <a:r>
              <a:rPr lang="en-US" dirty="0" smtClean="0"/>
              <a:t>Adjudication of constitutional matters</a:t>
            </a:r>
          </a:p>
          <a:p>
            <a:endParaRPr lang="en-US" dirty="0" smtClean="0"/>
          </a:p>
          <a:p>
            <a:r>
              <a:rPr lang="en-US" dirty="0" smtClean="0"/>
              <a:t>Original and additional original jurisdiction of the High Court of Australia: Sections 75 and 76(i) of the Constitution</a:t>
            </a:r>
            <a:endParaRPr lang="en-US" dirty="0"/>
          </a:p>
        </p:txBody>
      </p:sp>
      <p:sp>
        <p:nvSpPr>
          <p:cNvPr id="4" name="Slide Number Placeholder 3"/>
          <p:cNvSpPr>
            <a:spLocks noGrp="1"/>
          </p:cNvSpPr>
          <p:nvPr>
            <p:ph type="sldNum" sz="quarter" idx="12"/>
          </p:nvPr>
        </p:nvSpPr>
        <p:spPr/>
        <p:txBody>
          <a:bodyPr/>
          <a:lstStyle/>
          <a:p>
            <a:fld id="{3FDF4BA8-8B02-4BE7-A1B5-28118DC18DBB}" type="slidenum">
              <a:rPr lang="en-AU" smtClean="0"/>
              <a:pPr/>
              <a:t>7</a:t>
            </a:fld>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76 original jurisdiction</a:t>
            </a:r>
            <a:endParaRPr lang="en-US" dirty="0"/>
          </a:p>
        </p:txBody>
      </p:sp>
      <p:sp>
        <p:nvSpPr>
          <p:cNvPr id="3" name="Content Placeholder 2"/>
          <p:cNvSpPr>
            <a:spLocks noGrp="1"/>
          </p:cNvSpPr>
          <p:nvPr>
            <p:ph idx="1"/>
          </p:nvPr>
        </p:nvSpPr>
        <p:spPr>
          <a:xfrm>
            <a:off x="381000" y="1600200"/>
            <a:ext cx="8229600" cy="4525963"/>
          </a:xfrm>
        </p:spPr>
        <p:txBody>
          <a:bodyPr>
            <a:normAutofit lnSpcReduction="10000"/>
          </a:bodyPr>
          <a:lstStyle/>
          <a:p>
            <a:pPr>
              <a:buNone/>
            </a:pPr>
            <a:r>
              <a:rPr lang="en-US" dirty="0" smtClean="0"/>
              <a:t>	The Parliament may make laws conferring original jurisdiction on the High Court in any matter:</a:t>
            </a:r>
          </a:p>
          <a:p>
            <a:pPr>
              <a:buNone/>
            </a:pPr>
            <a:endParaRPr lang="en-US" dirty="0" smtClean="0"/>
          </a:p>
          <a:p>
            <a:pPr>
              <a:buNone/>
            </a:pPr>
            <a:r>
              <a:rPr lang="en-US" dirty="0" smtClean="0"/>
              <a:t>	(i) arising under this Constitution, or involving its interpretation;</a:t>
            </a:r>
          </a:p>
          <a:p>
            <a:pPr>
              <a:buNone/>
            </a:pPr>
            <a:endParaRPr lang="en-US" dirty="0" smtClean="0"/>
          </a:p>
          <a:p>
            <a:pPr>
              <a:buNone/>
            </a:pPr>
            <a:r>
              <a:rPr lang="en-US" dirty="0" smtClean="0"/>
              <a:t>	(ii) arising under any laws made by the Parliament</a:t>
            </a:r>
            <a:endParaRPr lang="en-US" dirty="0"/>
          </a:p>
        </p:txBody>
      </p:sp>
      <p:sp>
        <p:nvSpPr>
          <p:cNvPr id="4" name="Slide Number Placeholder 3"/>
          <p:cNvSpPr>
            <a:spLocks noGrp="1"/>
          </p:cNvSpPr>
          <p:nvPr>
            <p:ph type="sldNum" sz="quarter" idx="12"/>
          </p:nvPr>
        </p:nvSpPr>
        <p:spPr/>
        <p:txBody>
          <a:bodyPr/>
          <a:lstStyle/>
          <a:p>
            <a:fld id="{3FDF4BA8-8B02-4BE7-A1B5-28118DC18DBB}" type="slidenum">
              <a:rPr lang="en-AU" smtClean="0"/>
              <a:pPr/>
              <a:t>8</a:t>
            </a:fld>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Judicial reticence as precedence</a:t>
            </a:r>
            <a:endParaRPr lang="en-US" dirty="0"/>
          </a:p>
        </p:txBody>
      </p:sp>
      <p:sp>
        <p:nvSpPr>
          <p:cNvPr id="3" name="Content Placeholder 2"/>
          <p:cNvSpPr>
            <a:spLocks noGrp="1"/>
          </p:cNvSpPr>
          <p:nvPr>
            <p:ph idx="1"/>
          </p:nvPr>
        </p:nvSpPr>
        <p:spPr>
          <a:xfrm>
            <a:off x="304800" y="1219200"/>
            <a:ext cx="8458200" cy="5486400"/>
          </a:xfrm>
        </p:spPr>
        <p:txBody>
          <a:bodyPr>
            <a:normAutofit fontScale="70000" lnSpcReduction="20000"/>
          </a:bodyPr>
          <a:lstStyle/>
          <a:p>
            <a:r>
              <a:rPr lang="en-AU" dirty="0" smtClean="0"/>
              <a:t>‘The determination of this matter is particularly reserved to the Parliament, as a matter properly conusable by them, and to them it belongs to determine the fundamental rights of their House, and of the constituent parts of it, the members; and the Courts of Westminster shall not tell them who shall sit there.  Besides, we are not acquainted with the learning of elections, and there is a particular cunning in it not known to us, nor do we go by the same rules, and they often determine contrary to our opinion without doors’: </a:t>
            </a:r>
            <a:r>
              <a:rPr lang="en-AU" i="1" dirty="0" smtClean="0"/>
              <a:t>Ashby v White </a:t>
            </a:r>
            <a:r>
              <a:rPr lang="en-AU" dirty="0" smtClean="0"/>
              <a:t>(1703) 92 ER 126, 130 (Sir Thomas Powys)</a:t>
            </a:r>
          </a:p>
          <a:p>
            <a:pPr>
              <a:buNone/>
            </a:pPr>
            <a:endParaRPr lang="en-AU" dirty="0" smtClean="0"/>
          </a:p>
          <a:p>
            <a:r>
              <a:rPr lang="en-AU" i="1" dirty="0" smtClean="0"/>
              <a:t>Beck v Porter </a:t>
            </a:r>
            <a:r>
              <a:rPr lang="en-AU" dirty="0" smtClean="0"/>
              <a:t>(1980) 32 ALR 428, 434 (Zeller J).</a:t>
            </a:r>
          </a:p>
          <a:p>
            <a:endParaRPr lang="en-AU" dirty="0" smtClean="0"/>
          </a:p>
          <a:p>
            <a:r>
              <a:rPr lang="en-AU" i="1" dirty="0" smtClean="0"/>
              <a:t>Gilbertson v South Australia </a:t>
            </a:r>
            <a:r>
              <a:rPr lang="en-AU" dirty="0" smtClean="0"/>
              <a:t>(1976) 15 SASR 66.</a:t>
            </a:r>
          </a:p>
          <a:p>
            <a:endParaRPr lang="en-AU" dirty="0" smtClean="0"/>
          </a:p>
          <a:p>
            <a:r>
              <a:rPr lang="en-AU" i="1" dirty="0" smtClean="0"/>
              <a:t>Sue v Hill </a:t>
            </a:r>
            <a:r>
              <a:rPr lang="en-AU" dirty="0" smtClean="0"/>
              <a:t>(1999) 199 CLR 462.</a:t>
            </a:r>
          </a:p>
          <a:p>
            <a:endParaRPr lang="en-AU" dirty="0" smtClean="0"/>
          </a:p>
          <a:p>
            <a:r>
              <a:rPr lang="en-AU" i="1" dirty="0" smtClean="0"/>
              <a:t>Administrative Decisions (Judicial Review) Act 1977</a:t>
            </a:r>
            <a:r>
              <a:rPr lang="en-AU" dirty="0" smtClean="0"/>
              <a:t> (Cth) Sch 1, s 3(q) </a:t>
            </a:r>
            <a:endParaRPr lang="en-US" dirty="0"/>
          </a:p>
        </p:txBody>
      </p:sp>
      <p:sp>
        <p:nvSpPr>
          <p:cNvPr id="4" name="Slide Number Placeholder 3"/>
          <p:cNvSpPr>
            <a:spLocks noGrp="1"/>
          </p:cNvSpPr>
          <p:nvPr>
            <p:ph type="sldNum" sz="quarter" idx="12"/>
          </p:nvPr>
        </p:nvSpPr>
        <p:spPr/>
        <p:txBody>
          <a:bodyPr/>
          <a:lstStyle/>
          <a:p>
            <a:fld id="{3FDF4BA8-8B02-4BE7-A1B5-28118DC18DBB}" type="slidenum">
              <a:rPr lang="en-AU" smtClean="0"/>
              <a:pPr/>
              <a:t>9</a:t>
            </a:fld>
            <a:endParaRPr lang="en-AU"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999</TotalTime>
  <Words>1734</Words>
  <Application>Microsoft Office PowerPoint</Application>
  <PresentationFormat>On-screen Show (4:3)</PresentationFormat>
  <Paragraphs>168</Paragraphs>
  <Slides>21</Slides>
  <Notes>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The Transformation of Australia’s Electoral Boundaries</vt:lpstr>
      <vt:lpstr>Overview</vt:lpstr>
      <vt:lpstr>Slide 3</vt:lpstr>
      <vt:lpstr>Slide 4</vt:lpstr>
      <vt:lpstr>Slide 5</vt:lpstr>
      <vt:lpstr>Notions of voter equality in Australia</vt:lpstr>
      <vt:lpstr>Issues of Justiciability</vt:lpstr>
      <vt:lpstr>Section 76 original jurisdiction</vt:lpstr>
      <vt:lpstr>Judicial reticence as precedence</vt:lpstr>
      <vt:lpstr>Concept of voter equality </vt:lpstr>
      <vt:lpstr>A-G (Commonwealth); Ex rel McKinlay v Commonwealth (1975) 135 CLR 1</vt:lpstr>
      <vt:lpstr>Murphy J in McKinlay [66]</vt:lpstr>
      <vt:lpstr>Towards a measure of equal</vt:lpstr>
      <vt:lpstr>Jumbunna Coal Mine NL v Victorian Coal Miners’ Association (1908) 6 CLR 309, 367-8 </vt:lpstr>
      <vt:lpstr>Mandate of equal representation?</vt:lpstr>
      <vt:lpstr>Murphy J’s Minority Opinion</vt:lpstr>
      <vt:lpstr>Barwick CJ in McKinlay [17]</vt:lpstr>
      <vt:lpstr>Majority in McKinlay</vt:lpstr>
      <vt:lpstr>Majority in McKinlay</vt:lpstr>
      <vt:lpstr>McGinty v Western Australia (1996) 186 CLR 140</vt:lpstr>
      <vt:lpstr>Concluding observations</vt:lpstr>
    </vt:vector>
  </TitlesOfParts>
  <Company>UNiversity of Western Sydney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Transformation of Australia’s Electoral Boundaries</dc:title>
  <dc:creator>30001809</dc:creator>
  <cp:lastModifiedBy>30001809</cp:lastModifiedBy>
  <cp:revision>44</cp:revision>
  <dcterms:created xsi:type="dcterms:W3CDTF">2013-05-21T10:39:23Z</dcterms:created>
  <dcterms:modified xsi:type="dcterms:W3CDTF">2013-05-22T01:02:24Z</dcterms:modified>
</cp:coreProperties>
</file>