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4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340" r:id="rId3"/>
    <p:sldId id="272" r:id="rId4"/>
    <p:sldId id="274" r:id="rId5"/>
    <p:sldId id="382" r:id="rId6"/>
    <p:sldId id="349" r:id="rId7"/>
    <p:sldId id="280" r:id="rId8"/>
    <p:sldId id="283" r:id="rId9"/>
    <p:sldId id="305" r:id="rId10"/>
    <p:sldId id="287" r:id="rId11"/>
    <p:sldId id="289" r:id="rId12"/>
    <p:sldId id="403" r:id="rId13"/>
    <p:sldId id="395" r:id="rId14"/>
    <p:sldId id="396" r:id="rId15"/>
    <p:sldId id="405" r:id="rId16"/>
    <p:sldId id="293" r:id="rId17"/>
    <p:sldId id="391" r:id="rId18"/>
    <p:sldId id="264" r:id="rId1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07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'SOUZA, Chris" initials="CD" lastIdx="6" clrIdx="0"/>
  <p:cmAuthor id="1" name="BRADY, Claire Elizabeth" initials="CB" lastIdx="0" clrIdx="1"/>
  <p:cmAuthor id="2" name="BROADHEAD, Peter" initials="PB" lastIdx="0" clrIdx="2"/>
  <p:cmAuthor id="3" name="PARAMASIVAM, Thiva" initials="PT" lastIdx="10" clrIdx="3">
    <p:extLst>
      <p:ext uri="{19B8F6BF-5375-455C-9EA6-DF929625EA0E}">
        <p15:presenceInfo xmlns:p15="http://schemas.microsoft.com/office/powerpoint/2012/main" userId="S-1-5-21-1463861888-1148693830-2432142812-152220" providerId="AD"/>
      </p:ext>
    </p:extLst>
  </p:cmAuthor>
  <p:cmAuthor id="4" name="FINNIGAN, Dean" initials="FD" lastIdx="2" clrIdx="4">
    <p:extLst>
      <p:ext uri="{19B8F6BF-5375-455C-9EA6-DF929625EA0E}">
        <p15:presenceInfo xmlns:p15="http://schemas.microsoft.com/office/powerpoint/2012/main" userId="S-1-5-21-1463861888-1148693830-2432142812-231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A300"/>
    <a:srgbClr val="B1E4E3"/>
    <a:srgbClr val="00B0B8"/>
    <a:srgbClr val="C2E189"/>
    <a:srgbClr val="F9B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57209" autoAdjust="0"/>
  </p:normalViewPr>
  <p:slideViewPr>
    <p:cSldViewPr showGuides="1">
      <p:cViewPr varScale="1">
        <p:scale>
          <a:sx n="62" d="100"/>
          <a:sy n="62" d="100"/>
        </p:scale>
        <p:origin x="2646" y="72"/>
      </p:cViewPr>
      <p:guideLst>
        <p:guide orient="horz" pos="3707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10" d="100"/>
          <a:sy n="110" d="100"/>
        </p:scale>
        <p:origin x="3366" y="-13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543699894656022E-2"/>
          <c:y val="4.0126372323674948E-2"/>
          <c:w val="0.87832449515239164"/>
          <c:h val="0.864507752234018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Unemployment Rate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Bachelor degree or higher qualification </c:v>
                </c:pt>
                <c:pt idx="1">
                  <c:v>Advanced Diploma/Diploma</c:v>
                </c:pt>
                <c:pt idx="2">
                  <c:v>Certificate III/IV</c:v>
                </c:pt>
                <c:pt idx="3">
                  <c:v>Year 12 </c:v>
                </c:pt>
                <c:pt idx="4">
                  <c:v>Certificate I/II</c:v>
                </c:pt>
                <c:pt idx="5">
                  <c:v>Below Year 12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3.4000000000000002E-2</c:v>
                </c:pt>
                <c:pt idx="1">
                  <c:v>0.04</c:v>
                </c:pt>
                <c:pt idx="2">
                  <c:v>4.8000000000000001E-2</c:v>
                </c:pt>
                <c:pt idx="3">
                  <c:v>7.6999999999999999E-2</c:v>
                </c:pt>
                <c:pt idx="4">
                  <c:v>0.128</c:v>
                </c:pt>
                <c:pt idx="5">
                  <c:v>0.104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BE-4843-8339-269376F329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22"/>
        <c:axId val="570881616"/>
        <c:axId val="570885224"/>
      </c:barChart>
      <c:catAx>
        <c:axId val="570881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0885224"/>
        <c:crosses val="autoZero"/>
        <c:auto val="1"/>
        <c:lblAlgn val="ctr"/>
        <c:lblOffset val="100"/>
        <c:noMultiLvlLbl val="0"/>
      </c:catAx>
      <c:valAx>
        <c:axId val="57088522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AU" sz="1400">
                    <a:latin typeface="Arial" panose="020B0604020202020204" pitchFamily="34" charset="0"/>
                    <a:cs typeface="Arial" panose="020B0604020202020204" pitchFamily="34" charset="0"/>
                  </a:rPr>
                  <a:t>Unemployment</a:t>
                </a:r>
                <a:r>
                  <a:rPr lang="en-AU" sz="1400" baseline="0">
                    <a:latin typeface="Arial" panose="020B0604020202020204" pitchFamily="34" charset="0"/>
                    <a:cs typeface="Arial" panose="020B0604020202020204" pitchFamily="34" charset="0"/>
                  </a:rPr>
                  <a:t> rate</a:t>
                </a:r>
                <a:endParaRPr lang="en-AU" sz="1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0881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9" y="2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79743-CE40-4789-BAFA-E02892A818E9}" type="datetimeFigureOut">
              <a:rPr lang="en-AU" smtClean="0"/>
              <a:t>7/06/2018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9" y="9428165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9DF14-14E7-4634-8E90-FA99241FC9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9952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9DF2F-06ED-45ED-824A-4E0B43C875F4}" type="datetimeFigureOut">
              <a:rPr lang="en-AU" smtClean="0"/>
              <a:t>7/06/2018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F91A0-5B0B-4321-B2CD-795B1F6DDCB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9991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18518" y="4531271"/>
            <a:ext cx="5760640" cy="4650868"/>
          </a:xfrm>
        </p:spPr>
        <p:txBody>
          <a:bodyPr/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AU" dirty="0" smtClean="0"/>
          </a:p>
          <a:p>
            <a:pPr>
              <a:spcAft>
                <a:spcPts val="600"/>
              </a:spcAft>
            </a:pPr>
            <a:endParaRPr lang="en-AU" dirty="0" smtClean="0"/>
          </a:p>
          <a:p>
            <a:pPr>
              <a:spcAft>
                <a:spcPts val="600"/>
              </a:spcAft>
            </a:pPr>
            <a:endParaRPr lang="en-AU" dirty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91A0-5B0B-4321-B2CD-795B1F6DDCB2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234147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91A0-5B0B-4321-B2CD-795B1F6DDCB2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0275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91A0-5B0B-4321-B2CD-795B1F6DDCB2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83061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91A0-5B0B-4321-B2CD-795B1F6DDCB2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23174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91A0-5B0B-4321-B2CD-795B1F6DDCB2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31072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20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AU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AU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91A0-5B0B-4321-B2CD-795B1F6DDCB2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72654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0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0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0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91A0-5B0B-4321-B2CD-795B1F6DDCB2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68846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8525" y="741363"/>
            <a:ext cx="496570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91A0-5B0B-4321-B2CD-795B1F6DDCB2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87032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91A0-5B0B-4321-B2CD-795B1F6DDCB2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93846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91A0-5B0B-4321-B2CD-795B1F6DDCB2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8926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91A0-5B0B-4321-B2CD-795B1F6DDCB2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3962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603280"/>
            <a:ext cx="5438140" cy="4578861"/>
          </a:xfrm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AU" dirty="0"/>
          </a:p>
          <a:p>
            <a:pPr lvl="0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91A0-5B0B-4321-B2CD-795B1F6DDCB2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0847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18517" y="4675288"/>
            <a:ext cx="5832648" cy="4752528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91A0-5B0B-4321-B2CD-795B1F6DDCB2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26575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91A0-5B0B-4321-B2CD-795B1F6DDCB2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5995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91A0-5B0B-4321-B2CD-795B1F6DDCB2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1058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91A0-5B0B-4321-B2CD-795B1F6DDCB2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91687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715156"/>
            <a:ext cx="5438140" cy="4280611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91A0-5B0B-4321-B2CD-795B1F6DDCB2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9155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14375"/>
            <a:ext cx="4962525" cy="3722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29727" y="4603279"/>
            <a:ext cx="6138215" cy="4968552"/>
          </a:xfrm>
        </p:spPr>
        <p:txBody>
          <a:bodyPr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AU" sz="1100" dirty="0" smtClean="0"/>
          </a:p>
          <a:p>
            <a:pPr>
              <a:lnSpc>
                <a:spcPct val="150000"/>
              </a:lnSpc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91A0-5B0B-4321-B2CD-795B1F6DDCB2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9690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9268" y="3429000"/>
            <a:ext cx="6120000" cy="1081383"/>
          </a:xfrm>
        </p:spPr>
        <p:txBody>
          <a:bodyPr anchor="t" anchorCtr="0"/>
          <a:lstStyle>
            <a:lvl1pPr>
              <a:lnSpc>
                <a:spcPct val="8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presentation title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9268" y="4562388"/>
            <a:ext cx="6120000" cy="10800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75844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926" y="472165"/>
            <a:ext cx="7972148" cy="10126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926" y="1529176"/>
            <a:ext cx="449013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F6B39-8F3B-4CC5-8802-4CC9B233F666}" type="datetime1">
              <a:rPr lang="en-AU" smtClean="0"/>
              <a:t>7/06/2018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Enhancing the Links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8326" y="6391862"/>
            <a:ext cx="548162" cy="365125"/>
          </a:xfrm>
        </p:spPr>
        <p:txBody>
          <a:bodyPr/>
          <a:lstStyle/>
          <a:p>
            <a:fld id="{EF10AA22-7383-4F49-87C9-FE0A84CB7966}" type="slidenum">
              <a:rPr lang="en-AU" smtClean="0"/>
              <a:t>‹#›</a:t>
            </a:fld>
            <a:endParaRPr lang="en-AU"/>
          </a:p>
        </p:txBody>
      </p:sp>
      <p:sp>
        <p:nvSpPr>
          <p:cNvPr id="8" name="Content Placeholder 2"/>
          <p:cNvSpPr>
            <a:spLocks noGrp="1"/>
          </p:cNvSpPr>
          <p:nvPr>
            <p:ph idx="13" hasCustomPrompt="1"/>
          </p:nvPr>
        </p:nvSpPr>
        <p:spPr>
          <a:xfrm>
            <a:off x="5678074" y="2060848"/>
            <a:ext cx="2880000" cy="2708328"/>
          </a:xfrm>
          <a:solidFill>
            <a:srgbClr val="FFA300"/>
          </a:solidFill>
        </p:spPr>
        <p:txBody>
          <a:bodyPr/>
          <a:lstStyle>
            <a:lvl1pPr>
              <a:lnSpc>
                <a:spcPct val="100000"/>
              </a:lnSpc>
              <a:defRPr sz="1600" baseline="0">
                <a:latin typeface="+mj-lt"/>
              </a:defRPr>
            </a:lvl1pPr>
            <a:lvl2pPr>
              <a:lnSpc>
                <a:spcPct val="100000"/>
              </a:lnSpc>
              <a:defRPr sz="1600">
                <a:latin typeface="+mj-lt"/>
              </a:defRPr>
            </a:lvl2pPr>
            <a:lvl3pPr>
              <a:lnSpc>
                <a:spcPct val="100000"/>
              </a:lnSpc>
              <a:defRPr sz="1600">
                <a:latin typeface="+mj-lt"/>
              </a:defRPr>
            </a:lvl3pPr>
            <a:lvl4pPr>
              <a:lnSpc>
                <a:spcPct val="100000"/>
              </a:lnSpc>
              <a:defRPr sz="1600">
                <a:latin typeface="+mj-lt"/>
              </a:defRPr>
            </a:lvl4pPr>
            <a:lvl5pPr>
              <a:lnSpc>
                <a:spcPct val="100000"/>
              </a:lnSpc>
              <a:defRPr sz="1600">
                <a:latin typeface="+mj-lt"/>
              </a:defRPr>
            </a:lvl5pPr>
          </a:lstStyle>
          <a:p>
            <a:pPr lvl="0"/>
            <a:r>
              <a:rPr lang="en-US" dirty="0" smtClean="0"/>
              <a:t>Click icon to add chart, table or diagram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5678074" y="1529177"/>
            <a:ext cx="2880000" cy="477176"/>
          </a:xfrm>
        </p:spPr>
        <p:txBody>
          <a:bodyPr tIns="36000" anchor="t" anchorCtr="0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chart title</a:t>
            </a:r>
          </a:p>
        </p:txBody>
      </p:sp>
    </p:spTree>
    <p:extLst>
      <p:ext uri="{BB962C8B-B14F-4D97-AF65-F5344CB8AC3E}">
        <p14:creationId xmlns:p14="http://schemas.microsoft.com/office/powerpoint/2010/main" val="1331738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926" y="472165"/>
            <a:ext cx="7972148" cy="10126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926" y="1529176"/>
            <a:ext cx="449013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AA91-6D43-49CE-A50D-7E2294C6F578}" type="datetime1">
              <a:rPr lang="en-AU" smtClean="0"/>
              <a:t>7/06/2018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Enhancing the Links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8326" y="6391862"/>
            <a:ext cx="548162" cy="365125"/>
          </a:xfrm>
        </p:spPr>
        <p:txBody>
          <a:bodyPr/>
          <a:lstStyle/>
          <a:p>
            <a:fld id="{EF10AA22-7383-4F49-87C9-FE0A84CB7966}" type="slidenum">
              <a:rPr lang="en-AU" smtClean="0"/>
              <a:t>‹#›</a:t>
            </a:fld>
            <a:endParaRPr lang="en-AU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678074" y="1529176"/>
            <a:ext cx="2880000" cy="3240000"/>
          </a:xfrm>
          <a:solidFill>
            <a:srgbClr val="FFA300"/>
          </a:solidFill>
        </p:spPr>
        <p:txBody>
          <a:bodyPr/>
          <a:lstStyle>
            <a:lvl1pPr>
              <a:lnSpc>
                <a:spcPct val="100000"/>
              </a:lnSpc>
              <a:defRPr sz="1600">
                <a:latin typeface="+mj-lt"/>
              </a:defRPr>
            </a:lvl1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10115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926" y="472165"/>
            <a:ext cx="7972148" cy="10126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E00-C258-45F8-8AB8-70BCC1398A12}" type="datetime1">
              <a:rPr lang="en-AU" smtClean="0"/>
              <a:t>7/06/2018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Enhancing the Links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8326" y="6391862"/>
            <a:ext cx="548162" cy="365125"/>
          </a:xfrm>
        </p:spPr>
        <p:txBody>
          <a:bodyPr/>
          <a:lstStyle/>
          <a:p>
            <a:fld id="{EF10AA22-7383-4F49-87C9-FE0A84CB7966}" type="slidenum">
              <a:rPr lang="en-AU" smtClean="0"/>
              <a:t>‹#›</a:t>
            </a:fld>
            <a:endParaRPr lang="en-AU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85926" y="1529176"/>
            <a:ext cx="7974000" cy="4348096"/>
          </a:xfrm>
          <a:solidFill>
            <a:srgbClr val="FFA300"/>
          </a:solidFill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38506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AF27-678C-4680-AD13-1EDEEA589AE1}" type="datetime1">
              <a:rPr lang="en-AU" smtClean="0"/>
              <a:t>7/06/2018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Enhancing the Links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AA22-7383-4F49-87C9-FE0A84CB79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0083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0ADF6D-886F-4F21-86B7-9C455E41AFFA}" type="datetime1">
              <a:rPr lang="en-AU" smtClean="0"/>
              <a:t>7/06/2018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Enhancing the Links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F10AA22-7383-4F49-87C9-FE0A84CB7966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7535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9268" y="3987307"/>
            <a:ext cx="6120000" cy="2160000"/>
          </a:xfrm>
        </p:spPr>
        <p:txBody>
          <a:bodyPr anchor="t" anchorCtr="0"/>
          <a:lstStyle>
            <a:lvl1pPr>
              <a:lnSpc>
                <a:spcPct val="8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add section title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63BEB94-9A11-4AB1-859F-CC68D0500EA9}" type="datetime1">
              <a:rPr lang="en-AU" smtClean="0"/>
              <a:t>7/06/2018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Enhancing the Links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F10AA22-7383-4F49-87C9-FE0A84CB7966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0911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9268" y="3987307"/>
            <a:ext cx="6120000" cy="2160000"/>
          </a:xfrm>
        </p:spPr>
        <p:txBody>
          <a:bodyPr anchor="t" anchorCtr="0"/>
          <a:lstStyle>
            <a:lvl1pPr>
              <a:lnSpc>
                <a:spcPct val="8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add section title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9D04042-9F29-45B3-B4B4-C1C0D1792808}" type="datetime1">
              <a:rPr lang="en-AU" smtClean="0"/>
              <a:t>7/06/2018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Enhancing the Links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F10AA22-7383-4F49-87C9-FE0A84CB7966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38874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9268" y="3987307"/>
            <a:ext cx="6120000" cy="2160000"/>
          </a:xfrm>
        </p:spPr>
        <p:txBody>
          <a:bodyPr anchor="t" anchorCtr="0"/>
          <a:lstStyle>
            <a:lvl1pPr>
              <a:lnSpc>
                <a:spcPct val="8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add section title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A28B0AF-D10F-4549-8B21-68ACBD402358}" type="datetime1">
              <a:rPr lang="en-AU" smtClean="0"/>
              <a:t>7/06/2018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Enhancing the Links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F10AA22-7383-4F49-87C9-FE0A84CB7966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339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359034"/>
            <a:ext cx="9144000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9268" y="1754076"/>
            <a:ext cx="6120000" cy="2160000"/>
          </a:xfrm>
        </p:spPr>
        <p:txBody>
          <a:bodyPr anchor="t" anchorCtr="0"/>
          <a:lstStyle>
            <a:lvl1pPr>
              <a:lnSpc>
                <a:spcPct val="8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add section title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0CABB11-8C2A-485D-95B2-513CC30BBF1A}" type="datetime1">
              <a:rPr lang="en-AU" smtClean="0"/>
              <a:t>7/06/2018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Enhancing the Links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F10AA22-7383-4F49-87C9-FE0A84CB7966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6625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/Break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332400"/>
          </a:xfrm>
          <a:prstGeom prst="rect">
            <a:avLst/>
          </a:prstGeom>
          <a:solidFill>
            <a:srgbClr val="FF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9268" y="720313"/>
            <a:ext cx="7200000" cy="5164549"/>
          </a:xfrm>
        </p:spPr>
        <p:txBody>
          <a:bodyPr anchor="t" anchorCtr="0"/>
          <a:lstStyle>
            <a:lvl1pPr>
              <a:lnSpc>
                <a:spcPct val="110000"/>
              </a:lnSpc>
              <a:defRPr sz="4000" i="1"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Click to add text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B8A0B0-4986-4845-B974-02345911D485}" type="datetime1">
              <a:rPr lang="en-AU" smtClean="0"/>
              <a:t>7/06/2018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Enhancing the Links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F10AA22-7383-4F49-87C9-FE0A84CB7966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31538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6332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9268" y="1529174"/>
            <a:ext cx="6120000" cy="1081383"/>
          </a:xfrm>
        </p:spPr>
        <p:txBody>
          <a:bodyPr anchor="b" anchorCtr="0"/>
          <a:lstStyle>
            <a:lvl1pPr>
              <a:lnSpc>
                <a:spcPct val="80000"/>
              </a:lnSpc>
              <a:defRPr sz="63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text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9268" y="3004846"/>
            <a:ext cx="6120000" cy="1080000"/>
          </a:xfrm>
        </p:spPr>
        <p:txBody>
          <a:bodyPr/>
          <a:lstStyle>
            <a:lvl1pPr marL="0" indent="0" algn="l">
              <a:lnSpc>
                <a:spcPct val="95000"/>
              </a:lnSpc>
              <a:spcBef>
                <a:spcPts val="0"/>
              </a:spcBef>
              <a:buNone/>
              <a:defRPr sz="25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053F7E-A03E-4A50-86DC-F0633E145ED1}" type="datetime1">
              <a:rPr lang="en-AU" smtClean="0"/>
              <a:t>7/06/2018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Enhancing the Links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F10AA22-7383-4F49-87C9-FE0A84CB7966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43391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6BF6-8C0C-466C-8399-B26119E0B4E5}" type="datetime1">
              <a:rPr lang="en-AU" smtClean="0"/>
              <a:t>7/06/2018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Enhancing the Links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AA22-7383-4F49-87C9-FE0A84CB79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0897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926" y="472165"/>
            <a:ext cx="7972148" cy="10126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5927" y="1530000"/>
            <a:ext cx="3785586" cy="4525963"/>
          </a:xfrm>
        </p:spPr>
        <p:txBody>
          <a:bodyPr vert="horz" lIns="0" tIns="0" rIns="0" bIns="0" rtlCol="0">
            <a:no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AU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2488" y="1530000"/>
            <a:ext cx="3785586" cy="4525963"/>
          </a:xfrm>
        </p:spPr>
        <p:txBody>
          <a:bodyPr vert="horz" lIns="0" tIns="0" rIns="0" bIns="0" rtlCol="0">
            <a:no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AU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67B68-BB02-4665-A842-8A56095299AE}" type="datetime1">
              <a:rPr lang="en-AU" smtClean="0"/>
              <a:t>7/06/2018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Enhancing the Links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AA22-7383-4F49-87C9-FE0A84CB79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3237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332400"/>
            <a:ext cx="9144000" cy="525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5926" y="472165"/>
            <a:ext cx="7972148" cy="101261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5926" y="1529176"/>
            <a:ext cx="7972148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35833" y="6391862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fld id="{A1B9CA53-A9A6-4919-9D0B-7B4D4530EA81}" type="datetime1">
              <a:rPr lang="en-AU" smtClean="0"/>
              <a:t>7/06/2018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5926" y="6391862"/>
            <a:ext cx="6506354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smtClean="0"/>
              <a:t>Enhancing the Links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8326" y="6391862"/>
            <a:ext cx="548162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fld id="{EF10AA22-7383-4F49-87C9-FE0A84CB7966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8957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64" r:id="rId3"/>
    <p:sldLayoutId id="2147483665" r:id="rId4"/>
    <p:sldLayoutId id="2147483657" r:id="rId5"/>
    <p:sldLayoutId id="2147483658" r:id="rId6"/>
    <p:sldLayoutId id="2147483662" r:id="rId7"/>
    <p:sldLayoutId id="2147483650" r:id="rId8"/>
    <p:sldLayoutId id="2147483652" r:id="rId9"/>
    <p:sldLayoutId id="2147483659" r:id="rId10"/>
    <p:sldLayoutId id="2147483660" r:id="rId11"/>
    <p:sldLayoutId id="2147483661" r:id="rId12"/>
    <p:sldLayoutId id="2147483654" r:id="rId13"/>
    <p:sldLayoutId id="2147483655" r:id="rId14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10000"/>
        </a:lnSpc>
        <a:spcBef>
          <a:spcPts val="12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274638" algn="l" defTabSz="914400" rtl="0" eaLnBrk="1" latinLnBrk="0" hangingPunct="1">
        <a:lnSpc>
          <a:spcPct val="110000"/>
        </a:lnSpc>
        <a:spcBef>
          <a:spcPts val="3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8038" indent="-274638" algn="l" defTabSz="914400" rtl="0" eaLnBrk="1" latinLnBrk="0" hangingPunct="1">
        <a:lnSpc>
          <a:spcPct val="110000"/>
        </a:lnSpc>
        <a:spcBef>
          <a:spcPts val="3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738" indent="-266700" algn="l" defTabSz="914400" rtl="0" eaLnBrk="1" latinLnBrk="0" hangingPunct="1">
        <a:lnSpc>
          <a:spcPct val="110000"/>
        </a:lnSpc>
        <a:spcBef>
          <a:spcPts val="3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39850" indent="-265113" algn="l" defTabSz="914400" rtl="0" eaLnBrk="1" latinLnBrk="0" hangingPunct="1">
        <a:lnSpc>
          <a:spcPct val="110000"/>
        </a:lnSpc>
        <a:spcBef>
          <a:spcPts val="3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9268" y="3284984"/>
            <a:ext cx="8241204" cy="1368152"/>
          </a:xfrm>
        </p:spPr>
        <p:txBody>
          <a:bodyPr/>
          <a:lstStyle/>
          <a:p>
            <a:r>
              <a:rPr lang="en-AU" dirty="0" smtClean="0"/>
              <a:t>Disability Employment Services (DES) Reform 2018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sz="3600" dirty="0" smtClean="0"/>
              <a:t>Enhancing the Links</a:t>
            </a:r>
          </a:p>
          <a:p>
            <a:endParaRPr lang="en-AU" dirty="0"/>
          </a:p>
          <a:p>
            <a:r>
              <a:rPr lang="en-AU" dirty="0" smtClean="0"/>
              <a:t>June 2018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7707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768" y="452891"/>
            <a:ext cx="7972148" cy="1084627"/>
          </a:xfrm>
        </p:spPr>
        <p:txBody>
          <a:bodyPr/>
          <a:lstStyle/>
          <a:p>
            <a:pPr algn="ctr"/>
            <a:r>
              <a:rPr lang="en-AU" dirty="0" smtClean="0"/>
              <a:t>Strengthening Link between Provider Revenue and Performance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926" y="1556792"/>
            <a:ext cx="8162538" cy="4608512"/>
          </a:xfrm>
        </p:spPr>
        <p:txBody>
          <a:bodyPr/>
          <a:lstStyle/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800" dirty="0" smtClean="0"/>
              <a:t>Rebalancing from approx. 60:40 service fees to outcome fees to approx. 50:50 split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2800" dirty="0" smtClean="0"/>
              <a:t>Risk-adjusted funding model: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/>
              <a:t>Some participants require more support, some less, to get employment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 smtClean="0"/>
              <a:t>Participants </a:t>
            </a:r>
            <a:r>
              <a:rPr lang="en-AU" sz="2400" dirty="0"/>
              <a:t>assigned funding level based on likelihood of achieving employment outcome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800" dirty="0" smtClean="0"/>
              <a:t>Provider </a:t>
            </a:r>
            <a:r>
              <a:rPr lang="en-AU" sz="2800" dirty="0"/>
              <a:t>revenue more dependent on success in getting people into work.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Enhancing the Links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213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926" y="404665"/>
            <a:ext cx="7972148" cy="1368151"/>
          </a:xfrm>
        </p:spPr>
        <p:txBody>
          <a:bodyPr/>
          <a:lstStyle/>
          <a:p>
            <a:pPr algn="ctr"/>
            <a:r>
              <a:rPr lang="en-AU" dirty="0" smtClean="0"/>
              <a:t>Strengthening link between Provider revenue and performance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926" y="1772816"/>
            <a:ext cx="8162538" cy="4248472"/>
          </a:xfrm>
        </p:spPr>
        <p:txBody>
          <a:bodyPr/>
          <a:lstStyle/>
          <a:p>
            <a:pPr marL="266700" lvl="1" indent="0">
              <a:spcAft>
                <a:spcPts val="1200"/>
              </a:spcAft>
              <a:buNone/>
            </a:pPr>
            <a:r>
              <a:rPr lang="en-AU" sz="2400" dirty="0" smtClean="0"/>
              <a:t>In addition to 13 and 26-week Outcome Fees:</a:t>
            </a:r>
          </a:p>
          <a:p>
            <a:pPr lvl="2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 smtClean="0"/>
              <a:t>4-week </a:t>
            </a:r>
            <a:r>
              <a:rPr lang="en-AU" sz="2400" dirty="0"/>
              <a:t>outcome payment</a:t>
            </a:r>
          </a:p>
          <a:p>
            <a:pPr lvl="3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AU" sz="2400" dirty="0"/>
              <a:t>replaces Job Placement </a:t>
            </a:r>
            <a:r>
              <a:rPr lang="en-AU" sz="2400" dirty="0" smtClean="0"/>
              <a:t>Fee</a:t>
            </a:r>
            <a:endParaRPr lang="en-AU" sz="2400" dirty="0"/>
          </a:p>
          <a:p>
            <a:pPr lvl="3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AU" sz="2400" dirty="0" smtClean="0"/>
              <a:t>Paid when participants </a:t>
            </a:r>
            <a:r>
              <a:rPr lang="en-AU" sz="2400" dirty="0"/>
              <a:t>work </a:t>
            </a:r>
            <a:r>
              <a:rPr lang="en-AU" sz="2400" dirty="0" smtClean="0"/>
              <a:t>benchmark </a:t>
            </a:r>
            <a:r>
              <a:rPr lang="en-AU" sz="2400" dirty="0"/>
              <a:t>hours for at least three </a:t>
            </a:r>
            <a:r>
              <a:rPr lang="en-AU" sz="2400" dirty="0" smtClean="0"/>
              <a:t>weeks, </a:t>
            </a:r>
            <a:r>
              <a:rPr lang="en-AU" sz="2400" dirty="0"/>
              <a:t>over a four week </a:t>
            </a:r>
            <a:r>
              <a:rPr lang="en-AU" sz="2400" dirty="0" smtClean="0"/>
              <a:t>period</a:t>
            </a:r>
          </a:p>
          <a:p>
            <a:pPr lvl="2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 smtClean="0"/>
              <a:t>52-week outcome payment</a:t>
            </a:r>
          </a:p>
          <a:p>
            <a:pPr lvl="3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AU" sz="2400" dirty="0" smtClean="0"/>
              <a:t>Paid when participants </a:t>
            </a:r>
            <a:r>
              <a:rPr lang="en-AU" sz="2400" dirty="0"/>
              <a:t>remain employed for 52 </a:t>
            </a:r>
            <a:r>
              <a:rPr lang="en-AU" sz="2400" dirty="0" smtClean="0"/>
              <a:t>weeks</a:t>
            </a:r>
            <a:endParaRPr lang="en-AU" sz="2400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Enhancing the Links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10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9268" y="4293097"/>
            <a:ext cx="7809156" cy="1080119"/>
          </a:xfrm>
        </p:spPr>
        <p:txBody>
          <a:bodyPr/>
          <a:lstStyle/>
          <a:p>
            <a:pPr algn="ctr"/>
            <a:r>
              <a:rPr lang="en-AU" dirty="0" smtClean="0"/>
              <a:t>DES and </a:t>
            </a:r>
            <a:r>
              <a:rPr lang="en-AU" dirty="0"/>
              <a:t>Y</a:t>
            </a:r>
            <a:r>
              <a:rPr lang="en-AU" dirty="0" smtClean="0"/>
              <a:t>ounger Job Seekers</a:t>
            </a:r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Enhancing the Links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0083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926" y="472165"/>
            <a:ext cx="7972148" cy="580571"/>
          </a:xfrm>
        </p:spPr>
        <p:txBody>
          <a:bodyPr/>
          <a:lstStyle/>
          <a:p>
            <a:pPr algn="ctr"/>
            <a:r>
              <a:rPr lang="en-AU" dirty="0" smtClean="0"/>
              <a:t>Importance of post-school education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Enhancing the Links</a:t>
            </a:r>
            <a:endParaRPr lang="en-AU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8669838"/>
              </p:ext>
            </p:extLst>
          </p:nvPr>
        </p:nvGraphicFramePr>
        <p:xfrm>
          <a:off x="467544" y="1164931"/>
          <a:ext cx="8090669" cy="4640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1187624" y="3645024"/>
            <a:ext cx="3600400" cy="2204219"/>
          </a:xfrm>
          <a:prstGeom prst="round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extBox 7"/>
          <p:cNvSpPr txBox="1"/>
          <p:nvPr/>
        </p:nvSpPr>
        <p:spPr>
          <a:xfrm>
            <a:off x="1691680" y="1700808"/>
            <a:ext cx="2592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93% of all new jobs will require post-school education</a:t>
            </a:r>
            <a:endParaRPr lang="en-AU" sz="2000" dirty="0"/>
          </a:p>
        </p:txBody>
      </p:sp>
      <p:cxnSp>
        <p:nvCxnSpPr>
          <p:cNvPr id="11" name="Straight Arrow Connector 10"/>
          <p:cNvCxnSpPr>
            <a:stCxn id="8" idx="2"/>
          </p:cNvCxnSpPr>
          <p:nvPr/>
        </p:nvCxnSpPr>
        <p:spPr>
          <a:xfrm>
            <a:off x="2987824" y="2716471"/>
            <a:ext cx="0" cy="8565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30691" y="6033446"/>
            <a:ext cx="85957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Source: ABS, Education and Work, May 2015, 15 to 74 years; Department of Jobs and Small Business, Skill Projections, five years to November 2020</a:t>
            </a:r>
            <a:endParaRPr lang="en-AU" sz="1000" dirty="0"/>
          </a:p>
        </p:txBody>
      </p:sp>
    </p:spTree>
    <p:extLst>
      <p:ext uri="{BB962C8B-B14F-4D97-AF65-F5344CB8AC3E}">
        <p14:creationId xmlns:p14="http://schemas.microsoft.com/office/powerpoint/2010/main" val="370867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926" y="692696"/>
            <a:ext cx="7972148" cy="652579"/>
          </a:xfrm>
        </p:spPr>
        <p:txBody>
          <a:bodyPr/>
          <a:lstStyle/>
          <a:p>
            <a:pPr algn="ctr"/>
            <a:r>
              <a:rPr lang="en-AU" dirty="0" smtClean="0"/>
              <a:t>Eligible School Leavers (ESL) in DES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926" y="1776807"/>
            <a:ext cx="7972148" cy="4248472"/>
          </a:xfrm>
        </p:spPr>
        <p:txBody>
          <a:bodyPr/>
          <a:lstStyle/>
          <a:p>
            <a:r>
              <a:rPr lang="en-AU" sz="2600" dirty="0"/>
              <a:t>Provides </a:t>
            </a:r>
            <a:r>
              <a:rPr lang="en-AU" sz="2600" dirty="0" smtClean="0"/>
              <a:t>early streamlined </a:t>
            </a:r>
            <a:r>
              <a:rPr lang="en-AU" sz="2600" dirty="0"/>
              <a:t>access to </a:t>
            </a:r>
            <a:r>
              <a:rPr lang="en-AU" sz="2600" dirty="0" smtClean="0"/>
              <a:t>DES for final year school students with significant disability</a:t>
            </a:r>
            <a:endParaRPr lang="en-AU" sz="2600" dirty="0"/>
          </a:p>
          <a:p>
            <a:r>
              <a:rPr lang="en-AU" sz="2600" dirty="0"/>
              <a:t>Job seekers can directly register with a DES provider</a:t>
            </a:r>
          </a:p>
          <a:p>
            <a:r>
              <a:rPr lang="en-AU" sz="2600" dirty="0"/>
              <a:t>Job seekers are not required to undertake an </a:t>
            </a:r>
            <a:r>
              <a:rPr lang="en-AU" sz="2600" dirty="0" err="1" smtClean="0"/>
              <a:t>ESAt</a:t>
            </a:r>
            <a:r>
              <a:rPr lang="en-AU" sz="2600" dirty="0" smtClean="0"/>
              <a:t> </a:t>
            </a:r>
          </a:p>
          <a:p>
            <a:r>
              <a:rPr lang="en-AU" sz="2600" dirty="0" smtClean="0"/>
              <a:t>Receive support to begin to address barriers to open employment and transition to post-school work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Enhancing the Links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314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926" y="472165"/>
            <a:ext cx="7972148" cy="1372659"/>
          </a:xfrm>
        </p:spPr>
        <p:txBody>
          <a:bodyPr/>
          <a:lstStyle/>
          <a:p>
            <a:pPr algn="ctr"/>
            <a:r>
              <a:rPr lang="en-AU" dirty="0" smtClean="0"/>
              <a:t>Students undertaking ASBATS or State/Territory Transition to Work programs or NDIS SLES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926" y="1988840"/>
            <a:ext cx="7972148" cy="4176464"/>
          </a:xfrm>
        </p:spPr>
        <p:txBody>
          <a:bodyPr/>
          <a:lstStyle/>
          <a:p>
            <a:r>
              <a:rPr lang="en-AU" sz="2400" dirty="0" smtClean="0"/>
              <a:t>Students </a:t>
            </a:r>
            <a:r>
              <a:rPr lang="en-AU" sz="2400" dirty="0"/>
              <a:t>choosing to undertake Australian School-Based Apprenticeships and Traineeships (ASBATs</a:t>
            </a:r>
            <a:r>
              <a:rPr lang="en-AU" sz="2400" dirty="0" smtClean="0"/>
              <a:t>):</a:t>
            </a:r>
            <a:endParaRPr lang="en-AU" sz="2400" dirty="0"/>
          </a:p>
          <a:p>
            <a:pPr marL="608012" lvl="4" indent="-3429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AU" sz="2400" dirty="0" smtClean="0"/>
              <a:t>do </a:t>
            </a:r>
            <a:r>
              <a:rPr lang="en-AU" sz="2400" dirty="0"/>
              <a:t>not need to be in their final year of school</a:t>
            </a:r>
          </a:p>
          <a:p>
            <a:pPr marL="608012" lvl="4" indent="-3429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AU" sz="2400" dirty="0" smtClean="0"/>
              <a:t>must </a:t>
            </a:r>
            <a:r>
              <a:rPr lang="en-AU" sz="2400" dirty="0"/>
              <a:t>be undertaking an ASBAT that has </a:t>
            </a:r>
            <a:r>
              <a:rPr lang="en-AU" sz="2400" dirty="0" smtClean="0"/>
              <a:t>a modified </a:t>
            </a:r>
            <a:r>
              <a:rPr lang="en-AU" sz="2400" dirty="0"/>
              <a:t>curriculum or </a:t>
            </a:r>
            <a:r>
              <a:rPr lang="en-AU" sz="2400" dirty="0" smtClean="0"/>
              <a:t>delivery </a:t>
            </a:r>
            <a:r>
              <a:rPr lang="en-AU" sz="2400" dirty="0"/>
              <a:t>to accommodate the student’s </a:t>
            </a:r>
            <a:r>
              <a:rPr lang="en-AU" sz="2400" dirty="0" smtClean="0"/>
              <a:t>disability.</a:t>
            </a:r>
          </a:p>
          <a:p>
            <a:pPr marL="285750" lvl="3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sz="2400" dirty="0" smtClean="0"/>
              <a:t>Young </a:t>
            </a:r>
            <a:r>
              <a:rPr lang="en-AU" sz="2400" dirty="0"/>
              <a:t>people </a:t>
            </a:r>
            <a:r>
              <a:rPr lang="en-AU" sz="2400" dirty="0" smtClean="0"/>
              <a:t>who </a:t>
            </a:r>
            <a:r>
              <a:rPr lang="en-AU" sz="2400" dirty="0"/>
              <a:t>are in the final six months of an approved </a:t>
            </a:r>
            <a:r>
              <a:rPr lang="en-AU" sz="2400" dirty="0" smtClean="0"/>
              <a:t>state/territory </a:t>
            </a:r>
            <a:r>
              <a:rPr lang="en-AU" sz="2400" dirty="0"/>
              <a:t>transition to work program or </a:t>
            </a:r>
            <a:r>
              <a:rPr lang="en-AU" sz="2400" dirty="0" smtClean="0"/>
              <a:t>NDIS </a:t>
            </a:r>
            <a:r>
              <a:rPr lang="en-AU" sz="2400" dirty="0"/>
              <a:t>SLES supports.</a:t>
            </a:r>
          </a:p>
          <a:p>
            <a:pPr marL="285750" lvl="3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AU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Enhancing the Links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14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926" y="548680"/>
            <a:ext cx="7972148" cy="468052"/>
          </a:xfrm>
        </p:spPr>
        <p:txBody>
          <a:bodyPr/>
          <a:lstStyle/>
          <a:p>
            <a:pPr algn="ctr"/>
            <a:r>
              <a:rPr lang="en-AU" dirty="0" smtClean="0"/>
              <a:t>School Leaver Trial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926" y="1628800"/>
            <a:ext cx="7488832" cy="4392488"/>
          </a:xfrm>
        </p:spPr>
        <p:txBody>
          <a:bodyPr/>
          <a:lstStyle/>
          <a:p>
            <a:r>
              <a:rPr lang="en-AU" sz="2300" dirty="0" smtClean="0"/>
              <a:t>Evaluate expanding </a:t>
            </a:r>
            <a:r>
              <a:rPr lang="en-AU" sz="2300" dirty="0"/>
              <a:t>eligibility for DES to students with </a:t>
            </a:r>
            <a:r>
              <a:rPr lang="en-AU" sz="2300" dirty="0" smtClean="0"/>
              <a:t>less significant support needs in </a:t>
            </a:r>
            <a:r>
              <a:rPr lang="en-AU" sz="2300" dirty="0"/>
              <a:t>their final year of school </a:t>
            </a:r>
            <a:endParaRPr lang="en-AU" sz="2300" dirty="0" smtClean="0"/>
          </a:p>
          <a:p>
            <a:r>
              <a:rPr lang="en-AU" sz="2300" dirty="0" smtClean="0"/>
              <a:t>Determine </a:t>
            </a:r>
            <a:r>
              <a:rPr lang="en-AU" sz="2300" dirty="0"/>
              <a:t>if </a:t>
            </a:r>
            <a:r>
              <a:rPr lang="en-AU" sz="2300" dirty="0" smtClean="0"/>
              <a:t>DES </a:t>
            </a:r>
            <a:r>
              <a:rPr lang="en-AU" sz="2300" dirty="0"/>
              <a:t>support </a:t>
            </a:r>
            <a:r>
              <a:rPr lang="en-AU" sz="2300" dirty="0" smtClean="0"/>
              <a:t>increases </a:t>
            </a:r>
            <a:r>
              <a:rPr lang="en-AU" sz="2300" dirty="0"/>
              <a:t>the number </a:t>
            </a:r>
            <a:r>
              <a:rPr lang="en-AU" sz="2300" dirty="0" smtClean="0"/>
              <a:t>who successfully </a:t>
            </a:r>
            <a:r>
              <a:rPr lang="en-AU" sz="2300" dirty="0"/>
              <a:t>transitioning from school to work, without any adverse </a:t>
            </a:r>
            <a:r>
              <a:rPr lang="en-AU" sz="2300" dirty="0" smtClean="0"/>
              <a:t>affects </a:t>
            </a:r>
            <a:r>
              <a:rPr lang="en-AU" sz="2300" dirty="0"/>
              <a:t>on their educational attainment. </a:t>
            </a:r>
          </a:p>
          <a:p>
            <a:r>
              <a:rPr lang="en-AU" sz="2300" dirty="0"/>
              <a:t>The School Leaver Trial will not </a:t>
            </a:r>
            <a:r>
              <a:rPr lang="en-AU" sz="2300" dirty="0" smtClean="0"/>
              <a:t>alter </a:t>
            </a:r>
            <a:r>
              <a:rPr lang="en-AU" sz="2300" dirty="0"/>
              <a:t>current ESL </a:t>
            </a:r>
            <a:r>
              <a:rPr lang="en-AU" sz="2300" dirty="0" smtClean="0"/>
              <a:t>arrangements</a:t>
            </a:r>
            <a:endParaRPr lang="en-AU" sz="2300" dirty="0">
              <a:solidFill>
                <a:prstClr val="black"/>
              </a:solidFill>
            </a:endParaRP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Enhancing the Links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985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Useful Information and Links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926" y="1124744"/>
            <a:ext cx="7972148" cy="3456384"/>
          </a:xfrm>
        </p:spPr>
        <p:txBody>
          <a:bodyPr/>
          <a:lstStyle/>
          <a:p>
            <a:endParaRPr lang="en-AU" dirty="0" smtClean="0"/>
          </a:p>
          <a:p>
            <a:pPr>
              <a:lnSpc>
                <a:spcPct val="150000"/>
              </a:lnSpc>
            </a:pPr>
            <a:r>
              <a:rPr lang="en-AU" sz="2800" i="1" dirty="0"/>
              <a:t>JobAccess</a:t>
            </a:r>
            <a:r>
              <a:rPr lang="en-AU" sz="2800" dirty="0"/>
              <a:t> website (jobaccess.gov.au</a:t>
            </a:r>
            <a:r>
              <a:rPr lang="en-AU" sz="2800" dirty="0" smtClean="0"/>
              <a:t>)</a:t>
            </a:r>
          </a:p>
          <a:p>
            <a:pPr lvl="0">
              <a:lnSpc>
                <a:spcPct val="150000"/>
              </a:lnSpc>
            </a:pPr>
            <a:r>
              <a:rPr lang="en-AU" sz="2800" dirty="0" smtClean="0"/>
              <a:t>DSS website (dss.gov.au)</a:t>
            </a:r>
          </a:p>
          <a:p>
            <a:pPr lvl="1">
              <a:lnSpc>
                <a:spcPct val="150000"/>
              </a:lnSpc>
            </a:pPr>
            <a:r>
              <a:rPr lang="en-AU" sz="2800" dirty="0" smtClean="0"/>
              <a:t>DES Program changes from 1 July 2018</a:t>
            </a:r>
          </a:p>
          <a:p>
            <a:pPr lvl="1">
              <a:lnSpc>
                <a:spcPct val="150000"/>
              </a:lnSpc>
            </a:pPr>
            <a:r>
              <a:rPr lang="en-AU" sz="2800" dirty="0" smtClean="0"/>
              <a:t>DES Grant Agreement</a:t>
            </a:r>
            <a:endParaRPr lang="en-AU" sz="2800" dirty="0" smtClean="0">
              <a:solidFill>
                <a:srgbClr val="0000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Enhancing the Links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45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Questions ??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Enhancing the Links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01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9268" y="4293096"/>
            <a:ext cx="7809156" cy="1152128"/>
          </a:xfrm>
        </p:spPr>
        <p:txBody>
          <a:bodyPr/>
          <a:lstStyle/>
          <a:p>
            <a:pPr algn="ctr"/>
            <a:r>
              <a:rPr lang="en-AU" dirty="0" smtClean="0"/>
              <a:t>What is Disability Employment Services (DES)?</a:t>
            </a:r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Enhancing the Links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9744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51495"/>
            <a:ext cx="7972148" cy="508563"/>
          </a:xfrm>
        </p:spPr>
        <p:txBody>
          <a:bodyPr/>
          <a:lstStyle/>
          <a:p>
            <a:r>
              <a:rPr lang="en-AU" dirty="0"/>
              <a:t>Disability Employment Services (</a:t>
            </a:r>
            <a:r>
              <a:rPr lang="en-AU" dirty="0" smtClean="0"/>
              <a:t>DES)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7776864" cy="5040560"/>
          </a:xfrm>
        </p:spPr>
        <p:txBody>
          <a:bodyPr/>
          <a:lstStyle/>
          <a:p>
            <a:pPr marL="266700" lvl="1" indent="0">
              <a:buNone/>
            </a:pPr>
            <a:r>
              <a:rPr lang="en-AU" sz="2400" dirty="0"/>
              <a:t>For people whose disability, injury or health condition is assessed as their main barrier to </a:t>
            </a:r>
            <a:r>
              <a:rPr lang="en-AU" sz="2400" dirty="0" smtClean="0"/>
              <a:t>employment</a:t>
            </a:r>
            <a:endParaRPr lang="en-AU" sz="2400" dirty="0"/>
          </a:p>
          <a:p>
            <a:pPr marL="266700" lvl="1" indent="0">
              <a:buNone/>
            </a:pPr>
            <a:endParaRPr lang="en-AU" sz="2400" b="1" dirty="0" smtClean="0"/>
          </a:p>
          <a:p>
            <a:pPr marL="266700" lvl="1" indent="0">
              <a:buNone/>
            </a:pPr>
            <a:r>
              <a:rPr lang="en-AU" sz="2400" b="1" dirty="0" smtClean="0"/>
              <a:t>Two Services:</a:t>
            </a:r>
            <a:endParaRPr lang="en-AU" sz="24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AU" sz="2400" b="1" dirty="0" smtClean="0"/>
              <a:t>Disability Management Service (DMS) </a:t>
            </a:r>
            <a:r>
              <a:rPr lang="en-AU" sz="2400" dirty="0" smtClean="0"/>
              <a:t>– job seekers who require assistance to find employment, and who may need occasional support at work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AU" sz="2400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AU" sz="2400" b="1" dirty="0" smtClean="0"/>
              <a:t>Employment Support Service (ESS) </a:t>
            </a:r>
            <a:r>
              <a:rPr lang="en-AU" sz="2400" dirty="0" smtClean="0"/>
              <a:t>– job seekers who need assistance to find employment, and</a:t>
            </a:r>
            <a:r>
              <a:rPr lang="en-AU" sz="2400" b="1" dirty="0" smtClean="0"/>
              <a:t> </a:t>
            </a:r>
            <a:r>
              <a:rPr lang="en-AU" sz="2400" dirty="0" smtClean="0"/>
              <a:t>who require long-term Ongoing Support in the workplace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Enhancing the Links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980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926" y="472165"/>
            <a:ext cx="7972148" cy="652579"/>
          </a:xfrm>
        </p:spPr>
        <p:txBody>
          <a:bodyPr/>
          <a:lstStyle/>
          <a:p>
            <a:pPr algn="ctr"/>
            <a:r>
              <a:rPr lang="en-AU" dirty="0" smtClean="0"/>
              <a:t>DES Providers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926" y="1418043"/>
            <a:ext cx="7972148" cy="4680520"/>
          </a:xfrm>
        </p:spPr>
        <p:txBody>
          <a:bodyPr/>
          <a:lstStyle/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 smtClean="0"/>
              <a:t>Delivered by a mix of large, medium and small, for profit and not-for-profit organisations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 smtClean="0"/>
              <a:t>Provide tailored employment assistance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 smtClean="0"/>
              <a:t>Build relationships and linkages with employers and other stakeholders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 smtClean="0"/>
              <a:t>Connect participants to skills development options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 smtClean="0"/>
              <a:t>Provide ongoing support in the workplace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 smtClean="0"/>
              <a:t>Help participants meet mutual obligations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Enhancing the Links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8079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926" y="415199"/>
            <a:ext cx="7972148" cy="493521"/>
          </a:xfrm>
        </p:spPr>
        <p:txBody>
          <a:bodyPr/>
          <a:lstStyle/>
          <a:p>
            <a:pPr algn="ctr"/>
            <a:r>
              <a:rPr lang="en-AU" dirty="0" smtClean="0"/>
              <a:t>Who is Eligible for DES?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926" y="1124744"/>
            <a:ext cx="8208912" cy="468052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AU" sz="2400" dirty="0" smtClean="0"/>
              <a:t>Job seekers who</a:t>
            </a:r>
            <a:r>
              <a:rPr lang="en-AU" sz="2200" dirty="0" smtClean="0"/>
              <a:t>: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en-AU" sz="2200" dirty="0" smtClean="0"/>
              <a:t>assessed as requiring DES support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en-AU" sz="2200" dirty="0" smtClean="0"/>
              <a:t>aged </a:t>
            </a:r>
            <a:r>
              <a:rPr lang="en-AU" sz="2200" dirty="0"/>
              <a:t>at least 14 </a:t>
            </a:r>
            <a:r>
              <a:rPr lang="en-AU" sz="2200" dirty="0" smtClean="0"/>
              <a:t>but not yet attained Age Pension qualifying age</a:t>
            </a:r>
            <a:endParaRPr lang="en-AU" sz="2200" dirty="0"/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en-AU" sz="2200" dirty="0"/>
              <a:t>a</a:t>
            </a:r>
            <a:r>
              <a:rPr lang="en-AU" sz="2200" dirty="0" smtClean="0"/>
              <a:t>re at or above the legal </a:t>
            </a:r>
            <a:r>
              <a:rPr lang="en-AU" sz="2200" dirty="0"/>
              <a:t>working </a:t>
            </a:r>
            <a:r>
              <a:rPr lang="en-AU" sz="2200" dirty="0" smtClean="0"/>
              <a:t>age in their state or territory</a:t>
            </a:r>
            <a:endParaRPr lang="en-AU" sz="2200" dirty="0"/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en-AU" sz="2200" dirty="0"/>
              <a:t>have a future work capacity with </a:t>
            </a:r>
            <a:r>
              <a:rPr lang="en-AU" sz="2200" dirty="0" smtClean="0"/>
              <a:t>intervention (within 2 years) </a:t>
            </a:r>
            <a:r>
              <a:rPr lang="en-AU" sz="2200" dirty="0"/>
              <a:t>of at least </a:t>
            </a:r>
            <a:r>
              <a:rPr lang="en-AU" sz="2200" dirty="0" smtClean="0"/>
              <a:t>8 </a:t>
            </a:r>
            <a:r>
              <a:rPr lang="en-AU" sz="2200" dirty="0"/>
              <a:t>hours per </a:t>
            </a:r>
            <a:r>
              <a:rPr lang="en-AU" sz="2200" dirty="0" smtClean="0"/>
              <a:t>week</a:t>
            </a:r>
            <a:endParaRPr lang="en-AU" sz="2200" dirty="0"/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en-AU" sz="2200" dirty="0"/>
              <a:t>are an Australian resident </a:t>
            </a:r>
            <a:r>
              <a:rPr lang="en-AU" sz="2200" dirty="0" smtClean="0"/>
              <a:t>(some exceptions apply)</a:t>
            </a:r>
            <a:endParaRPr lang="en-AU" sz="2200" dirty="0"/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en-AU" sz="2200" dirty="0"/>
              <a:t>are not studying full time </a:t>
            </a:r>
            <a:endParaRPr lang="en-AU" sz="2200" dirty="0" smtClean="0"/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en-AU" sz="2200" dirty="0" smtClean="0"/>
              <a:t>not </a:t>
            </a:r>
            <a:r>
              <a:rPr lang="en-AU" sz="2200" dirty="0"/>
              <a:t>working at or above their Employment Benchmark </a:t>
            </a:r>
            <a:r>
              <a:rPr lang="en-AU" sz="2200" dirty="0" smtClean="0"/>
              <a:t>hours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Enhancing the Links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620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9268" y="4221088"/>
            <a:ext cx="7881164" cy="1152129"/>
          </a:xfrm>
        </p:spPr>
        <p:txBody>
          <a:bodyPr/>
          <a:lstStyle/>
          <a:p>
            <a:pPr algn="ctr"/>
            <a:r>
              <a:rPr lang="en-AU" dirty="0" smtClean="0"/>
              <a:t>Changes to DES from</a:t>
            </a:r>
            <a:br>
              <a:rPr lang="en-AU" dirty="0" smtClean="0"/>
            </a:br>
            <a:r>
              <a:rPr lang="en-AU" dirty="0" smtClean="0"/>
              <a:t> 1 July 2018</a:t>
            </a:r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Enhancing the Links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2826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2165"/>
            <a:ext cx="8208912" cy="724587"/>
          </a:xfrm>
        </p:spPr>
        <p:txBody>
          <a:bodyPr/>
          <a:lstStyle/>
          <a:p>
            <a:pPr algn="ctr"/>
            <a:r>
              <a:rPr lang="en-AU" dirty="0" smtClean="0"/>
              <a:t>Key DES Changes from 1 July 2018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926" y="1196752"/>
            <a:ext cx="7514466" cy="4896544"/>
          </a:xfrm>
        </p:spPr>
        <p:txBody>
          <a:bodyPr/>
          <a:lstStyle/>
          <a:p>
            <a:pPr marL="266700" lvl="1" indent="0">
              <a:spcAft>
                <a:spcPts val="1800"/>
              </a:spcAft>
              <a:buNone/>
            </a:pPr>
            <a:r>
              <a:rPr lang="en-AU" sz="2800" dirty="0" smtClean="0"/>
              <a:t>Aim is to increase economic and social inclusion of people with disability</a:t>
            </a:r>
            <a:endParaRPr lang="en-AU" sz="2800" dirty="0"/>
          </a:p>
          <a:p>
            <a:pPr marL="266700" lvl="1" indent="0">
              <a:buNone/>
            </a:pPr>
            <a:r>
              <a:rPr lang="en-AU" sz="2800" dirty="0" smtClean="0"/>
              <a:t>Changes include: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AU" sz="2400" dirty="0" smtClean="0"/>
              <a:t>Greater participant </a:t>
            </a:r>
            <a:r>
              <a:rPr lang="en-AU" sz="2400" dirty="0"/>
              <a:t>c</a:t>
            </a:r>
            <a:r>
              <a:rPr lang="en-AU" sz="2400" dirty="0" smtClean="0"/>
              <a:t>hoice and control 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AU" sz="2400" dirty="0" smtClean="0"/>
              <a:t>Greater competition and contestability between providers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AU" sz="2400" dirty="0" smtClean="0"/>
              <a:t>Strengthening link between provider revenue and performance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AU" sz="2400" dirty="0" smtClean="0"/>
              <a:t>Trialling possible extension of DES to additional final year school students</a:t>
            </a:r>
          </a:p>
          <a:p>
            <a:pPr marL="0" indent="0">
              <a:buNone/>
            </a:pPr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Enhancing the Links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2228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50440"/>
            <a:ext cx="8352928" cy="580571"/>
          </a:xfrm>
        </p:spPr>
        <p:txBody>
          <a:bodyPr/>
          <a:lstStyle/>
          <a:p>
            <a:r>
              <a:rPr lang="en-AU" dirty="0" smtClean="0"/>
              <a:t>Increased Participant Choice and Control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926" y="1783350"/>
            <a:ext cx="7560840" cy="4608512"/>
          </a:xfrm>
        </p:spPr>
        <p:txBody>
          <a:bodyPr/>
          <a:lstStyle/>
          <a:p>
            <a:pPr marL="6096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800" dirty="0" smtClean="0"/>
              <a:t>Greater </a:t>
            </a:r>
            <a:r>
              <a:rPr lang="en-AU" sz="2800" dirty="0"/>
              <a:t>choice of provider</a:t>
            </a:r>
          </a:p>
          <a:p>
            <a:pPr marL="6096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Choice of providers from across Employment Service Area boundaries</a:t>
            </a:r>
          </a:p>
          <a:p>
            <a:pPr marL="6096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800" dirty="0" smtClean="0"/>
              <a:t>Flexible </a:t>
            </a:r>
            <a:r>
              <a:rPr lang="en-AU" sz="2800" dirty="0"/>
              <a:t>modes of </a:t>
            </a:r>
            <a:r>
              <a:rPr lang="en-AU" sz="2800" dirty="0" smtClean="0"/>
              <a:t>contact</a:t>
            </a:r>
            <a:endParaRPr lang="en-AU" sz="2800" dirty="0"/>
          </a:p>
          <a:p>
            <a:pPr marL="6096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Improved ability to transfer </a:t>
            </a:r>
            <a:r>
              <a:rPr lang="en-AU" sz="2800" dirty="0" smtClean="0"/>
              <a:t>between providers</a:t>
            </a:r>
            <a:endParaRPr lang="en-AU" sz="2800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Enhancing the Links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759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650" y="455083"/>
            <a:ext cx="7972148" cy="864095"/>
          </a:xfrm>
        </p:spPr>
        <p:txBody>
          <a:bodyPr/>
          <a:lstStyle/>
          <a:p>
            <a:pPr algn="ctr"/>
            <a:r>
              <a:rPr lang="en-AU" dirty="0"/>
              <a:t>Improving Competition and Contestability Between Providers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926" y="2132856"/>
            <a:ext cx="7848872" cy="2592288"/>
          </a:xfrm>
        </p:spPr>
        <p:txBody>
          <a:bodyPr/>
          <a:lstStyle/>
          <a:p>
            <a:pPr marL="6096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800" dirty="0" smtClean="0"/>
              <a:t>Initial </a:t>
            </a:r>
            <a:r>
              <a:rPr lang="en-AU" sz="2800" dirty="0"/>
              <a:t>five-year term for panel of providers </a:t>
            </a:r>
          </a:p>
          <a:p>
            <a:pPr marL="6096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Subsequent grant application </a:t>
            </a:r>
            <a:r>
              <a:rPr lang="en-AU" sz="2800" dirty="0" smtClean="0"/>
              <a:t>processes</a:t>
            </a:r>
          </a:p>
          <a:p>
            <a:pPr marL="6096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Removal of market share </a:t>
            </a:r>
            <a:r>
              <a:rPr lang="en-AU" sz="2800" dirty="0" smtClean="0"/>
              <a:t>arrangements</a:t>
            </a:r>
          </a:p>
          <a:p>
            <a:pPr marL="6096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800" dirty="0" smtClean="0"/>
              <a:t>Funding follows the participant</a:t>
            </a:r>
            <a:endParaRPr lang="en-AU" sz="2800" dirty="0"/>
          </a:p>
          <a:p>
            <a:pPr marL="6096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A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Enhancing the Links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12844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DS_presentation_red">
  <a:themeElements>
    <a:clrScheme name="DS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005A70"/>
      </a:accent1>
      <a:accent2>
        <a:srgbClr val="00B0B9"/>
      </a:accent2>
      <a:accent3>
        <a:srgbClr val="A6192E"/>
      </a:accent3>
      <a:accent4>
        <a:srgbClr val="78BE20"/>
      </a:accent4>
      <a:accent5>
        <a:srgbClr val="275D38"/>
      </a:accent5>
      <a:accent6>
        <a:srgbClr val="500778"/>
      </a:accent6>
      <a:hlink>
        <a:srgbClr val="000000"/>
      </a:hlink>
      <a:folHlink>
        <a:srgbClr val="000000"/>
      </a:folHlink>
    </a:clrScheme>
    <a:fontScheme name="Stronger Relationships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SS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005A70"/>
    </a:accent1>
    <a:accent2>
      <a:srgbClr val="00B0B9"/>
    </a:accent2>
    <a:accent3>
      <a:srgbClr val="A6192E"/>
    </a:accent3>
    <a:accent4>
      <a:srgbClr val="78BE20"/>
    </a:accent4>
    <a:accent5>
      <a:srgbClr val="275D38"/>
    </a:accent5>
    <a:accent6>
      <a:srgbClr val="500778"/>
    </a:accent6>
    <a:hlink>
      <a:srgbClr val="000000"/>
    </a:hlink>
    <a:folHlink>
      <a:srgbClr val="000000"/>
    </a:folHlink>
  </a:clrScheme>
</a:themeOverride>
</file>

<file path=ppt/theme/themeOverride2.xml><?xml version="1.0" encoding="utf-8"?>
<a:themeOverride xmlns:a="http://schemas.openxmlformats.org/drawingml/2006/main">
  <a:clrScheme name="DSS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005A70"/>
    </a:accent1>
    <a:accent2>
      <a:srgbClr val="00B0B9"/>
    </a:accent2>
    <a:accent3>
      <a:srgbClr val="A6192E"/>
    </a:accent3>
    <a:accent4>
      <a:srgbClr val="78BE20"/>
    </a:accent4>
    <a:accent5>
      <a:srgbClr val="275D38"/>
    </a:accent5>
    <a:accent6>
      <a:srgbClr val="500778"/>
    </a:accent6>
    <a:hlink>
      <a:srgbClr val="000000"/>
    </a:hlink>
    <a:folHlink>
      <a:srgbClr val="0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6257</TotalTime>
  <Words>779</Words>
  <Application>Microsoft Office PowerPoint</Application>
  <PresentationFormat>On-screen Show (4:3)</PresentationFormat>
  <Paragraphs>140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Courier New</vt:lpstr>
      <vt:lpstr>Georgia</vt:lpstr>
      <vt:lpstr>Wingdings</vt:lpstr>
      <vt:lpstr>NDS_presentation_red</vt:lpstr>
      <vt:lpstr>Disability Employment Services (DES) Reform 2018</vt:lpstr>
      <vt:lpstr>What is Disability Employment Services (DES)?</vt:lpstr>
      <vt:lpstr>Disability Employment Services (DES)</vt:lpstr>
      <vt:lpstr>DES Providers</vt:lpstr>
      <vt:lpstr>Who is Eligible for DES?</vt:lpstr>
      <vt:lpstr>Changes to DES from  1 July 2018</vt:lpstr>
      <vt:lpstr>Key DES Changes from 1 July 2018</vt:lpstr>
      <vt:lpstr>Increased Participant Choice and Control </vt:lpstr>
      <vt:lpstr>Improving Competition and Contestability Between Providers</vt:lpstr>
      <vt:lpstr>Strengthening Link between Provider Revenue and Performance</vt:lpstr>
      <vt:lpstr>Strengthening link between Provider revenue and performance</vt:lpstr>
      <vt:lpstr>DES and Younger Job Seekers</vt:lpstr>
      <vt:lpstr>Importance of post-school education</vt:lpstr>
      <vt:lpstr>Eligible School Leavers (ESL) in DES</vt:lpstr>
      <vt:lpstr>Students undertaking ASBATS or State/Territory Transition to Work programs or NDIS SLES</vt:lpstr>
      <vt:lpstr>School Leaver Trial</vt:lpstr>
      <vt:lpstr>Useful Information and Links</vt:lpstr>
      <vt:lpstr>Questions ??</vt:lpstr>
    </vt:vector>
  </TitlesOfParts>
  <Company>FaHCSIA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presentation  title here</dc:title>
  <dc:creator>EDWARDS, Judy</dc:creator>
  <cp:lastModifiedBy>STRONG, Terry</cp:lastModifiedBy>
  <cp:revision>645</cp:revision>
  <cp:lastPrinted>2018-05-31T23:24:49Z</cp:lastPrinted>
  <dcterms:created xsi:type="dcterms:W3CDTF">2017-06-01T23:52:07Z</dcterms:created>
  <dcterms:modified xsi:type="dcterms:W3CDTF">2018-06-07T06:17:42Z</dcterms:modified>
</cp:coreProperties>
</file>